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0" r:id="rId2"/>
    <p:sldId id="262" r:id="rId3"/>
    <p:sldId id="263" r:id="rId4"/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4831"/>
    <a:srgbClr val="533A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686"/>
    <p:restoredTop sz="96327"/>
  </p:normalViewPr>
  <p:slideViewPr>
    <p:cSldViewPr snapToGrid="0" snapToObjects="1">
      <p:cViewPr varScale="1">
        <p:scale>
          <a:sx n="95" d="100"/>
          <a:sy n="95" d="100"/>
        </p:scale>
        <p:origin x="2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1718C-EE5C-A545-A26B-F1D44DE2C295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E57F4-9D9C-5847-BCD2-13B860A1E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96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E57F4-9D9C-5847-BCD2-13B860A1E0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250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E57F4-9D9C-5847-BCD2-13B860A1E04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531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1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cademic Senate for California Community Colleges Logo">
            <a:extLst>
              <a:ext uri="{FF2B5EF4-FFF2-40B4-BE49-F238E27FC236}">
                <a16:creationId xmlns:a16="http://schemas.microsoft.com/office/drawing/2014/main" id="{34F180B6-AAD2-7E4B-ABBA-7A58C812E6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22749" y="457131"/>
            <a:ext cx="3238141" cy="198336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740FD2D-D9B8-AC45-BEA0-7C7100EE63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59480" y="3000807"/>
            <a:ext cx="5859830" cy="162950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8B5E4E81-F04E-F944-B8E4-D1387ADA74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59480" y="4679081"/>
            <a:ext cx="5859830" cy="2009893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chemeClr val="bg1"/>
                </a:solidFill>
                <a:latin typeface="+mn-lt"/>
                <a:cs typeface="Gill Sans" panose="020B0502020104020203" pitchFamily="34" charset="-79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subtitle. </a:t>
            </a:r>
            <a:br>
              <a:rPr lang="en-US" dirty="0"/>
            </a:br>
            <a:r>
              <a:rPr lang="en-US" dirty="0"/>
              <a:t>(Remember to add alt text to all </a:t>
            </a:r>
            <a:br>
              <a:rPr lang="en-US" dirty="0"/>
            </a:br>
            <a:r>
              <a:rPr lang="en-US" dirty="0"/>
              <a:t>imported graphics and images.)</a:t>
            </a:r>
          </a:p>
        </p:txBody>
      </p:sp>
    </p:spTree>
    <p:extLst>
      <p:ext uri="{BB962C8B-B14F-4D97-AF65-F5344CB8AC3E}">
        <p14:creationId xmlns:p14="http://schemas.microsoft.com/office/powerpoint/2010/main" val="3057468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3 Section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221F56D-EB18-2C89-7031-508552D0E8C7}"/>
              </a:ext>
            </a:extLst>
          </p:cNvPr>
          <p:cNvGrpSpPr/>
          <p:nvPr userDrawn="1"/>
        </p:nvGrpSpPr>
        <p:grpSpPr>
          <a:xfrm>
            <a:off x="0" y="-147320"/>
            <a:ext cx="12192000" cy="7005320"/>
            <a:chOff x="0" y="-147320"/>
            <a:chExt cx="12192000" cy="700532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5B9BF9D-CBED-CE46-9403-E1E16B756A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0" y="-147320"/>
              <a:ext cx="12192000" cy="7005320"/>
              <a:chOff x="0" y="-147320"/>
              <a:chExt cx="12192000" cy="7005320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5218A45F-A43D-9441-BE2C-C37D0C6032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/>
              <a:srcRect l="1" t="-2103" r="-1" b="2103"/>
              <a:stretch/>
            </p:blipFill>
            <p:spPr>
              <a:xfrm>
                <a:off x="0" y="-147320"/>
                <a:ext cx="12192000" cy="7005320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A3AEF5E-3821-8C4B-B957-32D9BDE8FE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 userDrawn="1"/>
            </p:nvSpPr>
            <p:spPr>
              <a:xfrm>
                <a:off x="849993" y="-8426"/>
                <a:ext cx="10515600" cy="6866425"/>
              </a:xfrm>
              <a:prstGeom prst="rect">
                <a:avLst/>
              </a:prstGeom>
              <a:solidFill>
                <a:schemeClr val="bg1">
                  <a:alpha val="70223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7F127A8-4F37-D142-AB91-ECA155293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44550" y="6276109"/>
              <a:ext cx="10515600" cy="58189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7F8ECF5-2899-5141-9F34-5420FD3193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844550" y="0"/>
              <a:ext cx="10515600" cy="2017148"/>
              <a:chOff x="844550" y="0"/>
              <a:chExt cx="10515600" cy="2017148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44F28EA-8038-9B43-A556-FDEFBE65B4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 userDrawn="1"/>
            </p:nvSpPr>
            <p:spPr>
              <a:xfrm>
                <a:off x="844550" y="0"/>
                <a:ext cx="10515600" cy="1884218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5738914-F2C2-854D-9708-D737579C32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 userDrawn="1"/>
            </p:nvSpPr>
            <p:spPr>
              <a:xfrm>
                <a:off x="844550" y="1867368"/>
                <a:ext cx="10515600" cy="14978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8E5331D-721A-754F-942B-A90651FFD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5029" y="434518"/>
            <a:ext cx="10116458" cy="131264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4F635-4E32-2C45-9BD9-9C4B375AB5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45028" y="2137350"/>
            <a:ext cx="10116459" cy="791201"/>
          </a:xfrm>
        </p:spPr>
        <p:txBody>
          <a:bodyPr anchor="b">
            <a:normAutofit/>
          </a:bodyPr>
          <a:lstStyle>
            <a:lvl1pPr marL="0" indent="0" algn="l">
              <a:buNone/>
              <a:defRPr sz="30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02FC1C-E415-C14A-9431-D009CC2D5E3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045028" y="2997965"/>
            <a:ext cx="10116459" cy="309322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0A6AC5E1-6ACB-0542-A942-92D1C87558F2}"/>
              </a:ext>
            </a:extLst>
          </p:cNvPr>
          <p:cNvSpPr txBox="1">
            <a:spLocks/>
          </p:cNvSpPr>
          <p:nvPr userDrawn="1"/>
        </p:nvSpPr>
        <p:spPr>
          <a:xfrm>
            <a:off x="1485320" y="6494411"/>
            <a:ext cx="820479" cy="225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2D8F1A-69A8-9242-9469-8400121D240A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" name="Picture 1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F69C28E-E366-C647-8BF6-84981FC8EC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028" y="6376988"/>
            <a:ext cx="419026" cy="41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784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3 Content 2 Column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681A1C6-36D0-A9F0-4DFE-F0A08111B034}"/>
              </a:ext>
            </a:extLst>
          </p:cNvPr>
          <p:cNvGrpSpPr/>
          <p:nvPr userDrawn="1"/>
        </p:nvGrpSpPr>
        <p:grpSpPr>
          <a:xfrm>
            <a:off x="838198" y="0"/>
            <a:ext cx="10515601" cy="798858"/>
            <a:chOff x="838198" y="0"/>
            <a:chExt cx="10515601" cy="79885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2E8C9FE-4888-374D-BF4B-9F4375830E71}"/>
                </a:ext>
              </a:extLst>
            </p:cNvPr>
            <p:cNvSpPr/>
            <p:nvPr userDrawn="1"/>
          </p:nvSpPr>
          <p:spPr>
            <a:xfrm>
              <a:off x="838198" y="0"/>
              <a:ext cx="10515601" cy="6743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0545F2B-08F9-4E48-A235-37643862447C}"/>
                </a:ext>
              </a:extLst>
            </p:cNvPr>
            <p:cNvSpPr/>
            <p:nvPr userDrawn="1"/>
          </p:nvSpPr>
          <p:spPr>
            <a:xfrm>
              <a:off x="838198" y="674328"/>
              <a:ext cx="10515601" cy="1245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928DA5A-03EB-7C4E-BED7-BCB1E5A116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014921"/>
            <a:ext cx="10515600" cy="114699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62FDB-A149-0B44-BB49-58F5C3155A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86442"/>
            <a:ext cx="5181600" cy="40589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07721E-11C3-6B42-AE2E-8506E4B9E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86442"/>
            <a:ext cx="5181600" cy="40589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60642BB-7545-2B41-AB86-1C35E5ADA4D9}"/>
              </a:ext>
            </a:extLst>
          </p:cNvPr>
          <p:cNvSpPr txBox="1">
            <a:spLocks/>
          </p:cNvSpPr>
          <p:nvPr userDrawn="1"/>
        </p:nvSpPr>
        <p:spPr>
          <a:xfrm>
            <a:off x="1240719" y="6494411"/>
            <a:ext cx="820479" cy="225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2D8F1A-69A8-9242-9469-8400121D240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00B9222-C0D4-4A47-9429-74C0ED14CD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0427" y="6376988"/>
            <a:ext cx="419026" cy="41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6646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3 Content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80A3442-1326-DF4E-A985-460C269301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014921"/>
            <a:ext cx="10515600" cy="114699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page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10C3C29-A639-4947-ABE0-5954146568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86442"/>
            <a:ext cx="10515600" cy="40603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3E11325-8857-2E48-898E-2435AB3228EE}"/>
              </a:ext>
            </a:extLst>
          </p:cNvPr>
          <p:cNvSpPr txBox="1">
            <a:spLocks/>
          </p:cNvSpPr>
          <p:nvPr userDrawn="1"/>
        </p:nvSpPr>
        <p:spPr>
          <a:xfrm>
            <a:off x="1240719" y="6494411"/>
            <a:ext cx="820479" cy="225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2D8F1A-69A8-9242-9469-8400121D240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9DF0390-ADE4-2F4A-81AD-78C04F3003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0427" y="6376988"/>
            <a:ext cx="419026" cy="41902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14B95B1-2AE0-F5D8-B46A-46D40C87CE49}"/>
              </a:ext>
            </a:extLst>
          </p:cNvPr>
          <p:cNvGrpSpPr/>
          <p:nvPr userDrawn="1"/>
        </p:nvGrpSpPr>
        <p:grpSpPr>
          <a:xfrm>
            <a:off x="838198" y="0"/>
            <a:ext cx="10515601" cy="798858"/>
            <a:chOff x="838198" y="0"/>
            <a:chExt cx="10515601" cy="79885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C4E3A2A-1333-ABC0-0366-1341142CBC8E}"/>
                </a:ext>
              </a:extLst>
            </p:cNvPr>
            <p:cNvSpPr/>
            <p:nvPr userDrawn="1"/>
          </p:nvSpPr>
          <p:spPr>
            <a:xfrm>
              <a:off x="838198" y="0"/>
              <a:ext cx="10515601" cy="6743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91579C5-6D11-2E07-5BD2-DC2523928AF0}"/>
                </a:ext>
              </a:extLst>
            </p:cNvPr>
            <p:cNvSpPr/>
            <p:nvPr userDrawn="1"/>
          </p:nvSpPr>
          <p:spPr>
            <a:xfrm>
              <a:off x="838198" y="674328"/>
              <a:ext cx="10515601" cy="1245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56283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E6219A1-473D-3642-9899-208B347EF986}"/>
              </a:ext>
            </a:extLst>
          </p:cNvPr>
          <p:cNvSpPr txBox="1">
            <a:spLocks/>
          </p:cNvSpPr>
          <p:nvPr userDrawn="1"/>
        </p:nvSpPr>
        <p:spPr>
          <a:xfrm>
            <a:off x="1240719" y="6494411"/>
            <a:ext cx="820479" cy="225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2D8F1A-69A8-9242-9469-8400121D240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FBDAF1A-7706-8045-AA62-969EF62BA9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0427" y="6376988"/>
            <a:ext cx="419026" cy="41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866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A2FC3-D2C7-9B4C-9B9B-A2C7D0FDA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– Remember to ad alt text to all imported graphics and images.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456AC5D1-15F0-954C-A07F-F99E0C153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65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52" r:id="rId3"/>
    <p:sldLayoutId id="2147483667" r:id="rId4"/>
    <p:sldLayoutId id="2147483655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Palatino" pitchFamily="2" charset="7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b="0" i="0" kern="1200">
          <a:solidFill>
            <a:schemeClr val="bg2">
              <a:lumMod val="25000"/>
            </a:schemeClr>
          </a:solidFill>
          <a:latin typeface="+mn-lt"/>
          <a:ea typeface="+mn-ea"/>
          <a:cs typeface="Gill Sans" panose="020B0502020104020203" pitchFamily="34" charset="-79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2">
              <a:lumMod val="25000"/>
            </a:schemeClr>
          </a:solidFill>
          <a:latin typeface="+mn-lt"/>
          <a:ea typeface="+mn-ea"/>
          <a:cs typeface="Gill Sans" panose="020B0502020104020203" pitchFamily="34" charset="-79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2">
              <a:lumMod val="25000"/>
            </a:schemeClr>
          </a:solidFill>
          <a:latin typeface="+mn-lt"/>
          <a:ea typeface="+mn-ea"/>
          <a:cs typeface="Gill Sans" panose="020B0502020104020203" pitchFamily="34" charset="-79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2">
              <a:lumMod val="25000"/>
            </a:schemeClr>
          </a:solidFill>
          <a:latin typeface="+mn-lt"/>
          <a:ea typeface="+mn-ea"/>
          <a:cs typeface="Gill Sans" panose="020B0502020104020203" pitchFamily="34" charset="-79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2">
              <a:lumMod val="25000"/>
            </a:schemeClr>
          </a:solidFill>
          <a:latin typeface="+mn-lt"/>
          <a:ea typeface="+mn-ea"/>
          <a:cs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nam04.safelinks.protection.outlook.com/?url=https%3A%2F%2Fyoutu.be%2FSG9xr3N-DYs&amp;data=05%7C01%7Cmsapienz%40ccsf.edu%7C4a6d7561e77e4a6d5f4f08dbe0bc3a8a%7C5e0f22d68a16417ebf3ad081c98b38d8%7C0%7C0%7C638350871408742275%7CUnknown%7CTWFpbGZsb3d8eyJWIjoiMC4wLjAwMDAiLCJQIjoiV2luMzIiLCJBTiI6Ik1haWwiLCJXVCI6Mn0%3D%7C3000%7C%7C%7C&amp;sdata=QVVcr9AM03rOuRSL2am8jIzoTGiMGfdfhin5wGOYlto%3D&amp;reserved=0" TargetMode="External"/><Relationship Id="rId3" Type="http://schemas.openxmlformats.org/officeDocument/2006/relationships/hyperlink" Target="https://www.asccc.org/resolutions/destigmatize-academic-probation-language-and-processes" TargetMode="External"/><Relationship Id="rId7" Type="http://schemas.openxmlformats.org/officeDocument/2006/relationships/hyperlink" Target="https://www.insidehighered.com/views/2022/03/23/how-fix-problems-academic-probation-opinio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asccc.org/content/addressing-stigmatization-academic-probation" TargetMode="External"/><Relationship Id="rId11" Type="http://schemas.openxmlformats.org/officeDocument/2006/relationships/hyperlink" Target="https://collegetransitioncollaborative.org/content/sass_toolkit_researchbrief_final.pdf" TargetMode="External"/><Relationship Id="rId5" Type="http://schemas.openxmlformats.org/officeDocument/2006/relationships/hyperlink" Target="https://asccc.org/content/gift-giving-discourse-decriminalizing-academic-progress-language" TargetMode="External"/><Relationship Id="rId10" Type="http://schemas.openxmlformats.org/officeDocument/2006/relationships/hyperlink" Target="https://drive.google.com/file/d/1C66ZhLzh16RIxyect05LsSunlF6-r83p/view?usp=sharing" TargetMode="External"/><Relationship Id="rId4" Type="http://schemas.openxmlformats.org/officeDocument/2006/relationships/hyperlink" Target="https://rpgroup.org/All-Projects/ctl/ArticleView/mid/1686/articleId/269/African-American-Transfer-Tipping-Point-AATTP-Study" TargetMode="External"/><Relationship Id="rId9" Type="http://schemas.openxmlformats.org/officeDocument/2006/relationships/hyperlink" Target="https://drive.google.com/file/d/1e6jpZYFISNY8HxdpoqFvszbpSzCsndmh/view?usp=shar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162D1-C142-B842-BA59-999BE0FEB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479" y="2754863"/>
            <a:ext cx="5859830" cy="1629507"/>
          </a:xfrm>
        </p:spPr>
        <p:txBody>
          <a:bodyPr>
            <a:normAutofit/>
          </a:bodyPr>
          <a:lstStyle/>
          <a:p>
            <a:r>
              <a:rPr lang="en-US" dirty="0"/>
              <a:t>Destigmatizing Academic Probation</a:t>
            </a:r>
            <a:br>
              <a:rPr lang="en-US" dirty="0"/>
            </a:br>
            <a:r>
              <a:rPr lang="en-US" sz="2200" dirty="0"/>
              <a:t>Webinar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7B090E-E2DD-9842-8A38-66A0ACDD7B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98325" y="4894238"/>
            <a:ext cx="6182139" cy="1381059"/>
          </a:xfrm>
        </p:spPr>
        <p:txBody>
          <a:bodyPr>
            <a:noAutofit/>
          </a:bodyPr>
          <a:lstStyle/>
          <a:p>
            <a:r>
              <a:rPr lang="en-US" dirty="0"/>
              <a:t>December 8, 2023</a:t>
            </a:r>
          </a:p>
          <a:p>
            <a:r>
              <a:rPr lang="en-US" dirty="0"/>
              <a:t>10:00am-11:30am</a:t>
            </a:r>
          </a:p>
          <a:p>
            <a:r>
              <a:rPr lang="en-US" dirty="0"/>
              <a:t>Via Zoom</a:t>
            </a:r>
          </a:p>
        </p:txBody>
      </p:sp>
    </p:spTree>
    <p:extLst>
      <p:ext uri="{BB962C8B-B14F-4D97-AF65-F5344CB8AC3E}">
        <p14:creationId xmlns:p14="http://schemas.microsoft.com/office/powerpoint/2010/main" val="2756846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BF4BE-8E5A-F546-453A-2DB480E1F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9701"/>
            <a:ext cx="10515600" cy="1146991"/>
          </a:xfrm>
        </p:spPr>
        <p:txBody>
          <a:bodyPr/>
          <a:lstStyle/>
          <a:p>
            <a:r>
              <a:rPr lang="en-US" dirty="0"/>
              <a:t>Presenters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13090-E63B-05D4-DA6F-38E1C814FE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10871"/>
            <a:ext cx="5181600" cy="4534512"/>
          </a:xfrm>
        </p:spPr>
        <p:txBody>
          <a:bodyPr>
            <a:normAutofit/>
          </a:bodyPr>
          <a:lstStyle/>
          <a:p>
            <a:pPr marL="285750" indent="-285750" rtl="0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Introduction by ASCCC President, </a:t>
            </a: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Cheryl Achenbach</a:t>
            </a:r>
          </a:p>
          <a:p>
            <a:pPr marL="285750" indent="-285750" rtl="0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Darla Cooper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Executive Director, The RP Group</a:t>
            </a:r>
          </a:p>
          <a:p>
            <a:pPr marL="285750" indent="-285750" rtl="0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Elizabeth </a:t>
            </a:r>
            <a:r>
              <a:rPr lang="en-US" sz="2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Boretz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former Assistant Vice President for Student Success, CSU Fullerton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0CD04B-90A2-3459-4275-CC4BBA702E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20408" y="1376381"/>
            <a:ext cx="5433392" cy="4882382"/>
          </a:xfrm>
        </p:spPr>
        <p:txBody>
          <a:bodyPr>
            <a:normAutofit fontScale="92500" lnSpcReduction="10000"/>
          </a:bodyPr>
          <a:lstStyle/>
          <a:p>
            <a:pPr marL="285750" indent="-285750" algn="l" rtl="0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Oleg </a:t>
            </a:r>
            <a:r>
              <a:rPr lang="en-US" sz="2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Bespalov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Dean of Institutional Effectiveness, Moorpark College</a:t>
            </a:r>
          </a:p>
          <a:p>
            <a:pPr marL="285750" indent="-285750" algn="l" rtl="0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Jodi Dickey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Academic Counseling Department Chair, Moorpark College</a:t>
            </a:r>
          </a:p>
          <a:p>
            <a:pPr marL="285750" indent="-285750" algn="l" rtl="0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Drew LaFave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Research Analyst, Moorpark College</a:t>
            </a:r>
          </a:p>
          <a:p>
            <a:pPr marL="285750" indent="-285750" algn="l" rtl="0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Jamie Whittington-Studer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Communication Consultant, Public Information Officer, Moorpark College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7DC3C6-260A-0A1D-F421-5E5B046F6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3316" y="4540827"/>
            <a:ext cx="16891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558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F13E7-75A5-3F73-6C93-A24EF23435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3035" y="1077655"/>
            <a:ext cx="5181600" cy="5090323"/>
          </a:xfrm>
        </p:spPr>
        <p:txBody>
          <a:bodyPr/>
          <a:lstStyle/>
          <a:p>
            <a:pPr marL="0" indent="0" algn="ctr" rtl="0" fontAlgn="base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/>
          </a:p>
          <a:p>
            <a:pPr marL="0" indent="0" algn="ctr" rtl="0" fontAlgn="base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/>
          </a:p>
          <a:p>
            <a:pPr marL="0" indent="0" algn="ctr" rtl="0" fontAlgn="base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/>
          </a:p>
          <a:p>
            <a:pPr marL="0" indent="0" algn="ctr" fontAlgn="base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chemeClr val="tx2"/>
                </a:solidFill>
                <a:latin typeface="+mj-lt"/>
                <a:ea typeface="Palatino" pitchFamily="2" charset="77"/>
                <a:cs typeface="+mj-cs"/>
              </a:rPr>
              <a:t>Webinar</a:t>
            </a:r>
          </a:p>
          <a:p>
            <a:pPr marL="0" indent="0" algn="ctr" fontAlgn="base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chemeClr val="tx2"/>
                </a:solidFill>
                <a:latin typeface="+mj-lt"/>
                <a:ea typeface="Palatino" pitchFamily="2" charset="77"/>
                <a:cs typeface="+mj-cs"/>
              </a:rPr>
              <a:t>Schedule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6D3256-640C-0462-5595-E7475285AC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34635" y="1408533"/>
            <a:ext cx="5504329" cy="4428565"/>
          </a:xfrm>
        </p:spPr>
        <p:txBody>
          <a:bodyPr>
            <a:noAutofit/>
          </a:bodyPr>
          <a:lstStyle/>
          <a:p>
            <a:pPr marL="514350" indent="-51435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Title 5 updates, 10+1, ASCCC resolution</a:t>
            </a:r>
          </a:p>
          <a:p>
            <a:pPr marL="514350" indent="-51435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African American Transfer Tipping Point and Local Research Options</a:t>
            </a:r>
          </a:p>
          <a:p>
            <a:pPr marL="514350" indent="-51435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Blazing the Trail – learning from CSU Fullerton</a:t>
            </a:r>
          </a:p>
          <a:p>
            <a:pPr marL="514350" indent="-51435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Spotlight Moorpark College</a:t>
            </a:r>
          </a:p>
          <a:p>
            <a:pPr marL="514350" indent="-51435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Q&amp;A</a:t>
            </a:r>
          </a:p>
          <a:p>
            <a:pPr marL="514350" indent="-51435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</a:rPr>
              <a:t>Resources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861470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84C66-CB01-3946-B015-3523ED5BC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6992"/>
            <a:ext cx="10515600" cy="1146991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8F750-7431-8B54-F133-5112445A7A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43254"/>
            <a:ext cx="10939670" cy="4184913"/>
          </a:xfrm>
        </p:spPr>
        <p:txBody>
          <a:bodyPr>
            <a:normAutofit fontScale="77500" lnSpcReduction="20000"/>
          </a:bodyPr>
          <a:lstStyle/>
          <a:p>
            <a:pPr fontAlgn="base">
              <a:lnSpc>
                <a:spcPct val="120000"/>
              </a:lnSpc>
            </a:pPr>
            <a:r>
              <a:rPr lang="en-US" sz="2400" u="sng" dirty="0">
                <a:solidFill>
                  <a:srgbClr val="1155CC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Destigmatize Academic Probation Language and Processes | ASCCC</a:t>
            </a:r>
            <a:r>
              <a:rPr lang="en-US" sz="2400" u="sng" dirty="0">
                <a:solidFill>
                  <a:srgbClr val="1155CC"/>
                </a:solidFill>
                <a:latin typeface="Arial" panose="020B0604020202020204" pitchFamily="34" charset="0"/>
              </a:rPr>
              <a:t> resolution</a:t>
            </a:r>
          </a:p>
          <a:p>
            <a:pPr fontAlgn="base">
              <a:lnSpc>
                <a:spcPct val="120000"/>
              </a:lnSpc>
            </a:pPr>
            <a:r>
              <a:rPr lang="en-US" sz="2400" u="sng" dirty="0">
                <a:solidFill>
                  <a:srgbClr val="1155CC"/>
                </a:solidFill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African American Transfer Tipping Point (AATTP) Study &gt; The RP Group</a:t>
            </a:r>
            <a:endParaRPr lang="en-US" sz="2400" u="sng" dirty="0">
              <a:solidFill>
                <a:srgbClr val="1155CC"/>
              </a:solidFill>
              <a:latin typeface="Arial" panose="020B0604020202020204" pitchFamily="34" charset="0"/>
            </a:endParaRPr>
          </a:p>
          <a:p>
            <a:pPr fontAlgn="base">
              <a:lnSpc>
                <a:spcPct val="120000"/>
              </a:lnSpc>
            </a:pPr>
            <a:r>
              <a:rPr lang="en-US" sz="2400" u="sng" dirty="0">
                <a:solidFill>
                  <a:srgbClr val="1155CC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Gift-Giving Discourse: Decriminalizing Academic Progress Language | ASCCC</a:t>
            </a:r>
            <a:endParaRPr lang="en-US" sz="2400" u="sng" dirty="0">
              <a:solidFill>
                <a:srgbClr val="1155CC"/>
              </a:solidFill>
              <a:latin typeface="Arial" panose="020B0604020202020204" pitchFamily="34" charset="0"/>
            </a:endParaRPr>
          </a:p>
          <a:p>
            <a:pPr fontAlgn="base">
              <a:lnSpc>
                <a:spcPct val="120000"/>
              </a:lnSpc>
            </a:pPr>
            <a:r>
              <a:rPr lang="en-US" sz="2400" u="sng" dirty="0">
                <a:solidFill>
                  <a:srgbClr val="1155CC"/>
                </a:solidFill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Addressing the Stigmatization of Academic Probation | ASCCC</a:t>
            </a:r>
            <a:endParaRPr lang="en-US" sz="2400" u="sng" dirty="0">
              <a:solidFill>
                <a:srgbClr val="1155CC"/>
              </a:solidFill>
              <a:latin typeface="Arial" panose="020B0604020202020204" pitchFamily="34" charset="0"/>
            </a:endParaRPr>
          </a:p>
          <a:p>
            <a:pPr fontAlgn="base">
              <a:lnSpc>
                <a:spcPct val="120000"/>
              </a:lnSpc>
            </a:pPr>
            <a:r>
              <a:rPr lang="en-US" sz="2400" u="sng" dirty="0">
                <a:solidFill>
                  <a:srgbClr val="1155CC"/>
                </a:solidFill>
                <a:latin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fix problems with academic probation (opinion) (insidehighered.com)</a:t>
            </a:r>
            <a:endParaRPr lang="en-US" sz="2400" u="sng" dirty="0">
              <a:solidFill>
                <a:srgbClr val="1155CC"/>
              </a:solidFill>
              <a:latin typeface="Arial" panose="020B0604020202020204" pitchFamily="34" charset="0"/>
            </a:endParaRPr>
          </a:p>
          <a:p>
            <a:pPr fontAlgn="base">
              <a:lnSpc>
                <a:spcPct val="120000"/>
              </a:lnSpc>
            </a:pPr>
            <a:r>
              <a:rPr lang="en-US" sz="2400" u="sng" dirty="0">
                <a:solidFill>
                  <a:srgbClr val="1155CC"/>
                </a:solidFill>
                <a:latin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Spotlight on... Moorpark College: Academic Probation Reimagined, November 2023 (Recording)</a:t>
            </a:r>
            <a:endParaRPr lang="en-US" sz="2400" u="sng" dirty="0">
              <a:solidFill>
                <a:srgbClr val="1155CC"/>
              </a:solidFill>
              <a:latin typeface="Arial" panose="020B0604020202020204" pitchFamily="34" charset="0"/>
            </a:endParaRPr>
          </a:p>
          <a:p>
            <a:pPr fontAlgn="base">
              <a:lnSpc>
                <a:spcPct val="120000"/>
              </a:lnSpc>
            </a:pPr>
            <a:r>
              <a:rPr lang="en-US" sz="2400" u="sng" dirty="0">
                <a:solidFill>
                  <a:srgbClr val="1155CC"/>
                </a:solidFill>
                <a:latin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we did it: Progress Report 2021 on the implementation  of Academic Notice at CSUF </a:t>
            </a:r>
            <a:endParaRPr lang="en-US" sz="2400" u="sng" dirty="0">
              <a:solidFill>
                <a:srgbClr val="1155CC"/>
              </a:solidFill>
              <a:latin typeface="Arial" panose="020B0604020202020204" pitchFamily="34" charset="0"/>
            </a:endParaRPr>
          </a:p>
          <a:p>
            <a:pPr fontAlgn="base">
              <a:lnSpc>
                <a:spcPct val="120000"/>
              </a:lnSpc>
            </a:pPr>
            <a:r>
              <a:rPr lang="en-US" sz="2400" u="sng" dirty="0">
                <a:solidFill>
                  <a:srgbClr val="1155CC"/>
                </a:solidFill>
                <a:latin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White Paper: Toward a Racially Sensitive Renaming of “Academic Probation” from CSU Fullerton 2021</a:t>
            </a:r>
            <a:endParaRPr lang="en-US" sz="2400" u="sng" dirty="0">
              <a:solidFill>
                <a:srgbClr val="1155CC"/>
              </a:solidFill>
              <a:latin typeface="Arial" panose="020B0604020202020204" pitchFamily="34" charset="0"/>
            </a:endParaRPr>
          </a:p>
          <a:p>
            <a:pPr fontAlgn="base">
              <a:lnSpc>
                <a:spcPct val="120000"/>
              </a:lnSpc>
            </a:pPr>
            <a:r>
              <a:rPr lang="en-US" sz="2400" u="sng" dirty="0">
                <a:solidFill>
                  <a:srgbClr val="1155CC"/>
                </a:solidFill>
                <a:latin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Research Brief: Academic Probation and the Role of Notification Letters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C2942A-9121-C878-D081-A8278A022FA2}"/>
              </a:ext>
            </a:extLst>
          </p:cNvPr>
          <p:cNvSpPr txBox="1"/>
          <p:nvPr/>
        </p:nvSpPr>
        <p:spPr>
          <a:xfrm>
            <a:off x="1138516" y="6173275"/>
            <a:ext cx="9914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Have more questions? Send inquiries to </a:t>
            </a:r>
            <a:r>
              <a:rPr lang="en-US" dirty="0" err="1"/>
              <a:t>info@asccc.org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81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SCCC Brand 2">
      <a:dk1>
        <a:srgbClr val="044C7F"/>
      </a:dk1>
      <a:lt1>
        <a:srgbClr val="FFFFFF"/>
      </a:lt1>
      <a:dk2>
        <a:srgbClr val="044C7F"/>
      </a:dk2>
      <a:lt2>
        <a:srgbClr val="E7E6E6"/>
      </a:lt2>
      <a:accent1>
        <a:srgbClr val="8955A5"/>
      </a:accent1>
      <a:accent2>
        <a:srgbClr val="24B7A9"/>
      </a:accent2>
      <a:accent3>
        <a:srgbClr val="4983C3"/>
      </a:accent3>
      <a:accent4>
        <a:srgbClr val="B92083"/>
      </a:accent4>
      <a:accent5>
        <a:srgbClr val="F05A28"/>
      </a:accent5>
      <a:accent6>
        <a:srgbClr val="04A193"/>
      </a:accent6>
      <a:hlink>
        <a:srgbClr val="0A5489"/>
      </a:hlink>
      <a:folHlink>
        <a:srgbClr val="006C70"/>
      </a:folHlink>
    </a:clrScheme>
    <a:fontScheme name="Lato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CCC ppt template 2023 Watercolor.pptx" id="{DDC9F130-3A99-4B43-9D77-6094DB543D1A}" vid="{7CD46DF3-16FF-F547-9300-E072740EE6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4201</TotalTime>
  <Words>245</Words>
  <Application>Microsoft Macintosh PowerPoint</Application>
  <PresentationFormat>Widescreen</PresentationFormat>
  <Paragraphs>36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Georgia</vt:lpstr>
      <vt:lpstr>Office Theme</vt:lpstr>
      <vt:lpstr>Destigmatizing Academic Probation Webinar</vt:lpstr>
      <vt:lpstr>Presenters</vt:lpstr>
      <vt:lpstr>PowerPoint Presentation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Destigmatizing Academic Probation</dc:title>
  <dc:creator>Mitra Sapienza</dc:creator>
  <cp:lastModifiedBy>Mitra Sapienza</cp:lastModifiedBy>
  <cp:revision>3</cp:revision>
  <dcterms:created xsi:type="dcterms:W3CDTF">2023-11-28T00:10:36Z</dcterms:created>
  <dcterms:modified xsi:type="dcterms:W3CDTF">2023-12-01T19:13:27Z</dcterms:modified>
</cp:coreProperties>
</file>