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64" r:id="rId4"/>
    <p:sldId id="258" r:id="rId5"/>
    <p:sldId id="262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7" r:id="rId24"/>
    <p:sldId id="281" r:id="rId25"/>
    <p:sldId id="282" r:id="rId26"/>
    <p:sldId id="283" r:id="rId27"/>
    <p:sldId id="284" r:id="rId28"/>
    <p:sldId id="285" r:id="rId29"/>
    <p:sldId id="286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4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BF0AA-ECAF-4C39-BEAB-A32DBE3F86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E7972-1006-411E-AEBF-606E885C9B7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5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4C63-07AD-4F4F-947E-7D78579D1D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5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BF0AA-ECAF-4C39-BEAB-A32DBE3F86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455A-3CB0-4B23-A774-63E52B757D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FD35-6906-4C49-915A-DD494751A0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7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4895B-1CC9-4BEC-8F04-C3E47F5271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98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EC9E-0126-4B34-9A96-04E17EB972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4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2BE83-7238-4379-8710-A6E7FBEE05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21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026E-6368-42DB-9070-342A013BB5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4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B054-A3FE-437A-A0AC-FD2E39DC19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3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455A-3CB0-4B23-A774-63E52B757D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1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C0EE-0E35-4D3E-95D1-7C92AD80EC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74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E7972-1006-411E-AEBF-606E885C9B7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42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4C63-07AD-4F4F-947E-7D78579D1D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8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FD35-6906-4C49-915A-DD494751A0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4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4895B-1CC9-4BEC-8F04-C3E47F5271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7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EC9E-0126-4B34-9A96-04E17EB972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2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2BE83-7238-4379-8710-A6E7FBEE05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0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026E-6368-42DB-9070-342A013BB5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0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B054-A3FE-437A-A0AC-FD2E39DC19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8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C0EE-0E35-4D3E-95D1-7C92AD80EC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5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9BCFF"/>
            </a:gs>
            <a:gs pos="100000">
              <a:srgbClr val="507D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D83C37-4AA5-4CE7-A176-E5DF520BA0D5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9BCFF"/>
            </a:gs>
            <a:gs pos="100000">
              <a:srgbClr val="507D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D83C37-4AA5-4CE7-A176-E5DF520BA0D5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9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r="31062" b="4485"/>
          <a:stretch>
            <a:fillRect/>
          </a:stretch>
        </p:blipFill>
        <p:spPr bwMode="auto">
          <a:xfrm>
            <a:off x="4071938" y="381000"/>
            <a:ext cx="3662362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4175" y="209550"/>
            <a:ext cx="3251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There are 2 types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of cells in the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Nervous System: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34975" y="2209800"/>
            <a:ext cx="4308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CC3300"/>
                </a:solidFill>
                <a:latin typeface="Calibri" panose="020F0502020204030204" pitchFamily="34" charset="0"/>
              </a:rPr>
              <a:t>1) Neurons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3300"/>
                </a:solidFill>
                <a:latin typeface="Calibri" panose="020F0502020204030204" pitchFamily="34" charset="0"/>
              </a:rPr>
              <a:t>     Communication cell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4975" y="4156075"/>
            <a:ext cx="3270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333CC"/>
                </a:solidFill>
                <a:latin typeface="Calibri" panose="020F0502020204030204" pitchFamily="34" charset="0"/>
              </a:rPr>
              <a:t>2) Glial cells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3333CC"/>
                </a:solidFill>
                <a:latin typeface="Calibri" panose="020F0502020204030204" pitchFamily="34" charset="0"/>
              </a:rPr>
              <a:t>     Support cell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4156075" y="4991100"/>
            <a:ext cx="1347788" cy="284163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000" b="1">
                <a:solidFill>
                  <a:srgbClr val="4D4D4D"/>
                </a:solidFill>
                <a:latin typeface="Calibri" panose="020F0502020204030204" pitchFamily="34" charset="0"/>
              </a:rPr>
              <a:t>Ganglia</a:t>
            </a:r>
          </a:p>
        </p:txBody>
      </p:sp>
    </p:spTree>
    <p:extLst>
      <p:ext uri="{BB962C8B-B14F-4D97-AF65-F5344CB8AC3E}">
        <p14:creationId xmlns:p14="http://schemas.microsoft.com/office/powerpoint/2010/main" val="33757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r="9741" b="4073"/>
          <a:stretch>
            <a:fillRect/>
          </a:stretch>
        </p:blipFill>
        <p:spPr bwMode="auto">
          <a:xfrm>
            <a:off x="1231900" y="762000"/>
            <a:ext cx="6627813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30300" y="6296025"/>
            <a:ext cx="469900" cy="39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7225" y="533400"/>
            <a:ext cx="17827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Anatomy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of 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Nerve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9400" y="4344988"/>
            <a:ext cx="1198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333333"/>
                </a:solidFill>
                <a:latin typeface="Arial" panose="020B0604020202020204" pitchFamily="34" charset="0"/>
              </a:rPr>
              <a:t>Neurolemma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885825" y="4619625"/>
            <a:ext cx="1304925" cy="98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31775" y="5373688"/>
            <a:ext cx="102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333333"/>
                </a:solidFill>
                <a:latin typeface="Arial" panose="020B0604020202020204" pitchFamily="34" charset="0"/>
              </a:rPr>
              <a:t>Axolemma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781050" y="5800725"/>
            <a:ext cx="113347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733675" y="6115050"/>
            <a:ext cx="91440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876425" y="2867025"/>
            <a:ext cx="1276350" cy="31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095625" y="1362075"/>
            <a:ext cx="1104900" cy="71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505575" y="5114925"/>
            <a:ext cx="139065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 animBg="1"/>
      <p:bldP spid="235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XsectPeriphNerv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5"/>
            <a:ext cx="55340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XsectPeriphN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2486025"/>
            <a:ext cx="33988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6210300" y="2371725"/>
            <a:ext cx="2447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76563" y="555625"/>
            <a:ext cx="17325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Histology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Nerves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15183" b="3777"/>
          <a:stretch/>
        </p:blipFill>
        <p:spPr bwMode="auto">
          <a:xfrm>
            <a:off x="2145671" y="304800"/>
            <a:ext cx="5395866" cy="619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069940" y="6255945"/>
            <a:ext cx="226336" cy="23539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550957"/>
            <a:ext cx="27751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Nerves look like on models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721764" y="4792921"/>
            <a:ext cx="2041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Nerves look like on cadavers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 r="12935" b="4051"/>
          <a:stretch>
            <a:fillRect/>
          </a:stretch>
        </p:blipFill>
        <p:spPr bwMode="auto">
          <a:xfrm>
            <a:off x="466725" y="304800"/>
            <a:ext cx="578167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248400" y="794091"/>
            <a:ext cx="21983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the Spinal cord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White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matter = 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columns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Gray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matter = 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horns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26380" y="1979550"/>
            <a:ext cx="24710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There are 31 pairs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of Spinal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Nerves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99175" y="2911697"/>
            <a:ext cx="241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8 Cervical (C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-C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70600" y="3521297"/>
            <a:ext cx="2719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12 Thoracic (T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-T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12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089650" y="4111847"/>
            <a:ext cx="2318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5 Lumbar (L</a:t>
            </a:r>
            <a:r>
              <a:rPr lang="en-US" altLang="en-US" sz="2400" baseline="-20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-L</a:t>
            </a:r>
            <a:r>
              <a:rPr lang="en-US" altLang="en-US" sz="2400" baseline="-200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099175" y="4692872"/>
            <a:ext cx="21244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5 Sacral (S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-S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89650" y="5235797"/>
            <a:ext cx="2465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1 Coccygeal (Co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51025" y="6111090"/>
            <a:ext cx="253497" cy="24570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57629" y="6111089"/>
            <a:ext cx="253497" cy="24570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8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06438" y="252413"/>
            <a:ext cx="746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Anatomical Features of the Spinal Cord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93713" y="3408363"/>
            <a:ext cx="5094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Shallow posterior median sulcus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90538" y="2514600"/>
            <a:ext cx="459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Deep anterior median fissure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03238" y="5151438"/>
            <a:ext cx="610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Cervical and lumbar enlargements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8788" y="1670050"/>
            <a:ext cx="4694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Typically ~18 inches in length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66725" y="4281488"/>
            <a:ext cx="5200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Conus medullaris (= end of cord)</a:t>
            </a:r>
          </a:p>
        </p:txBody>
      </p:sp>
      <p:pic>
        <p:nvPicPr>
          <p:cNvPr id="41993" name="Picture 9" descr="s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433513"/>
            <a:ext cx="28860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9" grpId="0"/>
      <p:bldP spid="419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79400" y="2473325"/>
            <a:ext cx="87884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3600" b="1" u="sng">
                <a:solidFill>
                  <a:srgbClr val="000000"/>
                </a:solidFill>
                <a:latin typeface="Arial" panose="020B0604020202020204" pitchFamily="34" charset="0"/>
              </a:rPr>
              <a:t>Cauda Equina</a:t>
            </a: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- extension of ventral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   and dorsal roots (horses tail!).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8925" y="446813"/>
            <a:ext cx="8661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3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Filum Terminale</a:t>
            </a: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extends to sacral vertebrae, joins coccygeal </a:t>
            </a:r>
            <a:r>
              <a:rPr lang="en-US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ligament, for length-wise stabilization.</a:t>
            </a:r>
            <a:endParaRPr lang="en-US" altLang="en-US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79400" y="4262438"/>
            <a:ext cx="8788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3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Denticulate Ligament</a:t>
            </a: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(extension of dura to pia mater) for lateral (side to side) stabilization.</a:t>
            </a:r>
          </a:p>
        </p:txBody>
      </p:sp>
    </p:spTree>
    <p:extLst>
      <p:ext uri="{BB962C8B-B14F-4D97-AF65-F5344CB8AC3E}">
        <p14:creationId xmlns:p14="http://schemas.microsoft.com/office/powerpoint/2010/main" val="27770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318" r="19328" b="4337"/>
          <a:stretch>
            <a:fillRect/>
          </a:stretch>
        </p:blipFill>
        <p:spPr bwMode="auto">
          <a:xfrm>
            <a:off x="3571875" y="742950"/>
            <a:ext cx="5030788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3700" y="447675"/>
            <a:ext cx="2413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Spinal Plexus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(in the Nervous System)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31800" y="3089275"/>
            <a:ext cx="20526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Cervical (C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-C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31800" y="3879850"/>
            <a:ext cx="20526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Brachial (C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-T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41325" y="4708525"/>
            <a:ext cx="2149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Lumbar (T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12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-L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)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8959" y="5518150"/>
            <a:ext cx="17510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Sacral (L</a:t>
            </a:r>
            <a:r>
              <a:rPr lang="en-US" altLang="en-US" sz="2400" baseline="-200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-S</a:t>
            </a:r>
            <a:r>
              <a:rPr lang="en-US" altLang="en-US" sz="2400" baseline="-200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4175" y="1298575"/>
            <a:ext cx="30289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is a re-arrangement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spinal nerves into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functional groups.</a:t>
            </a:r>
          </a:p>
        </p:txBody>
      </p:sp>
    </p:spTree>
    <p:extLst>
      <p:ext uri="{BB962C8B-B14F-4D97-AF65-F5344CB8AC3E}">
        <p14:creationId xmlns:p14="http://schemas.microsoft.com/office/powerpoint/2010/main" val="42034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14343" grpId="0"/>
      <p:bldP spid="143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69900" y="238125"/>
            <a:ext cx="2714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Cervical (C</a:t>
            </a:r>
            <a:r>
              <a:rPr lang="en-US" altLang="en-US" b="1" u="sng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-C</a:t>
            </a:r>
            <a:r>
              <a:rPr lang="en-US" altLang="en-US" b="1" u="sng" baseline="-2000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69900" y="2295525"/>
            <a:ext cx="2724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Brachial (C</a:t>
            </a:r>
            <a:r>
              <a:rPr lang="en-US" altLang="en-US" b="1" u="sng" baseline="-2000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-T</a:t>
            </a:r>
            <a:r>
              <a:rPr lang="en-US" altLang="en-US" b="1" u="sng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2327275" y="1028700"/>
            <a:ext cx="40862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e.g. Phrenic n. (C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-C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2346325" y="3162300"/>
            <a:ext cx="40862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e.g. Radial n. (C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5-8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-T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2346325" y="3876675"/>
            <a:ext cx="40862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e.g. Ulnar n. (C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8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-T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2346325" y="4572000"/>
            <a:ext cx="58578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e.g. Musculocutaneous n. (C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-C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7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2346325" y="5253038"/>
            <a:ext cx="40862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e.g. Median n. (C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5-8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-T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9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98475" y="723900"/>
            <a:ext cx="2841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Lumbar (T</a:t>
            </a:r>
            <a:r>
              <a:rPr lang="en-US" altLang="en-US" b="1" u="sng" baseline="-20000">
                <a:solidFill>
                  <a:srgbClr val="000000"/>
                </a:solidFill>
                <a:latin typeface="Calibri" panose="020F0502020204030204" pitchFamily="34" charset="0"/>
              </a:rPr>
              <a:t>12</a:t>
            </a: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-L</a:t>
            </a:r>
            <a:r>
              <a:rPr lang="en-US" altLang="en-US" b="1" u="sng" baseline="-200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 )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98475" y="3695700"/>
            <a:ext cx="23129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Sacral (L</a:t>
            </a:r>
            <a:r>
              <a:rPr lang="en-US" altLang="en-US" b="1" u="sng" baseline="-200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-S</a:t>
            </a:r>
            <a:r>
              <a:rPr lang="en-US" altLang="en-US" b="1" u="sng" baseline="-200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2317750" y="1543050"/>
            <a:ext cx="40862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e.g. Femoral n. (L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-L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317750" y="2219325"/>
            <a:ext cx="48387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e.g. Obturator n. (L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-L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2251075" y="4648200"/>
            <a:ext cx="40862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e.g. Sciatic n. (L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-S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2251075" y="5362575"/>
            <a:ext cx="40862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e.g. Tibial n. (L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-S</a:t>
            </a:r>
            <a:r>
              <a:rPr lang="en-US" altLang="en-US" baseline="-20000">
                <a:solidFill>
                  <a:srgbClr val="8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19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58" y="229992"/>
            <a:ext cx="6236749" cy="5913633"/>
          </a:xfrm>
          <a:prstGeom prst="rect">
            <a:avLst/>
          </a:prstGeom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488577" y="282722"/>
            <a:ext cx="1550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Info.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331203" y="755785"/>
            <a:ext cx="1843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Info.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170363" y="5727700"/>
            <a:ext cx="1822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Outgoming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Info.</a:t>
            </a:r>
          </a:p>
        </p:txBody>
      </p:sp>
      <p:sp>
        <p:nvSpPr>
          <p:cNvPr id="9222" name="Freeform 2"/>
          <p:cNvSpPr>
            <a:spLocks/>
          </p:cNvSpPr>
          <p:nvPr/>
        </p:nvSpPr>
        <p:spPr bwMode="auto">
          <a:xfrm>
            <a:off x="3829050" y="2601913"/>
            <a:ext cx="681038" cy="771525"/>
          </a:xfrm>
          <a:custGeom>
            <a:avLst/>
            <a:gdLst>
              <a:gd name="T0" fmla="*/ 0 w 1072055"/>
              <a:gd name="T1" fmla="*/ 0 h 1277007"/>
              <a:gd name="T2" fmla="*/ 40365 w 1072055"/>
              <a:gd name="T3" fmla="*/ 3481 h 1277007"/>
              <a:gd name="T4" fmla="*/ 52474 w 1072055"/>
              <a:gd name="T5" fmla="*/ 6962 h 1277007"/>
              <a:gd name="T6" fmla="*/ 60548 w 1072055"/>
              <a:gd name="T7" fmla="*/ 17406 h 1277007"/>
              <a:gd name="T8" fmla="*/ 68620 w 1072055"/>
              <a:gd name="T9" fmla="*/ 48737 h 1277007"/>
              <a:gd name="T10" fmla="*/ 125131 w 1072055"/>
              <a:gd name="T11" fmla="*/ 62662 h 1277007"/>
              <a:gd name="T12" fmla="*/ 121095 w 1072055"/>
              <a:gd name="T13" fmla="*/ 97474 h 1277007"/>
              <a:gd name="T14" fmla="*/ 113022 w 1072055"/>
              <a:gd name="T15" fmla="*/ 121843 h 1277007"/>
              <a:gd name="T16" fmla="*/ 169532 w 1072055"/>
              <a:gd name="T17" fmla="*/ 125324 h 1277007"/>
              <a:gd name="T18" fmla="*/ 165496 w 1072055"/>
              <a:gd name="T19" fmla="*/ 163618 h 1277007"/>
              <a:gd name="T20" fmla="*/ 157424 w 1072055"/>
              <a:gd name="T21" fmla="*/ 177543 h 1277007"/>
              <a:gd name="T22" fmla="*/ 169532 w 1072055"/>
              <a:gd name="T23" fmla="*/ 174062 h 1277007"/>
              <a:gd name="T24" fmla="*/ 185679 w 1072055"/>
              <a:gd name="T25" fmla="*/ 167099 h 1277007"/>
              <a:gd name="T26" fmla="*/ 197788 w 1072055"/>
              <a:gd name="T27" fmla="*/ 170580 h 1277007"/>
              <a:gd name="T28" fmla="*/ 213934 w 1072055"/>
              <a:gd name="T29" fmla="*/ 194949 h 1277007"/>
              <a:gd name="T30" fmla="*/ 209898 w 1072055"/>
              <a:gd name="T31" fmla="*/ 226280 h 1277007"/>
              <a:gd name="T32" fmla="*/ 234116 w 1072055"/>
              <a:gd name="T33" fmla="*/ 229761 h 1277007"/>
              <a:gd name="T34" fmla="*/ 238153 w 1072055"/>
              <a:gd name="T35" fmla="*/ 250649 h 1277007"/>
              <a:gd name="T36" fmla="*/ 266409 w 1072055"/>
              <a:gd name="T37" fmla="*/ 243686 h 1277007"/>
              <a:gd name="T38" fmla="*/ 274482 w 1072055"/>
              <a:gd name="T39" fmla="*/ 254130 h 1277007"/>
              <a:gd name="T40" fmla="*/ 270445 w 1072055"/>
              <a:gd name="T41" fmla="*/ 271536 h 1277007"/>
              <a:gd name="T42" fmla="*/ 266409 w 1072055"/>
              <a:gd name="T43" fmla="*/ 281980 h 12770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72055" h="1277007">
                <a:moveTo>
                  <a:pt x="0" y="0"/>
                </a:moveTo>
                <a:cubicBezTo>
                  <a:pt x="52552" y="5255"/>
                  <a:pt x="105455" y="7734"/>
                  <a:pt x="157655" y="15765"/>
                </a:cubicBezTo>
                <a:cubicBezTo>
                  <a:pt x="174080" y="18292"/>
                  <a:pt x="191974" y="21150"/>
                  <a:pt x="204951" y="31531"/>
                </a:cubicBezTo>
                <a:cubicBezTo>
                  <a:pt x="219747" y="43368"/>
                  <a:pt x="225972" y="63062"/>
                  <a:pt x="236482" y="78827"/>
                </a:cubicBezTo>
                <a:cubicBezTo>
                  <a:pt x="246992" y="126124"/>
                  <a:pt x="227700" y="193842"/>
                  <a:pt x="268013" y="220717"/>
                </a:cubicBezTo>
                <a:cubicBezTo>
                  <a:pt x="545525" y="405725"/>
                  <a:pt x="437717" y="130740"/>
                  <a:pt x="488731" y="283779"/>
                </a:cubicBezTo>
                <a:cubicBezTo>
                  <a:pt x="483476" y="336331"/>
                  <a:pt x="480434" y="389151"/>
                  <a:pt x="472965" y="441434"/>
                </a:cubicBezTo>
                <a:cubicBezTo>
                  <a:pt x="468015" y="476082"/>
                  <a:pt x="452666" y="518099"/>
                  <a:pt x="441434" y="551793"/>
                </a:cubicBezTo>
                <a:cubicBezTo>
                  <a:pt x="515006" y="557048"/>
                  <a:pt x="607952" y="517528"/>
                  <a:pt x="662151" y="567558"/>
                </a:cubicBezTo>
                <a:cubicBezTo>
                  <a:pt x="704803" y="606929"/>
                  <a:pt x="657769" y="684061"/>
                  <a:pt x="646386" y="740979"/>
                </a:cubicBezTo>
                <a:cubicBezTo>
                  <a:pt x="641777" y="764024"/>
                  <a:pt x="607423" y="781745"/>
                  <a:pt x="614855" y="804041"/>
                </a:cubicBezTo>
                <a:cubicBezTo>
                  <a:pt x="620110" y="819806"/>
                  <a:pt x="646877" y="794822"/>
                  <a:pt x="662151" y="788276"/>
                </a:cubicBezTo>
                <a:cubicBezTo>
                  <a:pt x="683753" y="779018"/>
                  <a:pt x="704192" y="767255"/>
                  <a:pt x="725213" y="756745"/>
                </a:cubicBezTo>
                <a:cubicBezTo>
                  <a:pt x="740979" y="762000"/>
                  <a:pt x="765761" y="757324"/>
                  <a:pt x="772510" y="772510"/>
                </a:cubicBezTo>
                <a:cubicBezTo>
                  <a:pt x="830016" y="901898"/>
                  <a:pt x="732517" y="917219"/>
                  <a:pt x="835572" y="882869"/>
                </a:cubicBezTo>
                <a:cubicBezTo>
                  <a:pt x="830317" y="930165"/>
                  <a:pt x="798524" y="982195"/>
                  <a:pt x="819806" y="1024758"/>
                </a:cubicBezTo>
                <a:cubicBezTo>
                  <a:pt x="834102" y="1053349"/>
                  <a:pt x="891796" y="1017920"/>
                  <a:pt x="914400" y="1040524"/>
                </a:cubicBezTo>
                <a:cubicBezTo>
                  <a:pt x="937003" y="1063127"/>
                  <a:pt x="924910" y="1103586"/>
                  <a:pt x="930165" y="1135117"/>
                </a:cubicBezTo>
                <a:cubicBezTo>
                  <a:pt x="944878" y="1130213"/>
                  <a:pt x="1030624" y="1100286"/>
                  <a:pt x="1040524" y="1103586"/>
                </a:cubicBezTo>
                <a:cubicBezTo>
                  <a:pt x="1058499" y="1109578"/>
                  <a:pt x="1061545" y="1135117"/>
                  <a:pt x="1072055" y="1150882"/>
                </a:cubicBezTo>
                <a:cubicBezTo>
                  <a:pt x="1066800" y="1177158"/>
                  <a:pt x="1062788" y="1203714"/>
                  <a:pt x="1056289" y="1229710"/>
                </a:cubicBezTo>
                <a:cubicBezTo>
                  <a:pt x="1052258" y="1245832"/>
                  <a:pt x="1040524" y="1277007"/>
                  <a:pt x="1040524" y="1277007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3" name="Right Arrow 5"/>
          <p:cNvSpPr>
            <a:spLocks noChangeArrowheads="1"/>
          </p:cNvSpPr>
          <p:nvPr/>
        </p:nvSpPr>
        <p:spPr bwMode="auto">
          <a:xfrm rot="2657151">
            <a:off x="4411663" y="3273425"/>
            <a:ext cx="441325" cy="284163"/>
          </a:xfrm>
          <a:prstGeom prst="rightArrow">
            <a:avLst>
              <a:gd name="adj1" fmla="val 50000"/>
              <a:gd name="adj2" fmla="val 49921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78119" y="2647178"/>
            <a:ext cx="14636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Typical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Neuron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441" y="3429000"/>
            <a:ext cx="97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Receives incoming info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843855" y="1080180"/>
            <a:ext cx="594063" cy="253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554574" y="5974775"/>
            <a:ext cx="97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Releases the signal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1588" y="2017138"/>
            <a:ext cx="118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Processes  information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t="1321" r="18616" b="4250"/>
          <a:stretch>
            <a:fillRect/>
          </a:stretch>
        </p:blipFill>
        <p:spPr bwMode="auto">
          <a:xfrm>
            <a:off x="2819400" y="533400"/>
            <a:ext cx="5292725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68700" y="59817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52425" y="311150"/>
            <a:ext cx="2980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Spinal Meninges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14350" y="1092200"/>
            <a:ext cx="185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Dura Mater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93725" y="3143250"/>
            <a:ext cx="164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Arachnoid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96900" y="507365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Pia Mater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04800" y="5697538"/>
            <a:ext cx="2922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Collagen and elastic fibers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561975" y="1630363"/>
            <a:ext cx="227806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Dense irregular CT +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Simple squamous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epithelium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71500" y="3709988"/>
            <a:ext cx="20510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Simple squamous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epithelium</a:t>
            </a:r>
          </a:p>
        </p:txBody>
      </p:sp>
    </p:spTree>
    <p:extLst>
      <p:ext uri="{BB962C8B-B14F-4D97-AF65-F5344CB8AC3E}">
        <p14:creationId xmlns:p14="http://schemas.microsoft.com/office/powerpoint/2010/main" val="14148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896" grpId="0"/>
      <p:bldP spid="37897" grpId="0"/>
      <p:bldP spid="378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28600"/>
            <a:ext cx="53244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5114" y="3876333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Lumbar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uncture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1280161" y="75237"/>
            <a:ext cx="64603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Cross Section of Spinal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Cord Histology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60" y="785192"/>
            <a:ext cx="5688061" cy="4834547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76129" y="2967335"/>
            <a:ext cx="21643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Central Canal </a:t>
            </a:r>
            <a:endParaRPr lang="en-US" altLang="en-US" sz="1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filled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with 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CSF lined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with ependymal cells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034" y="4098815"/>
            <a:ext cx="2904569" cy="244688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12605" y="6079469"/>
            <a:ext cx="360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Now draw the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x.s</a:t>
            </a:r>
            <a:r>
              <a:rPr lang="en-US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 of spinal cord</a:t>
            </a:r>
            <a:endParaRPr lang="en-US" alt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6275" y="177800"/>
            <a:ext cx="7772400" cy="10414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Calibri" panose="020F0502020204030204" pitchFamily="34" charset="0"/>
              </a:rPr>
              <a:t>Spinal Cord Anatomy (x.s.)</a:t>
            </a:r>
          </a:p>
        </p:txBody>
      </p:sp>
    </p:spTree>
    <p:extLst>
      <p:ext uri="{BB962C8B-B14F-4D97-AF65-F5344CB8AC3E}">
        <p14:creationId xmlns:p14="http://schemas.microsoft.com/office/powerpoint/2010/main" val="4670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" b="8911"/>
          <a:stretch>
            <a:fillRect/>
          </a:stretch>
        </p:blipFill>
        <p:spPr bwMode="auto">
          <a:xfrm>
            <a:off x="425450" y="909638"/>
            <a:ext cx="814387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486025" y="5019675"/>
            <a:ext cx="990600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734050" y="5534025"/>
            <a:ext cx="714375" cy="66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762500" y="781050"/>
            <a:ext cx="714375" cy="733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33650" y="914400"/>
            <a:ext cx="847725" cy="39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762625" y="1123950"/>
            <a:ext cx="9334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590925" y="1209675"/>
            <a:ext cx="819150" cy="31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2352675" y="5448300"/>
            <a:ext cx="17240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829425" y="1333500"/>
            <a:ext cx="1190625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457825" y="4933950"/>
            <a:ext cx="952500" cy="39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7096125" y="2943225"/>
            <a:ext cx="1228725" cy="31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6753225" y="5238750"/>
            <a:ext cx="1066800" cy="552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620000" y="3790950"/>
            <a:ext cx="742950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7629525" y="4533900"/>
            <a:ext cx="647700" cy="542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19100" y="2543175"/>
            <a:ext cx="1381125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7019925" y="2076450"/>
            <a:ext cx="1190625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 t="7170" r="3343" b="10623"/>
          <a:stretch>
            <a:fillRect/>
          </a:stretch>
        </p:blipFill>
        <p:spPr bwMode="auto">
          <a:xfrm>
            <a:off x="832421" y="1185091"/>
            <a:ext cx="7653337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71386" y="102598"/>
            <a:ext cx="4001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Spinal Cord Nuclei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927570" y="5860869"/>
            <a:ext cx="452846" cy="34834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63588" y="749983"/>
            <a:ext cx="6588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Posterior gray horns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Somatic and Visceral </a:t>
            </a: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Sensory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nuclei.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74700" y="2034270"/>
            <a:ext cx="4921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Anterior gray horns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Somatic </a:t>
            </a: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Motor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control.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62000" y="3431270"/>
            <a:ext cx="4921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Lateral gray horns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Visceral </a:t>
            </a: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Motor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neurons.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69938" y="4880658"/>
            <a:ext cx="62928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Gray commissures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Axons of interneurons crossing and unmyelinated axons.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71386" y="102598"/>
            <a:ext cx="4001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Spinal Cord Nuclei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 b="4633"/>
          <a:stretch>
            <a:fillRect/>
          </a:stretch>
        </p:blipFill>
        <p:spPr bwMode="auto">
          <a:xfrm>
            <a:off x="504825" y="1036638"/>
            <a:ext cx="8107363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71386" y="102598"/>
            <a:ext cx="4001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Spinal Cord Nuclei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493623" y="6409509"/>
            <a:ext cx="269966" cy="25164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" r="4128" b="5223"/>
          <a:stretch>
            <a:fillRect/>
          </a:stretch>
        </p:blipFill>
        <p:spPr bwMode="auto">
          <a:xfrm>
            <a:off x="4920343" y="287380"/>
            <a:ext cx="4223657" cy="37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974" r="4839" b="3482"/>
          <a:stretch>
            <a:fillRect/>
          </a:stretch>
        </p:blipFill>
        <p:spPr bwMode="auto">
          <a:xfrm>
            <a:off x="136743" y="417105"/>
            <a:ext cx="4305819" cy="363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G14_18a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0" b="19200"/>
          <a:stretch>
            <a:fillRect/>
          </a:stretch>
        </p:blipFill>
        <p:spPr>
          <a:xfrm>
            <a:off x="1619794" y="4206129"/>
            <a:ext cx="5762896" cy="25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79224" y="51450"/>
            <a:ext cx="1785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Spinal Pathways</a:t>
            </a:r>
            <a:endParaRPr lang="en-US" altLang="en-US" sz="1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5015" y="4950021"/>
            <a:ext cx="97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Spinal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Reflexes</a:t>
            </a:r>
            <a:endParaRPr lang="en-US" altLang="en-US" sz="1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42608" y="0"/>
            <a:ext cx="1128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Lou Gehrig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364383" y="243253"/>
            <a:ext cx="22882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Amyotropic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Lateral Sclerosis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(ALS)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9" y="243253"/>
            <a:ext cx="1643433" cy="2884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323"/>
          <a:stretch/>
        </p:blipFill>
        <p:spPr>
          <a:xfrm>
            <a:off x="2835449" y="1685449"/>
            <a:ext cx="5472528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5511800" y="673100"/>
            <a:ext cx="2921000" cy="49403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 flipV="1">
            <a:off x="2387600" y="1409700"/>
            <a:ext cx="3517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 flipH="1">
            <a:off x="2184400" y="51308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774700" y="990600"/>
            <a:ext cx="1041400" cy="8509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825500" y="4584700"/>
            <a:ext cx="1041400" cy="8509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6781800" y="21336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2816225" y="777875"/>
            <a:ext cx="229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Sensory Pathway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2968625" y="5257800"/>
            <a:ext cx="2103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Motor Pathway</a:t>
            </a: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6734175" y="2581275"/>
            <a:ext cx="200394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Interneuron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(Integration</a:t>
            </a: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(calculate what to do)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6653213" y="-9525"/>
            <a:ext cx="6969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CNS</a:t>
            </a:r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3336925" y="0"/>
            <a:ext cx="695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PNS</a:t>
            </a:r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619125" y="1895475"/>
            <a:ext cx="15662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Receptors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(detect changes)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86" name="Text Box 18"/>
          <p:cNvSpPr txBox="1">
            <a:spLocks noChangeArrowheads="1"/>
          </p:cNvSpPr>
          <p:nvPr/>
        </p:nvSpPr>
        <p:spPr bwMode="auto">
          <a:xfrm>
            <a:off x="758825" y="5502275"/>
            <a:ext cx="1858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Effector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Tissue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(respond to change)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87" name="Freeform 23"/>
          <p:cNvSpPr>
            <a:spLocks/>
          </p:cNvSpPr>
          <p:nvPr/>
        </p:nvSpPr>
        <p:spPr bwMode="auto">
          <a:xfrm>
            <a:off x="1743075" y="1457325"/>
            <a:ext cx="4438650" cy="400050"/>
          </a:xfrm>
          <a:custGeom>
            <a:avLst/>
            <a:gdLst>
              <a:gd name="T0" fmla="*/ 0 w 2796"/>
              <a:gd name="T1" fmla="*/ 2147483646 h 252"/>
              <a:gd name="T2" fmla="*/ 2147483646 w 2796"/>
              <a:gd name="T3" fmla="*/ 2147483646 h 252"/>
              <a:gd name="T4" fmla="*/ 2147483646 w 2796"/>
              <a:gd name="T5" fmla="*/ 2147483646 h 252"/>
              <a:gd name="T6" fmla="*/ 2147483646 w 2796"/>
              <a:gd name="T7" fmla="*/ 2147483646 h 252"/>
              <a:gd name="T8" fmla="*/ 2147483646 w 2796"/>
              <a:gd name="T9" fmla="*/ 2147483646 h 252"/>
              <a:gd name="T10" fmla="*/ 2147483646 w 2796"/>
              <a:gd name="T11" fmla="*/ 2147483646 h 252"/>
              <a:gd name="T12" fmla="*/ 2147483646 w 2796"/>
              <a:gd name="T13" fmla="*/ 2147483646 h 252"/>
              <a:gd name="T14" fmla="*/ 2147483646 w 2796"/>
              <a:gd name="T15" fmla="*/ 2147483646 h 252"/>
              <a:gd name="T16" fmla="*/ 2147483646 w 2796"/>
              <a:gd name="T17" fmla="*/ 2147483646 h 252"/>
              <a:gd name="T18" fmla="*/ 2147483646 w 2796"/>
              <a:gd name="T19" fmla="*/ 2147483646 h 252"/>
              <a:gd name="T20" fmla="*/ 2147483646 w 2796"/>
              <a:gd name="T21" fmla="*/ 2147483646 h 252"/>
              <a:gd name="T22" fmla="*/ 2147483646 w 2796"/>
              <a:gd name="T23" fmla="*/ 2147483646 h 252"/>
              <a:gd name="T24" fmla="*/ 2147483646 w 2796"/>
              <a:gd name="T25" fmla="*/ 2147483646 h 252"/>
              <a:gd name="T26" fmla="*/ 2147483646 w 2796"/>
              <a:gd name="T27" fmla="*/ 2147483646 h 252"/>
              <a:gd name="T28" fmla="*/ 2147483646 w 2796"/>
              <a:gd name="T29" fmla="*/ 2147483646 h 252"/>
              <a:gd name="T30" fmla="*/ 2147483646 w 2796"/>
              <a:gd name="T31" fmla="*/ 2147483646 h 252"/>
              <a:gd name="T32" fmla="*/ 2147483646 w 2796"/>
              <a:gd name="T33" fmla="*/ 2147483646 h 252"/>
              <a:gd name="T34" fmla="*/ 2147483646 w 2796"/>
              <a:gd name="T35" fmla="*/ 2147483646 h 252"/>
              <a:gd name="T36" fmla="*/ 2147483646 w 2796"/>
              <a:gd name="T37" fmla="*/ 2147483646 h 252"/>
              <a:gd name="T38" fmla="*/ 2147483646 w 2796"/>
              <a:gd name="T39" fmla="*/ 2147483646 h 252"/>
              <a:gd name="T40" fmla="*/ 2147483646 w 2796"/>
              <a:gd name="T41" fmla="*/ 2147483646 h 252"/>
              <a:gd name="T42" fmla="*/ 2147483646 w 2796"/>
              <a:gd name="T43" fmla="*/ 2147483646 h 252"/>
              <a:gd name="T44" fmla="*/ 2147483646 w 2796"/>
              <a:gd name="T45" fmla="*/ 2147483646 h 252"/>
              <a:gd name="T46" fmla="*/ 2147483646 w 2796"/>
              <a:gd name="T47" fmla="*/ 2147483646 h 252"/>
              <a:gd name="T48" fmla="*/ 2147483646 w 2796"/>
              <a:gd name="T49" fmla="*/ 2147483646 h 252"/>
              <a:gd name="T50" fmla="*/ 2147483646 w 2796"/>
              <a:gd name="T51" fmla="*/ 2147483646 h 252"/>
              <a:gd name="T52" fmla="*/ 2147483646 w 2796"/>
              <a:gd name="T53" fmla="*/ 2147483646 h 2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796" h="252">
                <a:moveTo>
                  <a:pt x="0" y="132"/>
                </a:moveTo>
                <a:cubicBezTo>
                  <a:pt x="11" y="143"/>
                  <a:pt x="18" y="158"/>
                  <a:pt x="30" y="168"/>
                </a:cubicBezTo>
                <a:cubicBezTo>
                  <a:pt x="56" y="191"/>
                  <a:pt x="91" y="209"/>
                  <a:pt x="120" y="228"/>
                </a:cubicBezTo>
                <a:cubicBezTo>
                  <a:pt x="120" y="228"/>
                  <a:pt x="165" y="243"/>
                  <a:pt x="174" y="246"/>
                </a:cubicBezTo>
                <a:cubicBezTo>
                  <a:pt x="180" y="248"/>
                  <a:pt x="192" y="252"/>
                  <a:pt x="192" y="252"/>
                </a:cubicBezTo>
                <a:cubicBezTo>
                  <a:pt x="230" y="243"/>
                  <a:pt x="268" y="239"/>
                  <a:pt x="306" y="234"/>
                </a:cubicBezTo>
                <a:cubicBezTo>
                  <a:pt x="484" y="244"/>
                  <a:pt x="513" y="245"/>
                  <a:pt x="744" y="240"/>
                </a:cubicBezTo>
                <a:cubicBezTo>
                  <a:pt x="794" y="238"/>
                  <a:pt x="844" y="238"/>
                  <a:pt x="894" y="234"/>
                </a:cubicBezTo>
                <a:cubicBezTo>
                  <a:pt x="964" y="229"/>
                  <a:pt x="1040" y="202"/>
                  <a:pt x="1110" y="192"/>
                </a:cubicBezTo>
                <a:cubicBezTo>
                  <a:pt x="1122" y="188"/>
                  <a:pt x="1134" y="184"/>
                  <a:pt x="1146" y="180"/>
                </a:cubicBezTo>
                <a:cubicBezTo>
                  <a:pt x="1153" y="178"/>
                  <a:pt x="1153" y="168"/>
                  <a:pt x="1158" y="162"/>
                </a:cubicBezTo>
                <a:cubicBezTo>
                  <a:pt x="1180" y="136"/>
                  <a:pt x="1201" y="109"/>
                  <a:pt x="1230" y="90"/>
                </a:cubicBezTo>
                <a:cubicBezTo>
                  <a:pt x="1234" y="84"/>
                  <a:pt x="1239" y="79"/>
                  <a:pt x="1242" y="72"/>
                </a:cubicBezTo>
                <a:cubicBezTo>
                  <a:pt x="1245" y="64"/>
                  <a:pt x="1242" y="53"/>
                  <a:pt x="1248" y="48"/>
                </a:cubicBezTo>
                <a:cubicBezTo>
                  <a:pt x="1262" y="36"/>
                  <a:pt x="1284" y="36"/>
                  <a:pt x="1302" y="30"/>
                </a:cubicBezTo>
                <a:cubicBezTo>
                  <a:pt x="1314" y="26"/>
                  <a:pt x="1326" y="22"/>
                  <a:pt x="1338" y="18"/>
                </a:cubicBezTo>
                <a:cubicBezTo>
                  <a:pt x="1344" y="16"/>
                  <a:pt x="1356" y="12"/>
                  <a:pt x="1356" y="12"/>
                </a:cubicBezTo>
                <a:cubicBezTo>
                  <a:pt x="1417" y="16"/>
                  <a:pt x="1446" y="0"/>
                  <a:pt x="1464" y="54"/>
                </a:cubicBezTo>
                <a:cubicBezTo>
                  <a:pt x="1457" y="82"/>
                  <a:pt x="1458" y="92"/>
                  <a:pt x="1434" y="108"/>
                </a:cubicBezTo>
                <a:cubicBezTo>
                  <a:pt x="1409" y="145"/>
                  <a:pt x="1381" y="178"/>
                  <a:pt x="1338" y="192"/>
                </a:cubicBezTo>
                <a:cubicBezTo>
                  <a:pt x="1239" y="186"/>
                  <a:pt x="1246" y="202"/>
                  <a:pt x="1188" y="144"/>
                </a:cubicBezTo>
                <a:cubicBezTo>
                  <a:pt x="1183" y="139"/>
                  <a:pt x="1195" y="157"/>
                  <a:pt x="1200" y="162"/>
                </a:cubicBezTo>
                <a:cubicBezTo>
                  <a:pt x="1205" y="167"/>
                  <a:pt x="1211" y="171"/>
                  <a:pt x="1218" y="174"/>
                </a:cubicBezTo>
                <a:cubicBezTo>
                  <a:pt x="1257" y="191"/>
                  <a:pt x="1296" y="194"/>
                  <a:pt x="1338" y="198"/>
                </a:cubicBezTo>
                <a:cubicBezTo>
                  <a:pt x="1670" y="185"/>
                  <a:pt x="1923" y="183"/>
                  <a:pt x="2298" y="180"/>
                </a:cubicBezTo>
                <a:cubicBezTo>
                  <a:pt x="2427" y="176"/>
                  <a:pt x="2506" y="181"/>
                  <a:pt x="2616" y="144"/>
                </a:cubicBezTo>
                <a:cubicBezTo>
                  <a:pt x="2671" y="126"/>
                  <a:pt x="2736" y="78"/>
                  <a:pt x="2796" y="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8" name="Oval 24"/>
          <p:cNvSpPr>
            <a:spLocks noChangeArrowheads="1"/>
          </p:cNvSpPr>
          <p:nvPr/>
        </p:nvSpPr>
        <p:spPr bwMode="auto">
          <a:xfrm>
            <a:off x="3771900" y="1543050"/>
            <a:ext cx="8890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089" name="Group 38"/>
          <p:cNvGrpSpPr>
            <a:grpSpLocks/>
          </p:cNvGrpSpPr>
          <p:nvPr/>
        </p:nvGrpSpPr>
        <p:grpSpPr bwMode="auto">
          <a:xfrm>
            <a:off x="6115050" y="2381250"/>
            <a:ext cx="419100" cy="1895475"/>
            <a:chOff x="3648" y="1338"/>
            <a:chExt cx="264" cy="1194"/>
          </a:xfrm>
        </p:grpSpPr>
        <p:sp>
          <p:nvSpPr>
            <p:cNvPr id="3105" name="Freeform 25"/>
            <p:cNvSpPr>
              <a:spLocks/>
            </p:cNvSpPr>
            <p:nvPr/>
          </p:nvSpPr>
          <p:spPr bwMode="auto">
            <a:xfrm>
              <a:off x="3648" y="1338"/>
              <a:ext cx="264" cy="342"/>
            </a:xfrm>
            <a:custGeom>
              <a:avLst/>
              <a:gdLst>
                <a:gd name="T0" fmla="*/ 162 w 264"/>
                <a:gd name="T1" fmla="*/ 102 h 342"/>
                <a:gd name="T2" fmla="*/ 222 w 264"/>
                <a:gd name="T3" fmla="*/ 96 h 342"/>
                <a:gd name="T4" fmla="*/ 228 w 264"/>
                <a:gd name="T5" fmla="*/ 78 h 342"/>
                <a:gd name="T6" fmla="*/ 240 w 264"/>
                <a:gd name="T7" fmla="*/ 60 h 342"/>
                <a:gd name="T8" fmla="*/ 264 w 264"/>
                <a:gd name="T9" fmla="*/ 168 h 342"/>
                <a:gd name="T10" fmla="*/ 258 w 264"/>
                <a:gd name="T11" fmla="*/ 186 h 342"/>
                <a:gd name="T12" fmla="*/ 240 w 264"/>
                <a:gd name="T13" fmla="*/ 198 h 342"/>
                <a:gd name="T14" fmla="*/ 252 w 264"/>
                <a:gd name="T15" fmla="*/ 252 h 342"/>
                <a:gd name="T16" fmla="*/ 168 w 264"/>
                <a:gd name="T17" fmla="*/ 342 h 342"/>
                <a:gd name="T18" fmla="*/ 96 w 264"/>
                <a:gd name="T19" fmla="*/ 336 h 342"/>
                <a:gd name="T20" fmla="*/ 30 w 264"/>
                <a:gd name="T21" fmla="*/ 294 h 342"/>
                <a:gd name="T22" fmla="*/ 0 w 264"/>
                <a:gd name="T23" fmla="*/ 240 h 342"/>
                <a:gd name="T24" fmla="*/ 60 w 264"/>
                <a:gd name="T25" fmla="*/ 222 h 342"/>
                <a:gd name="T26" fmla="*/ 36 w 264"/>
                <a:gd name="T27" fmla="*/ 138 h 342"/>
                <a:gd name="T28" fmla="*/ 60 w 264"/>
                <a:gd name="T29" fmla="*/ 96 h 342"/>
                <a:gd name="T30" fmla="*/ 90 w 264"/>
                <a:gd name="T31" fmla="*/ 54 h 342"/>
                <a:gd name="T32" fmla="*/ 102 w 264"/>
                <a:gd name="T33" fmla="*/ 18 h 342"/>
                <a:gd name="T34" fmla="*/ 108 w 264"/>
                <a:gd name="T35" fmla="*/ 0 h 342"/>
                <a:gd name="T36" fmla="*/ 144 w 264"/>
                <a:gd name="T37" fmla="*/ 48 h 342"/>
                <a:gd name="T38" fmla="*/ 168 w 264"/>
                <a:gd name="T39" fmla="*/ 102 h 342"/>
                <a:gd name="T40" fmla="*/ 180 w 264"/>
                <a:gd name="T41" fmla="*/ 120 h 342"/>
                <a:gd name="T42" fmla="*/ 162 w 264"/>
                <a:gd name="T43" fmla="*/ 102 h 3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4" h="342">
                  <a:moveTo>
                    <a:pt x="162" y="102"/>
                  </a:moveTo>
                  <a:cubicBezTo>
                    <a:pt x="196" y="113"/>
                    <a:pt x="195" y="123"/>
                    <a:pt x="222" y="96"/>
                  </a:cubicBezTo>
                  <a:cubicBezTo>
                    <a:pt x="224" y="90"/>
                    <a:pt x="225" y="84"/>
                    <a:pt x="228" y="78"/>
                  </a:cubicBezTo>
                  <a:cubicBezTo>
                    <a:pt x="231" y="72"/>
                    <a:pt x="236" y="54"/>
                    <a:pt x="240" y="60"/>
                  </a:cubicBezTo>
                  <a:cubicBezTo>
                    <a:pt x="258" y="90"/>
                    <a:pt x="240" y="132"/>
                    <a:pt x="264" y="168"/>
                  </a:cubicBezTo>
                  <a:cubicBezTo>
                    <a:pt x="262" y="174"/>
                    <a:pt x="262" y="181"/>
                    <a:pt x="258" y="186"/>
                  </a:cubicBezTo>
                  <a:cubicBezTo>
                    <a:pt x="253" y="192"/>
                    <a:pt x="242" y="191"/>
                    <a:pt x="240" y="198"/>
                  </a:cubicBezTo>
                  <a:cubicBezTo>
                    <a:pt x="237" y="210"/>
                    <a:pt x="247" y="238"/>
                    <a:pt x="252" y="252"/>
                  </a:cubicBezTo>
                  <a:cubicBezTo>
                    <a:pt x="217" y="287"/>
                    <a:pt x="213" y="327"/>
                    <a:pt x="168" y="342"/>
                  </a:cubicBezTo>
                  <a:cubicBezTo>
                    <a:pt x="141" y="337"/>
                    <a:pt x="122" y="327"/>
                    <a:pt x="96" y="336"/>
                  </a:cubicBezTo>
                  <a:cubicBezTo>
                    <a:pt x="67" y="326"/>
                    <a:pt x="57" y="303"/>
                    <a:pt x="30" y="294"/>
                  </a:cubicBezTo>
                  <a:cubicBezTo>
                    <a:pt x="2" y="253"/>
                    <a:pt x="11" y="272"/>
                    <a:pt x="0" y="240"/>
                  </a:cubicBezTo>
                  <a:cubicBezTo>
                    <a:pt x="10" y="188"/>
                    <a:pt x="17" y="208"/>
                    <a:pt x="60" y="222"/>
                  </a:cubicBezTo>
                  <a:cubicBezTo>
                    <a:pt x="82" y="190"/>
                    <a:pt x="64" y="157"/>
                    <a:pt x="36" y="138"/>
                  </a:cubicBezTo>
                  <a:cubicBezTo>
                    <a:pt x="27" y="112"/>
                    <a:pt x="35" y="104"/>
                    <a:pt x="60" y="96"/>
                  </a:cubicBezTo>
                  <a:cubicBezTo>
                    <a:pt x="93" y="71"/>
                    <a:pt x="79" y="89"/>
                    <a:pt x="90" y="54"/>
                  </a:cubicBezTo>
                  <a:cubicBezTo>
                    <a:pt x="94" y="42"/>
                    <a:pt x="98" y="30"/>
                    <a:pt x="102" y="18"/>
                  </a:cubicBezTo>
                  <a:cubicBezTo>
                    <a:pt x="104" y="12"/>
                    <a:pt x="108" y="0"/>
                    <a:pt x="108" y="0"/>
                  </a:cubicBezTo>
                  <a:cubicBezTo>
                    <a:pt x="116" y="24"/>
                    <a:pt x="123" y="34"/>
                    <a:pt x="144" y="48"/>
                  </a:cubicBezTo>
                  <a:cubicBezTo>
                    <a:pt x="150" y="67"/>
                    <a:pt x="159" y="85"/>
                    <a:pt x="168" y="102"/>
                  </a:cubicBezTo>
                  <a:cubicBezTo>
                    <a:pt x="171" y="108"/>
                    <a:pt x="187" y="120"/>
                    <a:pt x="180" y="120"/>
                  </a:cubicBezTo>
                  <a:cubicBezTo>
                    <a:pt x="172" y="120"/>
                    <a:pt x="168" y="108"/>
                    <a:pt x="162" y="102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6" name="Oval 26"/>
            <p:cNvSpPr>
              <a:spLocks noChangeArrowheads="1"/>
            </p:cNvSpPr>
            <p:nvPr/>
          </p:nvSpPr>
          <p:spPr bwMode="auto">
            <a:xfrm>
              <a:off x="3756" y="1530"/>
              <a:ext cx="56" cy="8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7" name="Line 27"/>
            <p:cNvSpPr>
              <a:spLocks noChangeShapeType="1"/>
            </p:cNvSpPr>
            <p:nvPr/>
          </p:nvSpPr>
          <p:spPr bwMode="auto">
            <a:xfrm>
              <a:off x="3774" y="1674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8" name="Line 28"/>
            <p:cNvSpPr>
              <a:spLocks noChangeShapeType="1"/>
            </p:cNvSpPr>
            <p:nvPr/>
          </p:nvSpPr>
          <p:spPr bwMode="auto">
            <a:xfrm flipH="1">
              <a:off x="3729" y="2442"/>
              <a:ext cx="48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9" name="Line 29"/>
            <p:cNvSpPr>
              <a:spLocks noChangeShapeType="1"/>
            </p:cNvSpPr>
            <p:nvPr/>
          </p:nvSpPr>
          <p:spPr bwMode="auto">
            <a:xfrm>
              <a:off x="3774" y="2442"/>
              <a:ext cx="48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090" name="Group 48"/>
          <p:cNvGrpSpPr>
            <a:grpSpLocks/>
          </p:cNvGrpSpPr>
          <p:nvPr/>
        </p:nvGrpSpPr>
        <p:grpSpPr bwMode="auto">
          <a:xfrm>
            <a:off x="1457325" y="4629150"/>
            <a:ext cx="5095875" cy="419100"/>
            <a:chOff x="918" y="2604"/>
            <a:chExt cx="3210" cy="264"/>
          </a:xfrm>
        </p:grpSpPr>
        <p:sp>
          <p:nvSpPr>
            <p:cNvPr id="3100" name="Freeform 31"/>
            <p:cNvSpPr>
              <a:spLocks/>
            </p:cNvSpPr>
            <p:nvPr/>
          </p:nvSpPr>
          <p:spPr bwMode="auto">
            <a:xfrm rot="5400000">
              <a:off x="3825" y="2565"/>
              <a:ext cx="264" cy="342"/>
            </a:xfrm>
            <a:custGeom>
              <a:avLst/>
              <a:gdLst>
                <a:gd name="T0" fmla="*/ 162 w 264"/>
                <a:gd name="T1" fmla="*/ 102 h 342"/>
                <a:gd name="T2" fmla="*/ 222 w 264"/>
                <a:gd name="T3" fmla="*/ 96 h 342"/>
                <a:gd name="T4" fmla="*/ 228 w 264"/>
                <a:gd name="T5" fmla="*/ 78 h 342"/>
                <a:gd name="T6" fmla="*/ 240 w 264"/>
                <a:gd name="T7" fmla="*/ 60 h 342"/>
                <a:gd name="T8" fmla="*/ 264 w 264"/>
                <a:gd name="T9" fmla="*/ 168 h 342"/>
                <a:gd name="T10" fmla="*/ 258 w 264"/>
                <a:gd name="T11" fmla="*/ 186 h 342"/>
                <a:gd name="T12" fmla="*/ 240 w 264"/>
                <a:gd name="T13" fmla="*/ 198 h 342"/>
                <a:gd name="T14" fmla="*/ 252 w 264"/>
                <a:gd name="T15" fmla="*/ 252 h 342"/>
                <a:gd name="T16" fmla="*/ 168 w 264"/>
                <a:gd name="T17" fmla="*/ 342 h 342"/>
                <a:gd name="T18" fmla="*/ 96 w 264"/>
                <a:gd name="T19" fmla="*/ 336 h 342"/>
                <a:gd name="T20" fmla="*/ 30 w 264"/>
                <a:gd name="T21" fmla="*/ 294 h 342"/>
                <a:gd name="T22" fmla="*/ 0 w 264"/>
                <a:gd name="T23" fmla="*/ 240 h 342"/>
                <a:gd name="T24" fmla="*/ 60 w 264"/>
                <a:gd name="T25" fmla="*/ 222 h 342"/>
                <a:gd name="T26" fmla="*/ 36 w 264"/>
                <a:gd name="T27" fmla="*/ 138 h 342"/>
                <a:gd name="T28" fmla="*/ 60 w 264"/>
                <a:gd name="T29" fmla="*/ 96 h 342"/>
                <a:gd name="T30" fmla="*/ 90 w 264"/>
                <a:gd name="T31" fmla="*/ 54 h 342"/>
                <a:gd name="T32" fmla="*/ 102 w 264"/>
                <a:gd name="T33" fmla="*/ 18 h 342"/>
                <a:gd name="T34" fmla="*/ 108 w 264"/>
                <a:gd name="T35" fmla="*/ 0 h 342"/>
                <a:gd name="T36" fmla="*/ 144 w 264"/>
                <a:gd name="T37" fmla="*/ 48 h 342"/>
                <a:gd name="T38" fmla="*/ 168 w 264"/>
                <a:gd name="T39" fmla="*/ 102 h 342"/>
                <a:gd name="T40" fmla="*/ 180 w 264"/>
                <a:gd name="T41" fmla="*/ 120 h 342"/>
                <a:gd name="T42" fmla="*/ 162 w 264"/>
                <a:gd name="T43" fmla="*/ 102 h 3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4" h="342">
                  <a:moveTo>
                    <a:pt x="162" y="102"/>
                  </a:moveTo>
                  <a:cubicBezTo>
                    <a:pt x="196" y="113"/>
                    <a:pt x="195" y="123"/>
                    <a:pt x="222" y="96"/>
                  </a:cubicBezTo>
                  <a:cubicBezTo>
                    <a:pt x="224" y="90"/>
                    <a:pt x="225" y="84"/>
                    <a:pt x="228" y="78"/>
                  </a:cubicBezTo>
                  <a:cubicBezTo>
                    <a:pt x="231" y="72"/>
                    <a:pt x="236" y="54"/>
                    <a:pt x="240" y="60"/>
                  </a:cubicBezTo>
                  <a:cubicBezTo>
                    <a:pt x="258" y="90"/>
                    <a:pt x="240" y="132"/>
                    <a:pt x="264" y="168"/>
                  </a:cubicBezTo>
                  <a:cubicBezTo>
                    <a:pt x="262" y="174"/>
                    <a:pt x="262" y="181"/>
                    <a:pt x="258" y="186"/>
                  </a:cubicBezTo>
                  <a:cubicBezTo>
                    <a:pt x="253" y="192"/>
                    <a:pt x="242" y="191"/>
                    <a:pt x="240" y="198"/>
                  </a:cubicBezTo>
                  <a:cubicBezTo>
                    <a:pt x="237" y="210"/>
                    <a:pt x="247" y="238"/>
                    <a:pt x="252" y="252"/>
                  </a:cubicBezTo>
                  <a:cubicBezTo>
                    <a:pt x="217" y="287"/>
                    <a:pt x="213" y="327"/>
                    <a:pt x="168" y="342"/>
                  </a:cubicBezTo>
                  <a:cubicBezTo>
                    <a:pt x="141" y="337"/>
                    <a:pt x="122" y="327"/>
                    <a:pt x="96" y="336"/>
                  </a:cubicBezTo>
                  <a:cubicBezTo>
                    <a:pt x="67" y="326"/>
                    <a:pt x="57" y="303"/>
                    <a:pt x="30" y="294"/>
                  </a:cubicBezTo>
                  <a:cubicBezTo>
                    <a:pt x="2" y="253"/>
                    <a:pt x="11" y="272"/>
                    <a:pt x="0" y="240"/>
                  </a:cubicBezTo>
                  <a:cubicBezTo>
                    <a:pt x="10" y="188"/>
                    <a:pt x="17" y="208"/>
                    <a:pt x="60" y="222"/>
                  </a:cubicBezTo>
                  <a:cubicBezTo>
                    <a:pt x="82" y="190"/>
                    <a:pt x="64" y="157"/>
                    <a:pt x="36" y="138"/>
                  </a:cubicBezTo>
                  <a:cubicBezTo>
                    <a:pt x="27" y="112"/>
                    <a:pt x="35" y="104"/>
                    <a:pt x="60" y="96"/>
                  </a:cubicBezTo>
                  <a:cubicBezTo>
                    <a:pt x="93" y="71"/>
                    <a:pt x="79" y="89"/>
                    <a:pt x="90" y="54"/>
                  </a:cubicBezTo>
                  <a:cubicBezTo>
                    <a:pt x="94" y="42"/>
                    <a:pt x="98" y="30"/>
                    <a:pt x="102" y="18"/>
                  </a:cubicBezTo>
                  <a:cubicBezTo>
                    <a:pt x="104" y="12"/>
                    <a:pt x="108" y="0"/>
                    <a:pt x="108" y="0"/>
                  </a:cubicBezTo>
                  <a:cubicBezTo>
                    <a:pt x="116" y="24"/>
                    <a:pt x="123" y="34"/>
                    <a:pt x="144" y="48"/>
                  </a:cubicBezTo>
                  <a:cubicBezTo>
                    <a:pt x="150" y="67"/>
                    <a:pt x="159" y="85"/>
                    <a:pt x="168" y="102"/>
                  </a:cubicBezTo>
                  <a:cubicBezTo>
                    <a:pt x="171" y="108"/>
                    <a:pt x="187" y="120"/>
                    <a:pt x="180" y="120"/>
                  </a:cubicBezTo>
                  <a:cubicBezTo>
                    <a:pt x="172" y="120"/>
                    <a:pt x="168" y="108"/>
                    <a:pt x="162" y="102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1" name="Oval 32"/>
            <p:cNvSpPr>
              <a:spLocks noChangeArrowheads="1"/>
            </p:cNvSpPr>
            <p:nvPr/>
          </p:nvSpPr>
          <p:spPr bwMode="auto">
            <a:xfrm rot="5400000">
              <a:off x="3866" y="2698"/>
              <a:ext cx="56" cy="8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2" name="Line 34"/>
            <p:cNvSpPr>
              <a:spLocks noChangeShapeType="1"/>
            </p:cNvSpPr>
            <p:nvPr/>
          </p:nvSpPr>
          <p:spPr bwMode="auto">
            <a:xfrm rot="5400000" flipH="1">
              <a:off x="948" y="2670"/>
              <a:ext cx="48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3" name="Line 35"/>
            <p:cNvSpPr>
              <a:spLocks noChangeShapeType="1"/>
            </p:cNvSpPr>
            <p:nvPr/>
          </p:nvSpPr>
          <p:spPr bwMode="auto">
            <a:xfrm rot="5400000">
              <a:off x="939" y="2706"/>
              <a:ext cx="48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4" name="Line 37"/>
            <p:cNvSpPr>
              <a:spLocks noChangeShapeType="1"/>
            </p:cNvSpPr>
            <p:nvPr/>
          </p:nvSpPr>
          <p:spPr bwMode="auto">
            <a:xfrm flipH="1">
              <a:off x="1005" y="2730"/>
              <a:ext cx="27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091" name="Line 39"/>
          <p:cNvSpPr>
            <a:spLocks noChangeShapeType="1"/>
          </p:cNvSpPr>
          <p:nvPr/>
        </p:nvSpPr>
        <p:spPr bwMode="auto">
          <a:xfrm rot="5400000" flipH="1">
            <a:off x="1647825" y="1581150"/>
            <a:ext cx="762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92" name="Line 40"/>
          <p:cNvSpPr>
            <a:spLocks noChangeShapeType="1"/>
          </p:cNvSpPr>
          <p:nvPr/>
        </p:nvSpPr>
        <p:spPr bwMode="auto">
          <a:xfrm rot="5400000">
            <a:off x="1633538" y="1638300"/>
            <a:ext cx="762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093" name="Group 44"/>
          <p:cNvGrpSpPr>
            <a:grpSpLocks/>
          </p:cNvGrpSpPr>
          <p:nvPr/>
        </p:nvGrpSpPr>
        <p:grpSpPr bwMode="auto">
          <a:xfrm rot="4624440">
            <a:off x="6238876" y="1847850"/>
            <a:ext cx="133350" cy="200025"/>
            <a:chOff x="2466" y="1626"/>
            <a:chExt cx="84" cy="126"/>
          </a:xfrm>
        </p:grpSpPr>
        <p:sp>
          <p:nvSpPr>
            <p:cNvPr id="3098" name="Line 41"/>
            <p:cNvSpPr>
              <a:spLocks noChangeShapeType="1"/>
            </p:cNvSpPr>
            <p:nvPr/>
          </p:nvSpPr>
          <p:spPr bwMode="auto">
            <a:xfrm flipV="1">
              <a:off x="2466" y="1626"/>
              <a:ext cx="8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099" name="Line 42"/>
            <p:cNvSpPr>
              <a:spLocks noChangeShapeType="1"/>
            </p:cNvSpPr>
            <p:nvPr/>
          </p:nvSpPr>
          <p:spPr bwMode="auto">
            <a:xfrm>
              <a:off x="2466" y="1680"/>
              <a:ext cx="8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094" name="Freeform 43"/>
          <p:cNvSpPr>
            <a:spLocks/>
          </p:cNvSpPr>
          <p:nvPr/>
        </p:nvSpPr>
        <p:spPr bwMode="auto">
          <a:xfrm>
            <a:off x="6181725" y="1581150"/>
            <a:ext cx="171450" cy="290513"/>
          </a:xfrm>
          <a:custGeom>
            <a:avLst/>
            <a:gdLst>
              <a:gd name="T0" fmla="*/ 0 w 108"/>
              <a:gd name="T1" fmla="*/ 0 h 183"/>
              <a:gd name="T2" fmla="*/ 2147483646 w 108"/>
              <a:gd name="T3" fmla="*/ 2147483646 h 183"/>
              <a:gd name="T4" fmla="*/ 2147483646 w 108"/>
              <a:gd name="T5" fmla="*/ 2147483646 h 183"/>
              <a:gd name="T6" fmla="*/ 2147483646 w 108"/>
              <a:gd name="T7" fmla="*/ 2147483646 h 183"/>
              <a:gd name="T8" fmla="*/ 2147483646 w 108"/>
              <a:gd name="T9" fmla="*/ 2147483646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83">
                <a:moveTo>
                  <a:pt x="0" y="0"/>
                </a:moveTo>
                <a:cubicBezTo>
                  <a:pt x="22" y="7"/>
                  <a:pt x="44" y="11"/>
                  <a:pt x="66" y="18"/>
                </a:cubicBezTo>
                <a:cubicBezTo>
                  <a:pt x="77" y="29"/>
                  <a:pt x="88" y="40"/>
                  <a:pt x="99" y="51"/>
                </a:cubicBezTo>
                <a:cubicBezTo>
                  <a:pt x="105" y="70"/>
                  <a:pt x="108" y="81"/>
                  <a:pt x="96" y="99"/>
                </a:cubicBezTo>
                <a:cubicBezTo>
                  <a:pt x="89" y="128"/>
                  <a:pt x="81" y="153"/>
                  <a:pt x="81" y="1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95" name="Text Box 45"/>
          <p:cNvSpPr txBox="1">
            <a:spLocks noChangeArrowheads="1"/>
          </p:cNvSpPr>
          <p:nvPr/>
        </p:nvSpPr>
        <p:spPr bwMode="auto">
          <a:xfrm>
            <a:off x="2794000" y="1917700"/>
            <a:ext cx="1752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CC3300"/>
                </a:solidFill>
                <a:latin typeface="Calibri" panose="020F0502020204030204" pitchFamily="34" charset="0"/>
              </a:rPr>
              <a:t>1. Sensory Neuron</a:t>
            </a:r>
          </a:p>
        </p:txBody>
      </p:sp>
      <p:sp>
        <p:nvSpPr>
          <p:cNvPr id="3096" name="Text Box 46"/>
          <p:cNvSpPr txBox="1">
            <a:spLocks noChangeArrowheads="1"/>
          </p:cNvSpPr>
          <p:nvPr/>
        </p:nvSpPr>
        <p:spPr bwMode="auto">
          <a:xfrm>
            <a:off x="2879725" y="4308475"/>
            <a:ext cx="16192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3. Motor Neuron</a:t>
            </a:r>
          </a:p>
        </p:txBody>
      </p:sp>
      <p:sp>
        <p:nvSpPr>
          <p:cNvPr id="3097" name="Text Box 47"/>
          <p:cNvSpPr txBox="1">
            <a:spLocks noChangeArrowheads="1"/>
          </p:cNvSpPr>
          <p:nvPr/>
        </p:nvSpPr>
        <p:spPr bwMode="auto">
          <a:xfrm rot="-5400000">
            <a:off x="5133975" y="3143250"/>
            <a:ext cx="1412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2. Interneuron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292774" y="307946"/>
            <a:ext cx="2223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The Feedback Loop</a:t>
            </a:r>
            <a:endParaRPr lang="en-US" altLang="en-US" sz="20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8" grpId="0" animBg="1"/>
      <p:bldP spid="3094" grpId="0" animBg="1"/>
      <p:bldP spid="3095" grpId="0"/>
      <p:bldP spid="3096" grpId="0"/>
      <p:bldP spid="30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6521450" y="1711325"/>
            <a:ext cx="9318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</a:rPr>
              <a:t>Telodendria</a:t>
            </a:r>
          </a:p>
        </p:txBody>
      </p:sp>
      <p:cxnSp>
        <p:nvCxnSpPr>
          <p:cNvPr id="7172" name="Straight Connector 3"/>
          <p:cNvCxnSpPr>
            <a:cxnSpLocks noChangeShapeType="1"/>
          </p:cNvCxnSpPr>
          <p:nvPr/>
        </p:nvCxnSpPr>
        <p:spPr bwMode="auto">
          <a:xfrm>
            <a:off x="7021513" y="1971675"/>
            <a:ext cx="63500" cy="1216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3" name="Straight Connector 5"/>
          <p:cNvCxnSpPr>
            <a:cxnSpLocks noChangeShapeType="1"/>
          </p:cNvCxnSpPr>
          <p:nvPr/>
        </p:nvCxnSpPr>
        <p:spPr bwMode="auto">
          <a:xfrm>
            <a:off x="7053263" y="1971675"/>
            <a:ext cx="246062" cy="898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59457" y="103695"/>
            <a:ext cx="52250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Motor/Multipolar Neuron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11944"/>
          <a:stretch/>
        </p:blipFill>
        <p:spPr bwMode="auto">
          <a:xfrm>
            <a:off x="238025" y="1039305"/>
            <a:ext cx="8471555" cy="477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431610" y="5618639"/>
            <a:ext cx="24434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Histology of a Neuron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t="2113" b="3758"/>
          <a:stretch>
            <a:fillRect/>
          </a:stretch>
        </p:blipFill>
        <p:spPr bwMode="auto">
          <a:xfrm>
            <a:off x="4953000" y="838200"/>
            <a:ext cx="487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7468" r="5963" b="12984"/>
          <a:stretch>
            <a:fillRect/>
          </a:stretch>
        </p:blipFill>
        <p:spPr bwMode="auto">
          <a:xfrm>
            <a:off x="-76200" y="1009650"/>
            <a:ext cx="55467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6250" y="5086350"/>
            <a:ext cx="2505075" cy="60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12825" y="5176838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Anaxonic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3219450" y="5476875"/>
            <a:ext cx="2085975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927475" y="5662613"/>
            <a:ext cx="9445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Bipolar</a:t>
            </a: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5438775" y="5667375"/>
            <a:ext cx="1466850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7286625" y="5667375"/>
            <a:ext cx="1438275" cy="33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5613400" y="5662613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Unipolar</a:t>
            </a:r>
          </a:p>
        </p:txBody>
      </p:sp>
      <p:sp>
        <p:nvSpPr>
          <p:cNvPr id="6155" name="Text Box 8"/>
          <p:cNvSpPr txBox="1">
            <a:spLocks noChangeArrowheads="1"/>
          </p:cNvSpPr>
          <p:nvPr/>
        </p:nvSpPr>
        <p:spPr bwMode="auto">
          <a:xfrm>
            <a:off x="7432675" y="5662613"/>
            <a:ext cx="1285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Multipolar</a:t>
            </a: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5372100" y="1076325"/>
            <a:ext cx="219075" cy="40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08668" y="138847"/>
            <a:ext cx="71266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Important Anatomical Neurons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r="17010" b="5705"/>
          <a:stretch/>
        </p:blipFill>
        <p:spPr bwMode="auto">
          <a:xfrm>
            <a:off x="2537770" y="195606"/>
            <a:ext cx="6146277" cy="64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739897" y="6236881"/>
            <a:ext cx="371192" cy="42551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3" y="2190939"/>
            <a:ext cx="2317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The 3 major types of Communications coming from Neurons </a:t>
            </a:r>
          </a:p>
        </p:txBody>
      </p:sp>
    </p:spTree>
    <p:extLst>
      <p:ext uri="{BB962C8B-B14F-4D97-AF65-F5344CB8AC3E}">
        <p14:creationId xmlns:p14="http://schemas.microsoft.com/office/powerpoint/2010/main" val="23193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1416" r="16443" b="4250"/>
          <a:stretch>
            <a:fillRect/>
          </a:stretch>
        </p:blipFill>
        <p:spPr bwMode="auto">
          <a:xfrm>
            <a:off x="1371600" y="781050"/>
            <a:ext cx="653732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03450" y="1555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84500" y="57150"/>
            <a:ext cx="3176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Axon Myelination</a:t>
            </a:r>
          </a:p>
        </p:txBody>
      </p:sp>
    </p:spTree>
    <p:extLst>
      <p:ext uri="{BB962C8B-B14F-4D97-AF65-F5344CB8AC3E}">
        <p14:creationId xmlns:p14="http://schemas.microsoft.com/office/powerpoint/2010/main" val="29952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 b="9206"/>
          <a:stretch>
            <a:fillRect/>
          </a:stretch>
        </p:blipFill>
        <p:spPr bwMode="auto">
          <a:xfrm>
            <a:off x="344440" y="863600"/>
            <a:ext cx="82438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02361" y="1047247"/>
            <a:ext cx="1206500" cy="38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Glial Cells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035300" y="96351"/>
            <a:ext cx="3073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The Glial Cells</a:t>
            </a:r>
          </a:p>
        </p:txBody>
      </p:sp>
    </p:spTree>
    <p:extLst>
      <p:ext uri="{BB962C8B-B14F-4D97-AF65-F5344CB8AC3E}">
        <p14:creationId xmlns:p14="http://schemas.microsoft.com/office/powerpoint/2010/main" val="20386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9BCFF"/>
            </a:gs>
            <a:gs pos="100000">
              <a:srgbClr val="D2E8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76413" y="361950"/>
            <a:ext cx="5083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Nervous System Terminology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673225" y="986777"/>
            <a:ext cx="50797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Gray Matter – mostly nerve cell bodies.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01800" y="1697977"/>
            <a:ext cx="5327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White Matter – mostly myelinated axons.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714500" y="2418702"/>
            <a:ext cx="510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Nerve fiber – a single axon of a neuron.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736725" y="3742677"/>
            <a:ext cx="479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Tract – a bundle of axons in the CNS.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685925" y="4863452"/>
            <a:ext cx="613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Ganglion – a cluster of nerve cell bodies in PNS.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685925" y="5482577"/>
            <a:ext cx="70219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Nucleus – gray matter in CNS with discrete boundaries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</a:t>
            </a: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common function.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752600" y="3085452"/>
            <a:ext cx="494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Nerve – a bundle of axons in the PNS. 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708150" y="4276077"/>
            <a:ext cx="4061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Columns – are groups of tracts.</a:t>
            </a:r>
          </a:p>
        </p:txBody>
      </p:sp>
    </p:spTree>
    <p:extLst>
      <p:ext uri="{BB962C8B-B14F-4D97-AF65-F5344CB8AC3E}">
        <p14:creationId xmlns:p14="http://schemas.microsoft.com/office/powerpoint/2010/main" val="9626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1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588</Words>
  <Application>Microsoft Office PowerPoint</Application>
  <PresentationFormat>On-screen Show (4:3)</PresentationFormat>
  <Paragraphs>145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Spinal Cord Anatomy (x.s.)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McMahon</cp:lastModifiedBy>
  <cp:revision>6</cp:revision>
  <dcterms:created xsi:type="dcterms:W3CDTF">2023-10-19T02:50:59Z</dcterms:created>
  <dcterms:modified xsi:type="dcterms:W3CDTF">2023-10-19T03:37:14Z</dcterms:modified>
</cp:coreProperties>
</file>