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80" r:id="rId3"/>
    <p:sldId id="304" r:id="rId4"/>
    <p:sldId id="279" r:id="rId5"/>
    <p:sldId id="305" r:id="rId6"/>
    <p:sldId id="284" r:id="rId7"/>
    <p:sldId id="287" r:id="rId8"/>
    <p:sldId id="306" r:id="rId9"/>
    <p:sldId id="307" r:id="rId10"/>
    <p:sldId id="293" r:id="rId11"/>
    <p:sldId id="294" r:id="rId12"/>
    <p:sldId id="295" r:id="rId13"/>
    <p:sldId id="297" r:id="rId14"/>
    <p:sldId id="296" r:id="rId15"/>
    <p:sldId id="298" r:id="rId16"/>
    <p:sldId id="258" r:id="rId17"/>
    <p:sldId id="301" r:id="rId18"/>
    <p:sldId id="322" r:id="rId19"/>
    <p:sldId id="324" r:id="rId20"/>
    <p:sldId id="323" r:id="rId21"/>
    <p:sldId id="313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4" y="90"/>
      </p:cViewPr>
      <p:guideLst>
        <p:guide orient="horz" pos="216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1160-C6B6-4A1A-98AE-1A5774D0F63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6BED-052E-47F0-AD1A-402461C2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D9B786B-7D50-4542-95AD-9C8E64545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D976D8-68FE-47CB-8573-0D332660DC6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C3F1BE4-68A3-43AD-B875-2A1DE387B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3C1F7B-37D9-4C25-815D-A2E77AFB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11AAA-5BBE-4868-B043-970B662C0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00C42-BD8D-4395-B772-CBADA36F7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3C7E-7688-4F14-9383-9412CE3BA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A5B-A636-4B4C-A64A-380C08E09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6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102AD-A1CE-4CD4-819A-726ADBA93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23B48-7823-480E-89A1-C28397E92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B57BE-C16F-4E40-AE5A-42C7ED714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AF2-DC50-4EC0-BFC3-CBE5D4A8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12775B-CDD7-4433-999A-623EEC536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692CD-9453-48D4-A723-22C290AEA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B5E6C-BCAE-4759-A6DE-400731D75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748B-403C-402F-B2F4-456BA2705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848B0-98B8-462D-9A15-9341EEFE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D37F0-3B8E-4DB8-AB1A-26EA4769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94255-8288-462D-9568-B730CA688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05CD-C5E5-484F-911A-A4CB073E1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0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65A2D-C5C1-4E23-B9A0-DDA93660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C4672-6B08-4854-9FD8-E3DDBA899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5920-A2A3-4852-8184-C478D5F50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D4A5-7AB5-4E25-83B9-A007D14A0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259C7-7D82-427D-8B05-0A41B772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7193C2-D8D3-4075-B2C8-96454037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DD0FA-1B0A-4EBA-BBCE-975A44273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AC53-1558-4B48-8329-E85415C2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3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8AFACA-36E5-4C11-98E1-FE8372485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6DA838-536F-48CB-A6C2-E75B63CB5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79FB1B-AECE-4360-A35F-326C0A27D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CAFDD-5300-4809-BA25-3888E2505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2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0E8B-664A-4C22-A269-973DD7204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21EA-D0D3-4208-A1CB-840C93A40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19F5-D481-470C-8C47-25151BAFA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46B0-1A72-4FA7-A6CC-9DFF8E0A0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833D-5E1B-4C33-BEA8-79A7EA07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B757-35C8-4887-BFEE-3CD57E072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2C040-A95C-476A-ADF1-D4462172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DD5A-2298-44DB-8455-3D957E4E5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0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F5428-9CA4-41E9-ADE6-FE9D1E6EF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937DF-2F99-47E6-B50C-10B7D4238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A2E66-01BD-4775-B7AB-87E5156D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1EB5-A9DE-42F0-A8B7-2DDE52CE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9FC99-E032-4B25-9D82-2ACFF812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F755B-2D65-4A85-A060-36B025365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115C9-E167-429D-9198-E26108291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FB3C7-1DC5-43CA-8F01-8A6B1DFFA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C8-E2C3-4CBD-B1B4-FEF4EA53400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E5DD79-2B93-49B6-9AD7-7EDD5420F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DAFEB8-B452-43B2-B3A1-518E27A2E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642EE7-A3F1-419C-9249-90E4971D4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D65B35-C881-4AB7-8C3C-DB9E4F1F6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E73A15-4364-4686-8D68-2F2DE3016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CB2D6C-12B6-495F-B5FF-6AEBA525F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4C931DA-265B-485D-9932-4BE9883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7645" r="9088" b="9801"/>
          <a:stretch>
            <a:fillRect/>
          </a:stretch>
        </p:blipFill>
        <p:spPr bwMode="auto">
          <a:xfrm>
            <a:off x="1039813" y="1209675"/>
            <a:ext cx="74803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9B8434A-C536-4191-9C0E-EB807332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5848350"/>
            <a:ext cx="2476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FBA43D7-C315-4A95-99AE-45EF9A81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225425"/>
            <a:ext cx="308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The Brain Stem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C55D280-5237-4404-9E19-88148E0BB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84797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A240F82-3E4A-4FCE-B7F9-23F456D6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351472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06A9998-1D33-4368-B5AD-8C82740C2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9102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AC8CB95A-0077-410B-A0FD-5043C9DF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144588"/>
            <a:ext cx="8943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Dura Mater</a:t>
            </a:r>
            <a:r>
              <a:rPr lang="en-US" altLang="en-US" dirty="0">
                <a:latin typeface="Calibri" panose="020F0502020204030204" pitchFamily="34" charset="0"/>
              </a:rPr>
              <a:t> - Composed of two layers: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a) Periosteal (Endosteal)</a:t>
            </a:r>
            <a:r>
              <a:rPr lang="en-US" altLang="en-US" sz="2400" dirty="0">
                <a:latin typeface="Calibri" panose="020F0502020204030204" pitchFamily="34" charset="0"/>
              </a:rPr>
              <a:t> – outer layer attaches to bone.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b) Meningeal</a:t>
            </a:r>
            <a:r>
              <a:rPr lang="en-US" altLang="en-US" sz="2400" dirty="0">
                <a:latin typeface="Calibri" panose="020F0502020204030204" pitchFamily="34" charset="0"/>
              </a:rPr>
              <a:t> – inner layer, closer to brain.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7B02AB7A-87C8-44BD-8A70-E270DBA9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7650"/>
            <a:ext cx="8289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Cranial Meninges</a:t>
            </a:r>
            <a:r>
              <a:rPr lang="en-US" altLang="en-US">
                <a:latin typeface="Calibri" panose="020F0502020204030204" pitchFamily="34" charset="0"/>
              </a:rPr>
              <a:t> - 3 layer protective membrane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E56D577-7738-4DD9-8D77-65240205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71" y="2542615"/>
            <a:ext cx="6425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(These two layers fused, except to enclose the </a:t>
            </a:r>
            <a:r>
              <a:rPr lang="en-US" altLang="en-US" sz="2000" i="1" dirty="0" err="1">
                <a:solidFill>
                  <a:srgbClr val="CC0000"/>
                </a:solidFill>
                <a:latin typeface="Calibri" panose="020F0502020204030204" pitchFamily="34" charset="0"/>
              </a:rPr>
              <a:t>dural</a:t>
            </a: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 sinuses)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AE96DCC-5C2D-4C57-A8F6-CECC00E9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060921"/>
            <a:ext cx="8496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 Pia Mater </a:t>
            </a:r>
            <a:r>
              <a:rPr lang="en-US" altLang="en-US" dirty="0">
                <a:latin typeface="Calibri" panose="020F0502020204030204" pitchFamily="34" charset="0"/>
              </a:rPr>
              <a:t>- delicate, follows convolutions.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344C0775-FE16-4DD3-976C-1DCA4044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784506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Arachnoid Layer</a:t>
            </a:r>
            <a:r>
              <a:rPr lang="en-US" altLang="en-US" dirty="0">
                <a:latin typeface="Calibri" panose="020F0502020204030204" pitchFamily="34" charset="0"/>
              </a:rPr>
              <a:t> - ‘spider’ web-like layer.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90D54-04F6-4E5C-ABD1-9872E221F041}"/>
              </a:ext>
            </a:extLst>
          </p:cNvPr>
          <p:cNvSpPr/>
          <p:nvPr/>
        </p:nvSpPr>
        <p:spPr>
          <a:xfrm>
            <a:off x="481099" y="3125550"/>
            <a:ext cx="46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dense irregular connective tissue.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E67B8-67D1-4E91-BCAC-246453CD68E9}"/>
              </a:ext>
            </a:extLst>
          </p:cNvPr>
          <p:cNvSpPr/>
          <p:nvPr/>
        </p:nvSpPr>
        <p:spPr>
          <a:xfrm>
            <a:off x="469528" y="4324163"/>
            <a:ext cx="449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loose/fibrous connective tissue.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18305-FCA1-4A9F-97D7-2A9D0C7C2698}"/>
              </a:ext>
            </a:extLst>
          </p:cNvPr>
          <p:cNvSpPr/>
          <p:nvPr/>
        </p:nvSpPr>
        <p:spPr>
          <a:xfrm>
            <a:off x="481104" y="5661148"/>
            <a:ext cx="846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an outer collagen layer, &amp; inner epithelial elastic and reticular fiber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E5CC8AF-0203-48B7-AEFD-A39D10CE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5715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5614B5-A140-4861-826A-D993AA46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236913"/>
            <a:ext cx="465138" cy="29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26BBD-2372-49D9-B780-868DA5FF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5" y="803337"/>
            <a:ext cx="8754615" cy="5157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9059FA-A553-4E3F-BF12-E0EA2A56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566988"/>
            <a:ext cx="85280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u="sng">
                <a:latin typeface="Calibri" panose="020F0502020204030204" pitchFamily="34" charset="0"/>
              </a:rPr>
              <a:t>Subdural space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Potential space between dura and arachnoid mater.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F8A55BE-867F-4D80-B8EC-ED2F20C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15900"/>
            <a:ext cx="516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Cranial Meningeal Spaces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1DEE6703-3766-4EA5-9A82-7A4F5C79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008063"/>
            <a:ext cx="80772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u="sng">
                <a:latin typeface="Calibri" panose="020F0502020204030204" pitchFamily="34" charset="0"/>
              </a:rPr>
              <a:t>Epidural space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Potential space superior to dura. </a:t>
            </a:r>
            <a:endParaRPr lang="en-US" altLang="en-US" u="sng">
              <a:latin typeface="Calibri" panose="020F0502020204030204" pitchFamily="34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50654EE-D29A-49DC-BCAB-E5B17B39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21200"/>
            <a:ext cx="807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u="sng">
                <a:latin typeface="Calibri" panose="020F0502020204030204" pitchFamily="34" charset="0"/>
              </a:rPr>
              <a:t>Subarachnoid space</a:t>
            </a:r>
            <a:endParaRPr lang="en-US" altLang="en-US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Filled with CSF</a:t>
            </a:r>
          </a:p>
          <a:p>
            <a:pPr lvl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Contains the blood vessels supplying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  <p:bldP spid="440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DB4819-0FDD-4CE3-BDA9-04F9A450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372" r="25757" b="24506"/>
          <a:stretch>
            <a:fillRect/>
          </a:stretch>
        </p:blipFill>
        <p:spPr bwMode="auto">
          <a:xfrm>
            <a:off x="85725" y="595313"/>
            <a:ext cx="89535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4696BEEF-E421-478C-82B0-3D38E670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33350"/>
            <a:ext cx="276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</a:rPr>
              <a:t>The Sinuses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4145EF6F-A9E8-4CDE-A8AD-47B6290C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1209675"/>
            <a:ext cx="3806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u="sng">
                <a:latin typeface="Calibri" panose="020F0502020204030204" pitchFamily="34" charset="0"/>
              </a:rPr>
              <a:t>Roles of CSF</a:t>
            </a:r>
            <a:r>
              <a:rPr lang="en-US" altLang="en-US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EE25DAD6-03D2-4A91-94E3-AEF8B46D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331788"/>
            <a:ext cx="494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Cerebrospinal Fluid (CSF)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E5DE5537-4923-475C-A994-923E5F33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5553075"/>
            <a:ext cx="873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* CSF formed in the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choroid plexuses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in ventricles of brain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27D8A3A-C3E2-4DA0-803F-F2E97536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920875"/>
            <a:ext cx="8523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 Cushions and insulates delicate nervous tissue.</a:t>
            </a: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6BAC5E9F-1B88-4B91-BFA3-5E6ADFD3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938463"/>
            <a:ext cx="841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 Gives Buoyancy to the brain (“floats” in CSF).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347F8472-7BA6-4732-9507-BCB58042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016375"/>
            <a:ext cx="8428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</a:t>
            </a:r>
            <a:r>
              <a:rPr lang="en-US" altLang="en-US" dirty="0">
                <a:latin typeface="Calibri" panose="020F0502020204030204" pitchFamily="34" charset="0"/>
              </a:rPr>
              <a:t>  Exchange of gases </a:t>
            </a:r>
            <a:r>
              <a:rPr lang="en-US" altLang="en-US" sz="2800" dirty="0">
                <a:latin typeface="Calibri" panose="020F0502020204030204" pitchFamily="34" charset="0"/>
              </a:rPr>
              <a:t>(O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 and CO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, nutrients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    wastes.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95F555E-11BB-46F7-BF7E-00837FB9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6" b="16666"/>
          <a:stretch>
            <a:fillRect/>
          </a:stretch>
        </p:blipFill>
        <p:spPr bwMode="auto">
          <a:xfrm>
            <a:off x="380999" y="1419225"/>
            <a:ext cx="8382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8FD1CCAC-274D-442C-A89D-617A1FA9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238750"/>
            <a:ext cx="2381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D8E4F7F-2D67-4B2C-B609-6A3FD8B9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238750"/>
            <a:ext cx="2286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A815A1-8F4C-4F2D-9971-5DBC3A0D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" y="313432"/>
            <a:ext cx="8523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CSF Circulates in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Chambers, Spaces, and the Central Canal.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BBBA5CE-B38E-4042-A6C9-2FE1B40A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8823"/>
          <a:stretch>
            <a:fillRect/>
          </a:stretch>
        </p:blipFill>
        <p:spPr bwMode="auto">
          <a:xfrm>
            <a:off x="-315913" y="225425"/>
            <a:ext cx="9753601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A5F1F420-DC3C-42E0-A8ED-E3A85092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5924550"/>
            <a:ext cx="3429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:\Marie's\CSF.jpg">
            <a:extLst>
              <a:ext uri="{FF2B5EF4-FFF2-40B4-BE49-F238E27FC236}">
                <a16:creationId xmlns:a16="http://schemas.microsoft.com/office/drawing/2014/main" id="{F34BE9B5-CD84-4AE0-A307-C076CBC3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01C72-52AC-4F03-8F70-0EFDAFAA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375624"/>
            <a:ext cx="6970307" cy="60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8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1FAE3841-5B62-4B3F-B4D0-7B3D78D3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4079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CSF Circulation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41E7D4B-DD95-42B2-B4E8-4BAC7E36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471" r="15997" b="3777"/>
          <a:stretch>
            <a:fillRect/>
          </a:stretch>
        </p:blipFill>
        <p:spPr bwMode="auto">
          <a:xfrm>
            <a:off x="3124200" y="427038"/>
            <a:ext cx="5783263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AD774036-D035-43ED-B209-6862A86A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58800"/>
            <a:ext cx="308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The Brain Stem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45C38D5-BC4C-4929-AEAA-F98AAB3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3619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Midbrain,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Pons,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Medulla Oblongata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viet28a">
            <a:extLst>
              <a:ext uri="{FF2B5EF4-FFF2-40B4-BE49-F238E27FC236}">
                <a16:creationId xmlns:a16="http://schemas.microsoft.com/office/drawing/2014/main" id="{22C5007E-51A4-42F8-A817-839A967A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920750"/>
            <a:ext cx="37655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536A85-ECE0-422E-A6F7-0FD262DB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787650"/>
            <a:ext cx="8242829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Prevents most blood-borne toxins from entering the brain but not an </a:t>
            </a:r>
            <a:r>
              <a:rPr lang="en-US" altLang="en-US" i="1" dirty="0">
                <a:latin typeface="Calibri" panose="020F0502020204030204" pitchFamily="34" charset="0"/>
              </a:rPr>
              <a:t>absolute</a:t>
            </a:r>
            <a:r>
              <a:rPr lang="en-US" altLang="en-US" dirty="0">
                <a:latin typeface="Calibri" panose="020F0502020204030204" pitchFamily="34" charset="0"/>
              </a:rPr>
              <a:t> barrier.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12DCCB0-66C8-41A0-8272-76F40648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6830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Blood Brain Barrier (BBB)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4B25F17E-1FF9-4759-9601-4AC37F12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314825"/>
            <a:ext cx="79184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Nutrients such as O</a:t>
            </a:r>
            <a:r>
              <a:rPr lang="en-US" altLang="en-US" baseline="-20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, and glucose can pass. Plus CO</a:t>
            </a:r>
            <a:r>
              <a:rPr lang="en-US" altLang="en-US" baseline="-20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, alcohol, nicotine, and anesthetics.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AE4C54A-A4A3-4182-8F30-466C2EA9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5930900"/>
            <a:ext cx="344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Dopamine?    L-Dopa?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90F121E-F0BD-4800-923C-F25F51E0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24618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A restrictive barrier around blood vessels in the brain (created by astrocytes).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7528D026-F45F-4355-AEB3-8A2AABF7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698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Midbrain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F2B0A29D-61BD-486C-BC91-D7878F54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17647" r="48485" b="10782"/>
          <a:stretch>
            <a:fillRect/>
          </a:stretch>
        </p:blipFill>
        <p:spPr bwMode="auto">
          <a:xfrm>
            <a:off x="4252913" y="0"/>
            <a:ext cx="44338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7DCEB43F-73E8-4528-B81D-245430B0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4210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Corpora quadrigemina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= ‘four bodies’ (2 pairs)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7933BF9-558F-4F08-B335-34EE69BC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6000750"/>
            <a:ext cx="304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26C29C0D-B4C9-4582-A7A1-0B1E45D8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7306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31F98BF7-3F0F-4BC5-AFE7-896271AC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4400550"/>
            <a:ext cx="3048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89AD999-B491-4A52-8511-5FB00E7A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4002088"/>
            <a:ext cx="7962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i="1">
                <a:latin typeface="Calibri" panose="020F0502020204030204" pitchFamily="34" charset="0"/>
              </a:rPr>
              <a:t>Superior colliculi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=&gt; </a:t>
            </a:r>
            <a:r>
              <a:rPr lang="en-US" altLang="en-US" sz="3000">
                <a:latin typeface="Calibri" panose="020F0502020204030204" pitchFamily="34" charset="0"/>
              </a:rPr>
              <a:t>nuclei that act in visual reflexes (vision).</a:t>
            </a:r>
            <a:endParaRPr lang="en-US" altLang="en-US">
              <a:latin typeface="Calibri" panose="020F0502020204030204" pitchFamily="34" charset="0"/>
            </a:endParaRPr>
          </a:p>
          <a:p>
            <a:pPr>
              <a:spcBef>
                <a:spcPct val="10000"/>
              </a:spcBef>
              <a:buFontTx/>
              <a:buNone/>
            </a:pPr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85196A15-0DA7-4D1F-BFF3-5612CC3F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302250"/>
            <a:ext cx="79629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i="1">
                <a:latin typeface="Calibri" panose="020F0502020204030204" pitchFamily="34" charset="0"/>
              </a:rPr>
              <a:t>Inferior colliculi</a:t>
            </a:r>
            <a:endParaRPr lang="en-US" altLang="en-US">
              <a:latin typeface="Calibri" panose="020F0502020204030204" pitchFamily="34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=&gt; </a:t>
            </a:r>
            <a:r>
              <a:rPr lang="en-US" altLang="en-US" sz="3000">
                <a:latin typeface="Calibri" panose="020F0502020204030204" pitchFamily="34" charset="0"/>
              </a:rPr>
              <a:t>nuclei that act in auditory reflexes (sound).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425A891-13F6-414F-92FB-68A6301D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206"/>
          <a:stretch>
            <a:fillRect/>
          </a:stretch>
        </p:blipFill>
        <p:spPr bwMode="auto">
          <a:xfrm>
            <a:off x="107950" y="627063"/>
            <a:ext cx="88979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CF2BDCA-FA9C-4064-859B-2845BCF5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4111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The Cerebellum – superior view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7B1EEE9-E0BD-4085-823F-5B44DD0B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1238250"/>
            <a:ext cx="511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Located dorsal to the pons and medulla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2B4AA2-320B-4F99-BA67-7D2B6D48F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28800"/>
            <a:ext cx="507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Consists of two cerebellar hemispheres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BA5C485-8C82-41D3-9F79-8AEA56BF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3321050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Folia</a:t>
            </a:r>
            <a:endParaRPr lang="en-US" altLang="en-US" sz="2400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417C1384-F6D2-4FD5-9918-8B4B21E31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7063" y="3476625"/>
            <a:ext cx="11191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73A9DC9A-33F3-40BB-8872-485C6D073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29100"/>
            <a:ext cx="857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1FB21ED7-9254-42BE-8A0D-A795D91E6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4233863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6BC83502-54DF-4F69-BBAC-0F5860AA9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8" y="4319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B9897F87-C24D-4381-9611-3E99934B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5016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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8E21BF-1234-4CF7-9B12-A30E112C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66700"/>
            <a:ext cx="5216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Functions of Cerebellum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1BD875DF-4292-4F55-AEA1-7468166A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974725"/>
            <a:ext cx="5240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Located dorsal to the pons and medulla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CA1AB91-2F75-4426-970F-80B1471B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657350"/>
            <a:ext cx="868521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1)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u="sng">
                <a:latin typeface="Calibri" panose="020F0502020204030204" pitchFamily="34" charset="0"/>
              </a:rPr>
              <a:t>Controls postural reflexes</a:t>
            </a:r>
            <a:r>
              <a:rPr lang="en-US" altLang="en-US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- coordinates rapid, automatic adjustments of  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muscles in body to maintain equilibrium. 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7E158047-D7AA-45AA-8E80-F1807999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848100"/>
            <a:ext cx="8685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2)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u="sng">
                <a:latin typeface="Calibri" panose="020F0502020204030204" pitchFamily="34" charset="0"/>
              </a:rPr>
              <a:t>Produces skilled movements</a:t>
            </a:r>
            <a:r>
              <a:rPr lang="en-US" altLang="en-US">
                <a:latin typeface="Calibri" panose="020F0502020204030204" pitchFamily="34" charset="0"/>
              </a:rPr>
              <a:t>:-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- implements routines for fine tuned movements.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Refines learned routines until the action 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becomes routine.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2653A6C-59C6-4330-828D-35F0B6CA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9804" r="7573" b="46072"/>
          <a:stretch>
            <a:fillRect/>
          </a:stretch>
        </p:blipFill>
        <p:spPr bwMode="auto">
          <a:xfrm>
            <a:off x="323850" y="419100"/>
            <a:ext cx="843121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83C1936-627D-4DD6-BA6F-420D6C32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33950"/>
            <a:ext cx="2667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EB28E5F-1B67-41E0-9840-0D268436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892550"/>
            <a:ext cx="867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Thick tracts connecting the cerebellum to the brain stem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AA557CD-1C68-46D7-8C14-50E996F5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4768850"/>
            <a:ext cx="775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Superior, Middle and Inferior Cerebellar Peduncles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2970E87-CDA9-4C61-8969-6B1CA959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5588000"/>
            <a:ext cx="777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Fibers to and from the cerebellum are </a:t>
            </a:r>
            <a:r>
              <a:rPr lang="en-US" altLang="en-US" sz="2800" b="1">
                <a:latin typeface="Calibri" panose="020F0502020204030204" pitchFamily="34" charset="0"/>
              </a:rPr>
              <a:t>ipsilateral 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  run to and from the </a:t>
            </a:r>
            <a:r>
              <a:rPr lang="en-US" altLang="en-US" sz="2800" i="1">
                <a:latin typeface="Calibri" panose="020F0502020204030204" pitchFamily="34" charset="0"/>
              </a:rPr>
              <a:t>same</a:t>
            </a:r>
            <a:r>
              <a:rPr lang="en-US" altLang="en-US" sz="2800">
                <a:latin typeface="Calibri" panose="020F0502020204030204" pitchFamily="34" charset="0"/>
              </a:rPr>
              <a:t> side of the body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896FE07-7BE9-4A40-88D6-F203A850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B8CD818-9896-4C82-B346-C36ED6A4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67050"/>
            <a:ext cx="4500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     Pons</a:t>
            </a:r>
            <a:endParaRPr lang="en-US" altLang="en-US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Contains the pontine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respiratory centers.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C2E7628-B377-4866-B289-C6DB4E3D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13372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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EC314125-B86F-4388-A73D-0ECF4341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933950"/>
            <a:ext cx="45005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Contains the nuclei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of cranial nerves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V, VI, and VII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0B08DB18-E25A-4A12-BC9C-A3E02112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824413"/>
            <a:ext cx="752475" cy="46196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1061A7B-821D-4501-A1BD-2E7D9FAC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867025" y="0"/>
            <a:ext cx="62769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DDED9134-DEFA-4761-89DE-81B89602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0"/>
            <a:ext cx="264795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80DD68-318A-409D-B4C8-D2CB1E84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"/>
            <a:ext cx="5581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The Medulla contains:</a:t>
            </a:r>
          </a:p>
          <a:p>
            <a:pPr lvl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Much of the reticular formation</a:t>
            </a:r>
          </a:p>
          <a:p>
            <a:pPr lvl="1"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Nuclei influence autonomic functions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8DDA655-6553-4A48-9C0D-F7883F17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800350"/>
            <a:ext cx="6286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1" i="1">
                <a:latin typeface="Calibri" panose="020F0502020204030204" pitchFamily="34" charset="0"/>
              </a:rPr>
              <a:t>Vital centers</a:t>
            </a:r>
            <a:r>
              <a:rPr lang="en-US" altLang="en-US">
                <a:latin typeface="Calibri" panose="020F0502020204030204" pitchFamily="34" charset="0"/>
              </a:rPr>
              <a:t> of the reticular formation:</a:t>
            </a:r>
          </a:p>
          <a:p>
            <a:pPr lvl="2"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1) Cardiac Control Center</a:t>
            </a:r>
          </a:p>
          <a:p>
            <a:pPr lvl="2"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2) Respiratory Control Center </a:t>
            </a:r>
          </a:p>
          <a:p>
            <a:pPr lvl="2"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3) Vasomotor Control Center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89F87964-7239-4338-895B-D54391CA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782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Also contains centers for hiccupping, sneezing, </a:t>
            </a:r>
          </a:p>
          <a:p>
            <a:pPr lvl="2"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swallowing, vomiting and coughing.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0216988-294E-48DE-AA13-E1AFD817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746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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3F861F1-214B-45C0-BAC3-18D92014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41947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50" grpId="0" autoUpdateAnimBg="0"/>
      <p:bldP spid="573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47E11B7-657E-47B2-A20F-F5068029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276350"/>
            <a:ext cx="260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The Skull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9DC32D0-2A49-4FA7-BA15-2A2DC007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3050"/>
            <a:ext cx="466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Calibri" panose="020F0502020204030204" pitchFamily="34" charset="0"/>
              </a:rPr>
              <a:t>Protection of the Brain</a:t>
            </a:r>
            <a:endParaRPr lang="en-US" altLang="en-US" sz="36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6CC04F8-41AE-411F-83CD-49A5BA1A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190750"/>
            <a:ext cx="3105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Cranial Meninges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F29D416-DDAC-42DF-BC0D-21BF3073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143250"/>
            <a:ext cx="419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Cerebrospinal Fluid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3E99348-0FBE-41C0-894F-152EC6DF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52900"/>
            <a:ext cx="3905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Blood-Brain Barrier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530</Words>
  <Application>Microsoft Office PowerPoint</Application>
  <PresentationFormat>On-screen Show (4:3)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Marie Mc Mahon</cp:lastModifiedBy>
  <cp:revision>5</cp:revision>
  <dcterms:created xsi:type="dcterms:W3CDTF">2023-10-11T18:54:59Z</dcterms:created>
  <dcterms:modified xsi:type="dcterms:W3CDTF">2023-10-11T19:58:22Z</dcterms:modified>
</cp:coreProperties>
</file>