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30"/>
    <p:restoredTop sz="94694"/>
  </p:normalViewPr>
  <p:slideViewPr>
    <p:cSldViewPr snapToGrid="0">
      <p:cViewPr varScale="1">
        <p:scale>
          <a:sx n="121" d="100"/>
          <a:sy n="121" d="100"/>
        </p:scale>
        <p:origin x="11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6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1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6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0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3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2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2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3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9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87457BA-6CE2-283A-0697-42519612E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16" r="6349" b="-3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21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D1E92A4-A4E6-AEAE-F382-49F7E3890033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5854262" y="1371599"/>
                <a:ext cx="5286704" cy="3568263"/>
              </a:xfrm>
            </p:spPr>
            <p:txBody>
              <a:bodyPr anchor="ctr">
                <a:normAutofit/>
              </a:bodyPr>
              <a:lstStyle/>
              <a:p>
                <a:r>
                  <a:rPr lang="en-US" sz="3300" dirty="0"/>
                  <a:t>Action Item</a:t>
                </a:r>
                <a:br>
                  <a:rPr lang="en-US" sz="3300" dirty="0"/>
                </a:br>
                <a:br>
                  <a:rPr lang="en-US" sz="3300" dirty="0"/>
                </a:br>
                <a:r>
                  <a:rPr lang="en-US" sz="3300" dirty="0"/>
                  <a:t>Program Viability</a:t>
                </a:r>
                <a:br>
                  <a:rPr lang="en-US" sz="3300" dirty="0"/>
                </a:br>
                <a:r>
                  <a:rPr lang="en-US" sz="3300" dirty="0"/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͠</m:t>
                    </m:r>
                  </m:oMath>
                </a14:m>
                <a:r>
                  <a:rPr lang="en-US" sz="4000" dirty="0"/>
                  <a:t> </a:t>
                </a:r>
                <a:br>
                  <a:rPr lang="en-US" sz="4000" dirty="0"/>
                </a:br>
                <a:r>
                  <a:rPr lang="en-US" sz="3300" dirty="0"/>
                  <a:t>Graphics Program Discontinuance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D1E92A4-A4E6-AEAE-F382-49F7E38900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854262" y="1371599"/>
                <a:ext cx="5286704" cy="3568263"/>
              </a:xfrm>
              <a:blipFill>
                <a:blip r:embed="rId3"/>
                <a:stretch>
                  <a:fillRect l="-478" r="-3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05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DF5BC1-D8E7-4AEB-267D-6430EF86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49" y="737088"/>
            <a:ext cx="9486901" cy="880938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/>
              <a:t>Program viability</a:t>
            </a:r>
            <a:br>
              <a:rPr lang="en-US"/>
            </a:br>
            <a:r>
              <a:rPr lang="en-US"/>
              <a:t>Discontinuance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0CAAF-E2DB-B4EE-4461-AB2C6E50E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513490"/>
            <a:ext cx="10528738" cy="465871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Request for Program Discontinuance forwarded to PROA subcommittee (Spring 2023) (VP &amp; Dean)</a:t>
            </a:r>
          </a:p>
          <a:p>
            <a:r>
              <a:rPr lang="en-US" dirty="0"/>
              <a:t>PROA Subcommittee Approved request for formation of Program Discontinuance Workgroup (Spring 2023)</a:t>
            </a:r>
          </a:p>
          <a:p>
            <a:r>
              <a:rPr lang="en-US" dirty="0"/>
              <a:t>Program Viability/Discontinuance Workgroup - Graphics Program Discontinuance (1</a:t>
            </a:r>
            <a:r>
              <a:rPr lang="en-US" baseline="30000" dirty="0"/>
              <a:t>st</a:t>
            </a:r>
            <a:r>
              <a:rPr lang="en-US" dirty="0"/>
              <a:t> Meeting 4/26/23)</a:t>
            </a:r>
          </a:p>
          <a:p>
            <a:r>
              <a:rPr lang="en-US" dirty="0"/>
              <a:t>College Informed 5/3/23</a:t>
            </a:r>
          </a:p>
          <a:p>
            <a:r>
              <a:rPr lang="en-US" dirty="0"/>
              <a:t>On Campus Public Forum 5/8/23</a:t>
            </a:r>
          </a:p>
          <a:p>
            <a:r>
              <a:rPr lang="en-US" dirty="0"/>
              <a:t>Program Viability/Discontinuance Workgroup Recommended Graphics Program Discontinuance (5/26/23)</a:t>
            </a:r>
          </a:p>
          <a:p>
            <a:r>
              <a:rPr lang="en-US" dirty="0"/>
              <a:t>Program Viability Workgroup Final Report &amp; Recommendation for Graphics Program Discontinuance 8/9/23</a:t>
            </a:r>
          </a:p>
          <a:p>
            <a:r>
              <a:rPr lang="en-US" dirty="0"/>
              <a:t>PROA Subcommittee Supports the Program Viability Workgroup’s Recommendation 8/28/23</a:t>
            </a:r>
          </a:p>
          <a:p>
            <a:r>
              <a:rPr lang="en-US" dirty="0"/>
              <a:t>PIER Committee Approved the Recommendation for Graphics Program Discontinuance 9/1/23</a:t>
            </a:r>
          </a:p>
          <a:p>
            <a:r>
              <a:rPr lang="en-US" dirty="0"/>
              <a:t>Classified Senate Approved the Recommendation for Graphics Program Discontinuance 9/5/23</a:t>
            </a:r>
          </a:p>
          <a:p>
            <a:r>
              <a:rPr lang="en-US" dirty="0"/>
              <a:t>Associated Student Government Approved the Recommendation for Graphics Program Discontinuance 9/15</a:t>
            </a:r>
          </a:p>
          <a:p>
            <a:r>
              <a:rPr lang="en-US" dirty="0"/>
              <a:t>Academic Senate First Read 9/5 &amp; 2</a:t>
            </a:r>
            <a:r>
              <a:rPr lang="en-US" baseline="30000" dirty="0"/>
              <a:t>nd</a:t>
            </a:r>
            <a:r>
              <a:rPr lang="en-US" dirty="0"/>
              <a:t> Read &amp; Approval for Graphics Program Discontinuance 9/19</a:t>
            </a:r>
          </a:p>
          <a:p>
            <a:r>
              <a:rPr lang="en-US" dirty="0"/>
              <a:t>Proposed College Council Review &amp; Approval Date 9/26/23</a:t>
            </a:r>
          </a:p>
          <a:p>
            <a:r>
              <a:rPr lang="en-US" dirty="0"/>
              <a:t>Proposed Board Review &amp; Approval Date 11/9/23</a:t>
            </a:r>
          </a:p>
        </p:txBody>
      </p:sp>
    </p:spTree>
    <p:extLst>
      <p:ext uri="{BB962C8B-B14F-4D97-AF65-F5344CB8AC3E}">
        <p14:creationId xmlns:p14="http://schemas.microsoft.com/office/powerpoint/2010/main" val="204989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FECA-0A67-0586-C43A-3E80E928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691055"/>
          </a:xfrm>
        </p:spPr>
        <p:txBody>
          <a:bodyPr anchor="t"/>
          <a:lstStyle/>
          <a:p>
            <a:r>
              <a:rPr lang="en-US" dirty="0"/>
              <a:t>Program Viability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9E1D4-C5F0-2845-59D0-D60EDA711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731" y="1376855"/>
            <a:ext cx="9607769" cy="4795346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Michael Odu,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Vice President of Instruction, Michael ODU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Adrian Gonzales, Vice President of Student Services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Brett Bell, Vice President of Administrative Services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Lou Ascione, Dean of Liberal Arts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Rex Heftmann,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member who teaches at least one course in the Program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Patti Manley, PIER Committee representative </a:t>
            </a:r>
          </a:p>
          <a:p>
            <a:pPr lvl="1">
              <a:spcBef>
                <a:spcPts val="0"/>
              </a:spcBef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Catrina Gillus,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Counseling Representative, who does not teach in the program.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Pablo Martin, Academic Senate, who does not teach in the program.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Darren Hall, Chairs’ Committee, who does not teach in the program.</a:t>
            </a: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Alex Stiller-Shulman, Curriculum Committee, who does not teach in the program.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Mara Palma </a:t>
            </a:r>
            <a:r>
              <a:rPr lang="en-US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Sanft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Miramar’s Articulation Officer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*It is noted that there is no AFT representation.  Issues related to faculty are addressed in the Contract and Board Policy by the SDCCD Human Resources office.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38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886048-BBE9-BFD7-E817-B4343551A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 sz="2200">
                <a:solidFill>
                  <a:schemeClr val="bg2"/>
                </a:solidFill>
              </a:rPr>
              <a:t>Information considered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EA9F1-59B5-9E69-5C7E-D85DF71AE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8562" y="778476"/>
            <a:ext cx="6637638" cy="5393724"/>
          </a:xfrm>
        </p:spPr>
        <p:txBody>
          <a:bodyPr anchor="ctr">
            <a:normAutofit/>
          </a:bodyPr>
          <a:lstStyle/>
          <a:p>
            <a:r>
              <a:rPr lang="en-US" dirty="0"/>
              <a:t>Articulation (Course &amp; Certificate) </a:t>
            </a:r>
          </a:p>
          <a:p>
            <a:r>
              <a:rPr lang="en-US" dirty="0"/>
              <a:t>Career Information</a:t>
            </a:r>
          </a:p>
          <a:p>
            <a:r>
              <a:rPr lang="en-US" dirty="0"/>
              <a:t>Course &amp; Program Data</a:t>
            </a:r>
          </a:p>
          <a:p>
            <a:r>
              <a:rPr lang="en-US" dirty="0"/>
              <a:t>Curriculum</a:t>
            </a:r>
          </a:p>
          <a:p>
            <a:r>
              <a:rPr lang="en-US" dirty="0"/>
              <a:t>Program Information &amp; Background</a:t>
            </a:r>
          </a:p>
          <a:p>
            <a:r>
              <a:rPr lang="en-US" dirty="0"/>
              <a:t>Program Technology</a:t>
            </a:r>
          </a:p>
          <a:p>
            <a:r>
              <a:rPr lang="en-US" dirty="0"/>
              <a:t>Program Facilities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645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753ACD-8389-4A4D-8E6D-14DCDB25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7C3535-4FB5-4E5B-BDFE-FA61877A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8528" y="685800"/>
            <a:ext cx="4063972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FE0C2E-C767-8965-9180-991B2C057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686" y="1371600"/>
            <a:ext cx="3048734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Action Item</a:t>
            </a: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92CBA6B5-3DDD-0635-256A-9A7CAAC9E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2742" y="295422"/>
            <a:ext cx="2498187" cy="24981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AFB65-4846-4A85-C77A-DA80564D4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119" y="2693774"/>
            <a:ext cx="6155353" cy="3528836"/>
          </a:xfrm>
        </p:spPr>
        <p:txBody>
          <a:bodyPr>
            <a:normAutofit/>
          </a:bodyPr>
          <a:lstStyle/>
          <a:p>
            <a:r>
              <a:rPr lang="en-US" dirty="0"/>
              <a:t>Request for College Council Approval of the Graphics Program Discontinuance Recommendation.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3794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1C2131"/>
      </a:dk2>
      <a:lt2>
        <a:srgbClr val="F3F0F1"/>
      </a:lt2>
      <a:accent1>
        <a:srgbClr val="31B680"/>
      </a:accent1>
      <a:accent2>
        <a:srgbClr val="24B1B2"/>
      </a:accent2>
      <a:accent3>
        <a:srgbClr val="3A94D6"/>
      </a:accent3>
      <a:accent4>
        <a:srgbClr val="2A43C5"/>
      </a:accent4>
      <a:accent5>
        <a:srgbClr val="623AD6"/>
      </a:accent5>
      <a:accent6>
        <a:srgbClr val="9128C4"/>
      </a:accent6>
      <a:hlink>
        <a:srgbClr val="BF3F74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353</Words>
  <Application>Microsoft Macintosh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Gill Sans MT</vt:lpstr>
      <vt:lpstr>Goudy Old Style</vt:lpstr>
      <vt:lpstr>ClassicFrameVTI</vt:lpstr>
      <vt:lpstr>Action Item  Program Viability   ͠  Graphics Program Discontinuance</vt:lpstr>
      <vt:lpstr>Program viability Discontinuance process</vt:lpstr>
      <vt:lpstr>Program Viability Workgroup</vt:lpstr>
      <vt:lpstr>Information considered</vt:lpstr>
      <vt:lpstr>Action Item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Viability   ͠  Graphics Program Discontinuance</dc:title>
  <dc:creator>Patricia Manley</dc:creator>
  <cp:lastModifiedBy>Patricia Manley</cp:lastModifiedBy>
  <cp:revision>5</cp:revision>
  <dcterms:created xsi:type="dcterms:W3CDTF">2023-09-01T16:47:08Z</dcterms:created>
  <dcterms:modified xsi:type="dcterms:W3CDTF">2023-09-20T19:29:57Z</dcterms:modified>
</cp:coreProperties>
</file>