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77" r:id="rId3"/>
    <p:sldId id="379" r:id="rId4"/>
    <p:sldId id="263" r:id="rId5"/>
    <p:sldId id="454" r:id="rId6"/>
    <p:sldId id="455" r:id="rId7"/>
    <p:sldId id="456" r:id="rId8"/>
    <p:sldId id="460" r:id="rId9"/>
    <p:sldId id="462" r:id="rId10"/>
    <p:sldId id="466" r:id="rId11"/>
    <p:sldId id="467" r:id="rId12"/>
    <p:sldId id="513" r:id="rId13"/>
    <p:sldId id="514" r:id="rId14"/>
    <p:sldId id="515" r:id="rId15"/>
    <p:sldId id="516" r:id="rId16"/>
    <p:sldId id="517" r:id="rId17"/>
    <p:sldId id="518" r:id="rId18"/>
    <p:sldId id="519" r:id="rId19"/>
    <p:sldId id="520" r:id="rId20"/>
    <p:sldId id="521" r:id="rId21"/>
    <p:sldId id="522" r:id="rId22"/>
    <p:sldId id="523" r:id="rId23"/>
    <p:sldId id="524" r:id="rId24"/>
    <p:sldId id="275" r:id="rId25"/>
    <p:sldId id="276" r:id="rId26"/>
    <p:sldId id="463" r:id="rId27"/>
    <p:sldId id="480" r:id="rId28"/>
    <p:sldId id="511" r:id="rId29"/>
    <p:sldId id="257" r:id="rId30"/>
    <p:sldId id="483" r:id="rId31"/>
    <p:sldId id="424" r:id="rId32"/>
    <p:sldId id="259" r:id="rId33"/>
    <p:sldId id="482" r:id="rId34"/>
    <p:sldId id="426" r:id="rId35"/>
    <p:sldId id="258" r:id="rId36"/>
    <p:sldId id="262" r:id="rId37"/>
    <p:sldId id="481" r:id="rId38"/>
    <p:sldId id="429" r:id="rId39"/>
    <p:sldId id="260" r:id="rId40"/>
    <p:sldId id="285" r:id="rId41"/>
    <p:sldId id="484" r:id="rId42"/>
    <p:sldId id="485" r:id="rId43"/>
    <p:sldId id="457" r:id="rId44"/>
    <p:sldId id="490" r:id="rId45"/>
    <p:sldId id="493" r:id="rId46"/>
    <p:sldId id="465" r:id="rId47"/>
    <p:sldId id="486" r:id="rId48"/>
    <p:sldId id="492" r:id="rId49"/>
    <p:sldId id="488" r:id="rId50"/>
    <p:sldId id="525" r:id="rId51"/>
    <p:sldId id="501" r:id="rId52"/>
    <p:sldId id="502" r:id="rId53"/>
    <p:sldId id="503" r:id="rId54"/>
    <p:sldId id="504" r:id="rId55"/>
    <p:sldId id="526" r:id="rId56"/>
    <p:sldId id="402" r:id="rId57"/>
    <p:sldId id="401" r:id="rId58"/>
    <p:sldId id="508" r:id="rId59"/>
    <p:sldId id="439" r:id="rId60"/>
    <p:sldId id="470" r:id="rId61"/>
    <p:sldId id="471" r:id="rId62"/>
    <p:sldId id="472" r:id="rId63"/>
    <p:sldId id="474" r:id="rId64"/>
    <p:sldId id="451" r:id="rId65"/>
    <p:sldId id="452" r:id="rId66"/>
    <p:sldId id="475" r:id="rId67"/>
    <p:sldId id="304" r:id="rId68"/>
    <p:sldId id="445" r:id="rId69"/>
    <p:sldId id="446" r:id="rId70"/>
    <p:sldId id="476" r:id="rId71"/>
    <p:sldId id="448" r:id="rId72"/>
    <p:sldId id="498" r:id="rId73"/>
    <p:sldId id="496" r:id="rId74"/>
    <p:sldId id="322" r:id="rId75"/>
    <p:sldId id="308" r:id="rId76"/>
    <p:sldId id="314" r:id="rId77"/>
    <p:sldId id="450" r:id="rId78"/>
    <p:sldId id="497" r:id="rId79"/>
    <p:sldId id="509" r:id="rId80"/>
    <p:sldId id="499" r:id="rId81"/>
    <p:sldId id="469" r:id="rId82"/>
    <p:sldId id="332" r:id="rId83"/>
    <p:sldId id="449" r:id="rId84"/>
    <p:sldId id="405" r:id="rId8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7.Admin" initials="7" lastIdx="10" clrIdx="0">
    <p:extLst>
      <p:ext uri="{19B8F6BF-5375-455C-9EA6-DF929625EA0E}">
        <p15:presenceInfo xmlns:p15="http://schemas.microsoft.com/office/powerpoint/2012/main" userId="7.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B98925-20B6-4BC9-84C7-52A77E4F5341}" v="1" dt="2023-09-18T05:15:04.298"/>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78" autoAdjust="0"/>
    <p:restoredTop sz="90281" autoAdjust="0"/>
  </p:normalViewPr>
  <p:slideViewPr>
    <p:cSldViewPr>
      <p:cViewPr varScale="1">
        <p:scale>
          <a:sx n="99" d="100"/>
          <a:sy n="99" d="100"/>
        </p:scale>
        <p:origin x="1698" y="78"/>
      </p:cViewPr>
      <p:guideLst>
        <p:guide orient="horz" pos="2160"/>
        <p:guide pos="2880"/>
      </p:guideLst>
    </p:cSldViewPr>
  </p:slideViewPr>
  <p:notesTextViewPr>
    <p:cViewPr>
      <p:scale>
        <a:sx n="1" d="1"/>
        <a:sy n="1" d="1"/>
      </p:scale>
      <p:origin x="0" y="0"/>
    </p:cViewPr>
  </p:notesTextViewPr>
  <p:sorterViewPr>
    <p:cViewPr>
      <p:scale>
        <a:sx n="100" d="100"/>
        <a:sy n="100" d="100"/>
      </p:scale>
      <p:origin x="0" y="-53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sdccd.loc\dofiles\DOSPSS\Shared\SS\From%20RPNet\Cabinet%20&amp;%20Chancellor%20Requests\Chancellor's%20Forum\2023-2024\Data\Chancellors%20Forum%202023.24_Excel%20Workbook.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dccd.loc\dofiles\DOSPSS\Shared\SS\From%20RPNet\Cabinet%20&amp;%20Chancellor%20Requests\Chancellor's%20Forum\2023-2024\Data\Chancellors%20Forum%202023.24_Excel%20Workbook.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dccd.loc\dofiles\DOSPSS\Shared\SS\From%20RPNet\Cabinet%20&amp;%20Chancellor%20Requests\Chancellor's%20Forum\2023-2024\FTES%20data\Chancellors%20Forum%202023.24_Excel%20Workboo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dccd.loc\dofiles\DOSPSS\Shared\SS\From%20RPNet\Cabinet%20&amp;%20Chancellor%20Requests\Chancellor's%20Forum\2023-2024\Data\Chancellors%20Forum%202023.24_Excel%20Workbook.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DB9-4AFC-87E3-7A786A798BB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DB9-4AFC-87E3-7A786A798BB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DB9-4AFC-87E3-7A786A798BB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DB9-4AFC-87E3-7A786A798BB8}"/>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DDB9-4AFC-87E3-7A786A798BB8}"/>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DDB9-4AFC-87E3-7A786A798BB8}"/>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DDB9-4AFC-87E3-7A786A798BB8}"/>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DDB9-4AFC-87E3-7A786A798BB8}"/>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DDB9-4AFC-87E3-7A786A798BB8}"/>
              </c:ext>
            </c:extLst>
          </c:dPt>
          <c:dLbls>
            <c:dLbl>
              <c:idx val="0"/>
              <c:layout>
                <c:manualLayout>
                  <c:x val="1.2635081333181569E-2"/>
                  <c:y val="-1.5965016398563191E-2"/>
                </c:manualLayout>
              </c:layout>
              <c:tx>
                <c:rich>
                  <a:bodyPr/>
                  <a:lstStyle/>
                  <a:p>
                    <a:r>
                      <a:rPr lang="en-US" baseline="0"/>
                      <a:t>Black, </a:t>
                    </a:r>
                    <a:fld id="{E4673DFB-D8BC-439B-96F8-FBEF847D82A8}"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DB9-4AFC-87E3-7A786A798BB8}"/>
                </c:ext>
              </c:extLst>
            </c:dLbl>
            <c:dLbl>
              <c:idx val="1"/>
              <c:layout>
                <c:manualLayout>
                  <c:x val="-1.0452451370720149E-2"/>
                  <c:y val="-1.701327502733093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B9-4AFC-87E3-7A786A798BB8}"/>
                </c:ext>
              </c:extLst>
            </c:dLbl>
            <c:dLbl>
              <c:idx val="2"/>
              <c:layout>
                <c:manualLayout>
                  <c:x val="3.0836355935955944E-2"/>
                  <c:y val="-5.626640419947506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B9-4AFC-87E3-7A786A798BB8}"/>
                </c:ext>
              </c:extLst>
            </c:dLbl>
            <c:dLbl>
              <c:idx val="3"/>
              <c:layout>
                <c:manualLayout>
                  <c:x val="9.2420833970882174E-2"/>
                  <c:y val="-3.219962088072324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DB9-4AFC-87E3-7A786A798BB8}"/>
                </c:ext>
              </c:extLst>
            </c:dLbl>
            <c:dLbl>
              <c:idx val="4"/>
              <c:layout>
                <c:manualLayout>
                  <c:x val="0.10126499987884374"/>
                  <c:y val="0.135738046550946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DB9-4AFC-87E3-7A786A798BB8}"/>
                </c:ext>
              </c:extLst>
            </c:dLbl>
            <c:dLbl>
              <c:idx val="5"/>
              <c:layout>
                <c:manualLayout>
                  <c:x val="-3.6791587305085971E-2"/>
                  <c:y val="-8.8352334843042335E-2"/>
                </c:manualLayout>
              </c:layout>
              <c:tx>
                <c:rich>
                  <a:bodyPr/>
                  <a:lstStyle/>
                  <a:p>
                    <a:fld id="{3D4C1A6F-48CB-484C-9858-1B2EC9696762}" type="CATEGORYNAME">
                      <a:rPr lang="en-US"/>
                      <a:pPr/>
                      <a:t>[CATEGORY NAME]</a:t>
                    </a:fld>
                    <a:r>
                      <a:rPr lang="en-US"/>
                      <a:t>, &lt;1%</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DB9-4AFC-87E3-7A786A798BB8}"/>
                </c:ext>
              </c:extLst>
            </c:dLbl>
            <c:dLbl>
              <c:idx val="6"/>
              <c:layout>
                <c:manualLayout>
                  <c:x val="-2.2745320556750766E-3"/>
                  <c:y val="8.4207402779946899E-2"/>
                </c:manualLayout>
              </c:layout>
              <c:tx>
                <c:rich>
                  <a:bodyPr/>
                  <a:lstStyle/>
                  <a:p>
                    <a:fld id="{4E0DFB1A-495F-4626-AF29-488BC7971774}" type="CATEGORYNAME">
                      <a:rPr lang="en-US"/>
                      <a:pPr/>
                      <a:t>[CATEGORY NAME]</a:t>
                    </a:fld>
                    <a:endParaRPr lang="en-US"/>
                  </a:p>
                  <a:p>
                    <a:r>
                      <a:rPr lang="en-US"/>
                      <a:t> &lt;1%</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DB9-4AFC-87E3-7A786A798BB8}"/>
                </c:ext>
              </c:extLst>
            </c:dLbl>
            <c:dLbl>
              <c:idx val="7"/>
              <c:layout>
                <c:manualLayout>
                  <c:x val="-1.0272602100666243E-2"/>
                  <c:y val="-0.1999765734811807"/>
                </c:manualLayout>
              </c:layout>
              <c:tx>
                <c:rich>
                  <a:bodyPr/>
                  <a:lstStyle/>
                  <a:p>
                    <a:fld id="{A65A34DE-4111-4A6B-B627-71F4E9AEA88C}" type="CATEGORYNAME">
                      <a:rPr lang="en-US"/>
                      <a:pPr/>
                      <a:t>[CATEGORY NAME]</a:t>
                    </a:fld>
                    <a:br>
                      <a:rPr lang="en-US"/>
                    </a:br>
                    <a:fld id="{4C1B3F8A-A9D1-434F-BD12-63D45799AD24}"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DDB9-4AFC-87E3-7A786A798BB8}"/>
                </c:ext>
              </c:extLst>
            </c:dLbl>
            <c:dLbl>
              <c:idx val="8"/>
              <c:layout>
                <c:manualLayout>
                  <c:x val="5.221909176592944E-2"/>
                  <c:y val="-5.25172575355302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DB9-4AFC-87E3-7A786A798BB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'Page 2'!$B$5:$B$13</c:f>
              <c:strCache>
                <c:ptCount val="9"/>
                <c:pt idx="0">
                  <c:v>Black or African American</c:v>
                </c:pt>
                <c:pt idx="1">
                  <c:v>Asian</c:v>
                </c:pt>
                <c:pt idx="2">
                  <c:v>Filipino</c:v>
                </c:pt>
                <c:pt idx="3">
                  <c:v>Latinx</c:v>
                </c:pt>
                <c:pt idx="4">
                  <c:v>Multi-Ethnicity</c:v>
                </c:pt>
                <c:pt idx="5">
                  <c:v>Native American</c:v>
                </c:pt>
                <c:pt idx="6">
                  <c:v>Pacific Islander</c:v>
                </c:pt>
                <c:pt idx="7">
                  <c:v>Unknown</c:v>
                </c:pt>
                <c:pt idx="8">
                  <c:v>White</c:v>
                </c:pt>
              </c:strCache>
            </c:strRef>
          </c:cat>
          <c:val>
            <c:numRef>
              <c:f>'Page 2'!$D$5:$D$13</c:f>
              <c:numCache>
                <c:formatCode>0%</c:formatCode>
                <c:ptCount val="9"/>
                <c:pt idx="0">
                  <c:v>7.0000000000000007E-2</c:v>
                </c:pt>
                <c:pt idx="1">
                  <c:v>0.1</c:v>
                </c:pt>
                <c:pt idx="2">
                  <c:v>0.05</c:v>
                </c:pt>
                <c:pt idx="3">
                  <c:v>0.39</c:v>
                </c:pt>
                <c:pt idx="4">
                  <c:v>7.0000000000000007E-2</c:v>
                </c:pt>
                <c:pt idx="5">
                  <c:v>0</c:v>
                </c:pt>
                <c:pt idx="6">
                  <c:v>0</c:v>
                </c:pt>
                <c:pt idx="7">
                  <c:v>0.02</c:v>
                </c:pt>
                <c:pt idx="8">
                  <c:v>0.3</c:v>
                </c:pt>
              </c:numCache>
            </c:numRef>
          </c:val>
          <c:extLst>
            <c:ext xmlns:c16="http://schemas.microsoft.com/office/drawing/2014/chart" uri="{C3380CC4-5D6E-409C-BE32-E72D297353CC}">
              <c16:uniqueId val="{00000012-DDB9-4AFC-87E3-7A786A798BB8}"/>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1"/>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11F-42FB-A8AC-0D4079D009E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11F-42FB-A8AC-0D4079D009E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11F-42FB-A8AC-0D4079D009E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11F-42FB-A8AC-0D4079D009E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11F-42FB-A8AC-0D4079D009EC}"/>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C11F-42FB-A8AC-0D4079D009EC}"/>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C11F-42FB-A8AC-0D4079D009EC}"/>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C11F-42FB-A8AC-0D4079D009EC}"/>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C11F-42FB-A8AC-0D4079D009EC}"/>
              </c:ext>
            </c:extLst>
          </c:dPt>
          <c:dLbls>
            <c:dLbl>
              <c:idx val="0"/>
              <c:layout>
                <c:manualLayout>
                  <c:x val="-0.12939409988552619"/>
                  <c:y val="-9.7149314668999709E-4"/>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C11F-42FB-A8AC-0D4079D009EC}"/>
                </c:ext>
              </c:extLst>
            </c:dLbl>
            <c:dLbl>
              <c:idx val="1"/>
              <c:layout>
                <c:manualLayout>
                  <c:x val="-8.1011815223219555E-3"/>
                  <c:y val="-1.131598133566637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C11F-42FB-A8AC-0D4079D009EC}"/>
                </c:ext>
              </c:extLst>
            </c:dLbl>
            <c:dLbl>
              <c:idx val="3"/>
              <c:layout>
                <c:manualLayout>
                  <c:x val="4.1772967432178322E-2"/>
                  <c:y val="-4.8899095946340039E-3"/>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C11F-42FB-A8AC-0D4079D009EC}"/>
                </c:ext>
              </c:extLst>
            </c:dLbl>
            <c:dLbl>
              <c:idx val="4"/>
              <c:tx>
                <c:rich>
                  <a:bodyPr/>
                  <a:lstStyle/>
                  <a:p>
                    <a:fld id="{9509C669-D3C8-4818-A699-FCC3CD448BEC}" type="CATEGORYNAME">
                      <a:rPr lang="en-US"/>
                      <a:pPr/>
                      <a:t>[CATEGORY NAME]</a:t>
                    </a:fld>
                    <a:r>
                      <a:rPr lang="en-US" baseline="0"/>
                      <a:t>
&lt;1%</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C11F-42FB-A8AC-0D4079D009EC}"/>
                </c:ext>
              </c:extLst>
            </c:dLbl>
            <c:dLbl>
              <c:idx val="5"/>
              <c:tx>
                <c:rich>
                  <a:bodyPr/>
                  <a:lstStyle/>
                  <a:p>
                    <a:fld id="{F97A68C5-CE93-479A-9989-C1DF80D69A4F}" type="CATEGORYNAME">
                      <a:rPr lang="en-US"/>
                      <a:pPr/>
                      <a:t>[CATEGORY NAME]</a:t>
                    </a:fld>
                    <a:r>
                      <a:rPr lang="en-US" baseline="0"/>
                      <a:t>
&lt;1%</a:t>
                    </a:r>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C11F-42FB-A8AC-0D4079D009EC}"/>
                </c:ext>
              </c:extLst>
            </c:dLbl>
            <c:dLbl>
              <c:idx val="6"/>
              <c:layout>
                <c:manualLayout>
                  <c:x val="-3.2520252131751429E-2"/>
                  <c:y val="-0.12599008457276173"/>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C11F-42FB-A8AC-0D4079D009EC}"/>
                </c:ext>
              </c:extLst>
            </c:dLbl>
            <c:dLbl>
              <c:idx val="8"/>
              <c:layout>
                <c:manualLayout>
                  <c:x val="5.5556298449145086E-2"/>
                  <c:y val="-3.063210848643919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C11F-42FB-A8AC-0D4079D009E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Page3!$B$6:$B$14</c:f>
              <c:strCache>
                <c:ptCount val="9"/>
                <c:pt idx="0">
                  <c:v>African American</c:v>
                </c:pt>
                <c:pt idx="1">
                  <c:v>Asian</c:v>
                </c:pt>
                <c:pt idx="2">
                  <c:v>Filipino</c:v>
                </c:pt>
                <c:pt idx="3">
                  <c:v>Latinx</c:v>
                </c:pt>
                <c:pt idx="4">
                  <c:v>Native American</c:v>
                </c:pt>
                <c:pt idx="5">
                  <c:v>Pacific Islander</c:v>
                </c:pt>
                <c:pt idx="6">
                  <c:v>White</c:v>
                </c:pt>
                <c:pt idx="7">
                  <c:v>Multi-Ethnicity</c:v>
                </c:pt>
                <c:pt idx="8">
                  <c:v>Unknown</c:v>
                </c:pt>
              </c:strCache>
            </c:strRef>
          </c:cat>
          <c:val>
            <c:numRef>
              <c:f>Page3!$C$6:$C$14</c:f>
              <c:numCache>
                <c:formatCode>General</c:formatCode>
                <c:ptCount val="9"/>
                <c:pt idx="0">
                  <c:v>835</c:v>
                </c:pt>
                <c:pt idx="1">
                  <c:v>1423</c:v>
                </c:pt>
                <c:pt idx="2">
                  <c:v>246</c:v>
                </c:pt>
                <c:pt idx="3">
                  <c:v>5051</c:v>
                </c:pt>
                <c:pt idx="4">
                  <c:v>16</c:v>
                </c:pt>
                <c:pt idx="5">
                  <c:v>32</c:v>
                </c:pt>
                <c:pt idx="6">
                  <c:v>2905</c:v>
                </c:pt>
                <c:pt idx="7">
                  <c:v>210</c:v>
                </c:pt>
                <c:pt idx="8">
                  <c:v>3201</c:v>
                </c:pt>
              </c:numCache>
            </c:numRef>
          </c:val>
          <c:extLst>
            <c:ext xmlns:c16="http://schemas.microsoft.com/office/drawing/2014/chart" uri="{C3380CC4-5D6E-409C-BE32-E72D297353CC}">
              <c16:uniqueId val="{00000012-C11F-42FB-A8AC-0D4079D009EC}"/>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1-F21B-42C6-A8BF-3FF49787CEC7}"/>
              </c:ext>
            </c:extLst>
          </c:dPt>
          <c:dPt>
            <c:idx val="1"/>
            <c:bubble3D val="0"/>
            <c:spPr>
              <a:solidFill>
                <a:srgbClr val="BD93DD"/>
              </a:solidFill>
              <a:ln w="19050">
                <a:solidFill>
                  <a:schemeClr val="lt1"/>
                </a:solidFill>
              </a:ln>
              <a:effectLst/>
            </c:spPr>
            <c:extLst>
              <c:ext xmlns:c16="http://schemas.microsoft.com/office/drawing/2014/chart" uri="{C3380CC4-5D6E-409C-BE32-E72D297353CC}">
                <c16:uniqueId val="{00000003-F21B-42C6-A8BF-3FF49787CE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1B-42C6-A8BF-3FF49787CEC7}"/>
              </c:ext>
            </c:extLst>
          </c:dPt>
          <c:dPt>
            <c:idx val="3"/>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7-F21B-42C6-A8BF-3FF49787CEC7}"/>
              </c:ext>
            </c:extLst>
          </c:dPt>
          <c:dLbls>
            <c:dLbl>
              <c:idx val="0"/>
              <c:layout>
                <c:manualLayout>
                  <c:x val="-2.1324140966810508E-2"/>
                  <c:y val="7.5848792172440796E-2"/>
                </c:manualLayout>
              </c:layout>
              <c:tx>
                <c:rich>
                  <a:bodyPr/>
                  <a:lstStyle/>
                  <a:p>
                    <a:r>
                      <a:rPr lang="en-US" b="0"/>
                      <a:t>Woman</a:t>
                    </a:r>
                    <a:r>
                      <a:rPr lang="en-US" b="0" baseline="0"/>
                      <a:t>
</a:t>
                    </a:r>
                    <a:fld id="{9EFB655D-E559-4359-9217-643BF4609FDF}" type="PERCENTAGE">
                      <a:rPr lang="en-US" b="0" baseline="0"/>
                      <a:pPr/>
                      <a:t>[PERCENTAGE]</a:t>
                    </a:fld>
                    <a:endParaRPr lang="en-US" b="0"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21B-42C6-A8BF-3FF49787CEC7}"/>
                </c:ext>
              </c:extLst>
            </c:dLbl>
            <c:dLbl>
              <c:idx val="1"/>
              <c:layout>
                <c:manualLayout>
                  <c:x val="-2.4919754363383798E-2"/>
                  <c:y val="0.23225585822701325"/>
                </c:manualLayout>
              </c:layout>
              <c:tx>
                <c:rich>
                  <a:bodyPr/>
                  <a:lstStyle/>
                  <a:p>
                    <a:r>
                      <a:rPr lang="en-US" baseline="0"/>
                      <a:t>Man</a:t>
                    </a:r>
                    <a:br>
                      <a:rPr lang="en-US" baseline="0"/>
                    </a:br>
                    <a:fld id="{205D8082-2B0D-41DB-8C89-E9DDB4F787D7}"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21B-42C6-A8BF-3FF49787CEC7}"/>
                </c:ext>
              </c:extLst>
            </c:dLbl>
            <c:dLbl>
              <c:idx val="2"/>
              <c:layout>
                <c:manualLayout>
                  <c:x val="-0.21557809672796435"/>
                  <c:y val="0"/>
                </c:manualLayout>
              </c:layout>
              <c:tx>
                <c:rich>
                  <a:bodyPr/>
                  <a:lstStyle/>
                  <a:p>
                    <a:fld id="{270151D3-6F0A-4767-9F79-A0F261FCC3E6}" type="CATEGORYNAME">
                      <a:rPr lang="en-US"/>
                      <a:pPr/>
                      <a:t>[CATEGORY NAME]</a:t>
                    </a:fld>
                    <a:r>
                      <a:rPr lang="en-US" baseline="0"/>
                      <a:t>
&lt;1%</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21B-42C6-A8BF-3FF49787CEC7}"/>
                </c:ext>
              </c:extLst>
            </c:dLbl>
            <c:dLbl>
              <c:idx val="3"/>
              <c:layout>
                <c:manualLayout>
                  <c:x val="0.14616461042996146"/>
                  <c:y val="-2.6349185930363284E-8"/>
                </c:manualLayout>
              </c:layout>
              <c:showLegendKey val="0"/>
              <c:showVal val="0"/>
              <c:showCatName val="1"/>
              <c:showSerName val="0"/>
              <c:showPercent val="1"/>
              <c:showBubbleSize val="0"/>
              <c:extLst>
                <c:ext xmlns:c15="http://schemas.microsoft.com/office/drawing/2012/chart" uri="{CE6537A1-D6FC-4f65-9D91-7224C49458BB}">
                  <c15:layout>
                    <c:manualLayout>
                      <c:w val="0.2528884810860354"/>
                      <c:h val="0.2150984933261478"/>
                    </c:manualLayout>
                  </c15:layout>
                </c:ext>
                <c:ext xmlns:c16="http://schemas.microsoft.com/office/drawing/2014/chart" uri="{C3380CC4-5D6E-409C-BE32-E72D297353CC}">
                  <c16:uniqueId val="{00000007-F21B-42C6-A8BF-3FF49787CEC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Page4!$C$41:$C$44</c:f>
              <c:strCache>
                <c:ptCount val="4"/>
                <c:pt idx="0">
                  <c:v>Female</c:v>
                </c:pt>
                <c:pt idx="1">
                  <c:v>Male</c:v>
                </c:pt>
                <c:pt idx="2">
                  <c:v>Non-Binary</c:v>
                </c:pt>
                <c:pt idx="3">
                  <c:v>Unknown</c:v>
                </c:pt>
              </c:strCache>
            </c:strRef>
          </c:cat>
          <c:val>
            <c:numRef>
              <c:f>Page4!$E$41:$E$44</c:f>
              <c:numCache>
                <c:formatCode>0%</c:formatCode>
                <c:ptCount val="4"/>
                <c:pt idx="0">
                  <c:v>0.67</c:v>
                </c:pt>
                <c:pt idx="1">
                  <c:v>0.33</c:v>
                </c:pt>
                <c:pt idx="2">
                  <c:v>0</c:v>
                </c:pt>
                <c:pt idx="3">
                  <c:v>0.01</c:v>
                </c:pt>
              </c:numCache>
            </c:numRef>
          </c:val>
          <c:extLst>
            <c:ext xmlns:c16="http://schemas.microsoft.com/office/drawing/2014/chart" uri="{C3380CC4-5D6E-409C-BE32-E72D297353CC}">
              <c16:uniqueId val="{00000008-F21B-42C6-A8BF-3FF49787CE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stacked"/>
        <c:varyColors val="0"/>
        <c:ser>
          <c:idx val="0"/>
          <c:order val="0"/>
          <c:tx>
            <c:strRef>
              <c:f>'Page 8'!$B$7</c:f>
              <c:strCache>
                <c:ptCount val="1"/>
                <c:pt idx="0">
                  <c:v>Credit College resident</c:v>
                </c:pt>
              </c:strCache>
            </c:strRef>
          </c:tx>
          <c:spPr>
            <a:solidFill>
              <a:schemeClr val="tx2">
                <a:lumMod val="60000"/>
                <a:lumOff val="40000"/>
              </a:schemeClr>
            </a:solidFill>
            <a:ln>
              <a:noFill/>
            </a:ln>
            <a:effectLst/>
            <a:sp3d/>
          </c:spPr>
          <c:invertIfNegative val="0"/>
          <c:dPt>
            <c:idx val="0"/>
            <c:invertIfNegative val="0"/>
            <c:bubble3D val="0"/>
            <c:spPr>
              <a:solidFill>
                <a:schemeClr val="tx2">
                  <a:lumMod val="60000"/>
                  <a:lumOff val="40000"/>
                </a:schemeClr>
              </a:solidFill>
              <a:ln>
                <a:noFill/>
              </a:ln>
              <a:effectLst/>
              <a:sp3d/>
            </c:spPr>
            <c:extLst>
              <c:ext xmlns:c16="http://schemas.microsoft.com/office/drawing/2014/chart" uri="{C3380CC4-5D6E-409C-BE32-E72D297353CC}">
                <c16:uniqueId val="{00000001-BA96-4719-867C-7B9DB5A6D5EB}"/>
              </c:ext>
            </c:extLst>
          </c:dPt>
          <c:dLbls>
            <c:dLbl>
              <c:idx val="0"/>
              <c:tx>
                <c:rich>
                  <a:bodyPr/>
                  <a:lstStyle/>
                  <a:p>
                    <a:r>
                      <a:rPr lang="en-US"/>
                      <a:t>27,298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96-4719-867C-7B9DB5A6D5E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'Page 8'!$C$7</c:f>
              <c:numCache>
                <c:formatCode>#,##0.00</c:formatCode>
                <c:ptCount val="1"/>
                <c:pt idx="0">
                  <c:v>27298.09</c:v>
                </c:pt>
              </c:numCache>
            </c:numRef>
          </c:val>
          <c:extLst>
            <c:ext xmlns:c16="http://schemas.microsoft.com/office/drawing/2014/chart" uri="{C3380CC4-5D6E-409C-BE32-E72D297353CC}">
              <c16:uniqueId val="{00000002-BA96-4719-867C-7B9DB5A6D5EB}"/>
            </c:ext>
          </c:extLst>
        </c:ser>
        <c:ser>
          <c:idx val="1"/>
          <c:order val="1"/>
          <c:tx>
            <c:strRef>
              <c:f>'Page 8'!$B$8</c:f>
              <c:strCache>
                <c:ptCount val="1"/>
                <c:pt idx="0">
                  <c:v>Credit College non-resident</c:v>
                </c:pt>
              </c:strCache>
            </c:strRef>
          </c:tx>
          <c:spPr>
            <a:solidFill>
              <a:srgbClr val="FFFF00"/>
            </a:solidFill>
            <a:ln>
              <a:noFill/>
            </a:ln>
            <a:effectLst/>
            <a:sp3d/>
          </c:spPr>
          <c:invertIfNegative val="0"/>
          <c:dLbls>
            <c:dLbl>
              <c:idx val="0"/>
              <c:layout>
                <c:manualLayout>
                  <c:x val="-0.19973639339506874"/>
                  <c:y val="4.2437781360066642E-17"/>
                </c:manualLayout>
              </c:layout>
              <c:tx>
                <c:rich>
                  <a:bodyPr/>
                  <a:lstStyle/>
                  <a:p>
                    <a:r>
                      <a:rPr lang="en-US" dirty="0"/>
                      <a:t>787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96-4719-867C-7B9DB5A6D5E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'Page 8'!$C$8</c:f>
              <c:numCache>
                <c:formatCode>General</c:formatCode>
                <c:ptCount val="1"/>
                <c:pt idx="0">
                  <c:v>787.13</c:v>
                </c:pt>
              </c:numCache>
            </c:numRef>
          </c:val>
          <c:extLst>
            <c:ext xmlns:c16="http://schemas.microsoft.com/office/drawing/2014/chart" uri="{C3380CC4-5D6E-409C-BE32-E72D297353CC}">
              <c16:uniqueId val="{00000004-BA96-4719-867C-7B9DB5A6D5EB}"/>
            </c:ext>
          </c:extLst>
        </c:ser>
        <c:ser>
          <c:idx val="2"/>
          <c:order val="2"/>
          <c:tx>
            <c:strRef>
              <c:f>'Page 8'!$B$9</c:f>
              <c:strCache>
                <c:ptCount val="1"/>
                <c:pt idx="0">
                  <c:v>NonCredit College</c:v>
                </c:pt>
              </c:strCache>
            </c:strRef>
          </c:tx>
          <c:spPr>
            <a:solidFill>
              <a:schemeClr val="accent2">
                <a:lumMod val="60000"/>
                <a:lumOff val="40000"/>
              </a:schemeClr>
            </a:solidFill>
            <a:ln>
              <a:noFill/>
            </a:ln>
            <a:effectLst/>
            <a:sp3d/>
          </c:spPr>
          <c:invertIfNegative val="0"/>
          <c:dLbls>
            <c:dLbl>
              <c:idx val="0"/>
              <c:tx>
                <c:rich>
                  <a:bodyPr/>
                  <a:lstStyle/>
                  <a:p>
                    <a:r>
                      <a:rPr lang="en-US" dirty="0"/>
                      <a:t>8,487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B2-4139-9622-7CDBCC30765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'Page 8'!$C$9</c:f>
              <c:numCache>
                <c:formatCode>_(* #,##0.00_);_(* \(#,##0.00\);_(* "-"??_);_(@_)</c:formatCode>
                <c:ptCount val="1"/>
                <c:pt idx="0">
                  <c:v>8486.6200000000008</c:v>
                </c:pt>
              </c:numCache>
            </c:numRef>
          </c:val>
          <c:extLst>
            <c:ext xmlns:c16="http://schemas.microsoft.com/office/drawing/2014/chart" uri="{C3380CC4-5D6E-409C-BE32-E72D297353CC}">
              <c16:uniqueId val="{00000005-BA96-4719-867C-7B9DB5A6D5EB}"/>
            </c:ext>
          </c:extLst>
        </c:ser>
        <c:dLbls>
          <c:showLegendKey val="0"/>
          <c:showVal val="0"/>
          <c:showCatName val="0"/>
          <c:showSerName val="0"/>
          <c:showPercent val="0"/>
          <c:showBubbleSize val="0"/>
        </c:dLbls>
        <c:gapWidth val="150"/>
        <c:shape val="box"/>
        <c:axId val="1909089136"/>
        <c:axId val="331712000"/>
        <c:axId val="0"/>
      </c:bar3DChart>
      <c:catAx>
        <c:axId val="1909089136"/>
        <c:scaling>
          <c:orientation val="minMax"/>
        </c:scaling>
        <c:delete val="1"/>
        <c:axPos val="b"/>
        <c:numFmt formatCode="General" sourceLinked="1"/>
        <c:majorTickMark val="none"/>
        <c:minorTickMark val="none"/>
        <c:tickLblPos val="nextTo"/>
        <c:crossAx val="331712000"/>
        <c:crosses val="autoZero"/>
        <c:auto val="1"/>
        <c:lblAlgn val="ctr"/>
        <c:lblOffset val="100"/>
        <c:noMultiLvlLbl val="0"/>
      </c:catAx>
      <c:valAx>
        <c:axId val="331712000"/>
        <c:scaling>
          <c:orientation val="minMax"/>
        </c:scaling>
        <c:delete val="1"/>
        <c:axPos val="l"/>
        <c:numFmt formatCode="#,##0.00" sourceLinked="1"/>
        <c:majorTickMark val="none"/>
        <c:minorTickMark val="none"/>
        <c:tickLblPos val="nextTo"/>
        <c:crossAx val="1909089136"/>
        <c:crosses val="autoZero"/>
        <c:crossBetween val="between"/>
      </c:valAx>
      <c:spPr>
        <a:noFill/>
        <a:ln>
          <a:noFill/>
        </a:ln>
        <a:effectLst/>
      </c:spPr>
    </c:plotArea>
    <c:legend>
      <c:legendPos val="b"/>
      <c:overlay val="0"/>
      <c:spPr>
        <a:solidFill>
          <a:schemeClr val="bg1">
            <a:lumMod val="95000"/>
          </a:schemeClr>
        </a:solid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6-09T13:51:39.602" idx="8">
    <p:pos x="10" y="10"/>
    <p:text>update</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6-09T13:51:39.602" idx="8">
    <p:pos x="10" y="10"/>
    <p:text>update</p:text>
    <p:extLst>
      <p:ext uri="{C676402C-5697-4E1C-873F-D02D1690AC5C}">
        <p15:threadingInfo xmlns:p15="http://schemas.microsoft.com/office/powerpoint/2012/main" timeZoneBias="420"/>
      </p:ext>
    </p:extLst>
  </p:cm>
</p:cmLst>
</file>

<file path=ppt/drawings/drawing1.xml><?xml version="1.0" encoding="utf-8"?>
<c:userShapes xmlns:c="http://schemas.openxmlformats.org/drawingml/2006/chart">
  <cdr:relSizeAnchor xmlns:cdr="http://schemas.openxmlformats.org/drawingml/2006/chartDrawing">
    <cdr:from>
      <cdr:x>0.70636</cdr:x>
      <cdr:y>0.16372</cdr:y>
    </cdr:from>
    <cdr:to>
      <cdr:x>0.80399</cdr:x>
      <cdr:y>0.72623</cdr:y>
    </cdr:to>
    <cdr:sp macro="" textlink="">
      <cdr:nvSpPr>
        <cdr:cNvPr id="2" name="Right Brace 1">
          <a:extLst xmlns:a="http://schemas.openxmlformats.org/drawingml/2006/main">
            <a:ext uri="{FF2B5EF4-FFF2-40B4-BE49-F238E27FC236}">
              <a16:creationId xmlns:a16="http://schemas.microsoft.com/office/drawing/2014/main" id="{6A8FE3F1-C14D-4469-AA7E-5FEA01611331}"/>
            </a:ext>
          </a:extLst>
        </cdr:cNvPr>
        <cdr:cNvSpPr/>
      </cdr:nvSpPr>
      <cdr:spPr>
        <a:xfrm xmlns:a="http://schemas.openxmlformats.org/drawingml/2006/main">
          <a:off x="3233760" y="571500"/>
          <a:ext cx="446942" cy="1963616"/>
        </a:xfrm>
        <a:prstGeom xmlns:a="http://schemas.openxmlformats.org/drawingml/2006/main" prst="rightBrace">
          <a:avLst/>
        </a:prstGeom>
        <a:ln xmlns:a="http://schemas.openxmlformats.org/drawingml/2006/main">
          <a:solidFill>
            <a:schemeClr val="accent5"/>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b="0" cap="none" spc="0">
            <a:ln w="0"/>
            <a:solidFill>
              <a:schemeClr val="accent1"/>
            </a:solidFill>
            <a:effectLst>
              <a:outerShdw blurRad="38100" dist="25400" dir="5400000" algn="ctr" rotWithShape="0">
                <a:srgbClr val="6E747A">
                  <a:alpha val="43000"/>
                </a:srgbClr>
              </a:outerShdw>
            </a:effectLst>
          </a:endParaRPr>
        </a:p>
      </cdr:txBody>
    </cdr:sp>
  </cdr:relSizeAnchor>
  <cdr:relSizeAnchor xmlns:cdr="http://schemas.openxmlformats.org/drawingml/2006/chartDrawing">
    <cdr:from>
      <cdr:x>0.80026</cdr:x>
      <cdr:y>0.40321</cdr:y>
    </cdr:from>
    <cdr:to>
      <cdr:x>0.96232</cdr:x>
      <cdr:y>0.49766</cdr:y>
    </cdr:to>
    <cdr:sp macro="" textlink="">
      <cdr:nvSpPr>
        <cdr:cNvPr id="3" name="TextBox 2">
          <a:extLst xmlns:a="http://schemas.openxmlformats.org/drawingml/2006/main">
            <a:ext uri="{FF2B5EF4-FFF2-40B4-BE49-F238E27FC236}">
              <a16:creationId xmlns:a16="http://schemas.microsoft.com/office/drawing/2014/main" id="{A3B396E9-55AA-448E-AA10-D54144C7997C}"/>
            </a:ext>
          </a:extLst>
        </cdr:cNvPr>
        <cdr:cNvSpPr txBox="1"/>
      </cdr:nvSpPr>
      <cdr:spPr>
        <a:xfrm xmlns:a="http://schemas.openxmlformats.org/drawingml/2006/main">
          <a:off x="3668082" y="1407527"/>
          <a:ext cx="742785" cy="3297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latin typeface="Arial" panose="020B0604020202020204" pitchFamily="34" charset="0"/>
              <a:cs typeface="Arial" panose="020B0604020202020204" pitchFamily="34" charset="0"/>
            </a:rPr>
            <a:t>36,572</a:t>
          </a:r>
          <a:endParaRPr lang="en-US" sz="1100" b="1"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12BC4CA-D50D-4093-AFD6-CC71A2772341}" type="datetimeFigureOut">
              <a:rPr lang="en-US" smtClean="0"/>
              <a:t>9/19/2023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E64CFF3-6D08-4188-9046-80C1E59EF609}" type="slidenum">
              <a:rPr lang="en-US" smtClean="0"/>
              <a:t>‹#›</a:t>
            </a:fld>
            <a:endParaRPr lang="en-US"/>
          </a:p>
        </p:txBody>
      </p:sp>
    </p:spTree>
    <p:extLst>
      <p:ext uri="{BB962C8B-B14F-4D97-AF65-F5344CB8AC3E}">
        <p14:creationId xmlns:p14="http://schemas.microsoft.com/office/powerpoint/2010/main" val="381468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4CFF3-6D08-4188-9046-80C1E59EF609}" type="slidenum">
              <a:rPr lang="en-US" smtClean="0"/>
              <a:t>1</a:t>
            </a:fld>
            <a:endParaRPr lang="en-US"/>
          </a:p>
        </p:txBody>
      </p:sp>
    </p:spTree>
    <p:extLst>
      <p:ext uri="{BB962C8B-B14F-4D97-AF65-F5344CB8AC3E}">
        <p14:creationId xmlns:p14="http://schemas.microsoft.com/office/powerpoint/2010/main" val="296178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0F7C1301-BAB2-4F1F-B1AF-362DD8658F3B}" type="slidenum">
              <a:rPr lang="en-US" smtClean="0"/>
              <a:pPr>
                <a:defRPr/>
              </a:pPr>
              <a:t>56</a:t>
            </a:fld>
            <a:endParaRPr lang="en-US" dirty="0"/>
          </a:p>
        </p:txBody>
      </p:sp>
    </p:spTree>
    <p:extLst>
      <p:ext uri="{BB962C8B-B14F-4D97-AF65-F5344CB8AC3E}">
        <p14:creationId xmlns:p14="http://schemas.microsoft.com/office/powerpoint/2010/main" val="2476283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0F7C1301-BAB2-4F1F-B1AF-362DD8658F3B}" type="slidenum">
              <a:rPr lang="en-US" smtClean="0"/>
              <a:pPr>
                <a:defRPr/>
              </a:pPr>
              <a:t>57</a:t>
            </a:fld>
            <a:endParaRPr lang="en-US" dirty="0"/>
          </a:p>
        </p:txBody>
      </p:sp>
    </p:spTree>
    <p:extLst>
      <p:ext uri="{BB962C8B-B14F-4D97-AF65-F5344CB8AC3E}">
        <p14:creationId xmlns:p14="http://schemas.microsoft.com/office/powerpoint/2010/main" val="1958343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4CFF3-6D08-4188-9046-80C1E59EF609}" type="slidenum">
              <a:rPr lang="en-US" smtClean="0"/>
              <a:t>65</a:t>
            </a:fld>
            <a:endParaRPr lang="en-US"/>
          </a:p>
        </p:txBody>
      </p:sp>
    </p:spTree>
    <p:extLst>
      <p:ext uri="{BB962C8B-B14F-4D97-AF65-F5344CB8AC3E}">
        <p14:creationId xmlns:p14="http://schemas.microsoft.com/office/powerpoint/2010/main" val="1369509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D42641-E5B1-4B0D-8683-243E57965E87}" type="slidenum">
              <a:rPr lang="en-US" smtClean="0"/>
              <a:t>73</a:t>
            </a:fld>
            <a:endParaRPr lang="en-US"/>
          </a:p>
        </p:txBody>
      </p:sp>
    </p:spTree>
    <p:extLst>
      <p:ext uri="{BB962C8B-B14F-4D97-AF65-F5344CB8AC3E}">
        <p14:creationId xmlns:p14="http://schemas.microsoft.com/office/powerpoint/2010/main" val="282084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D42641-E5B1-4B0D-8683-243E57965E87}" type="slidenum">
              <a:rPr lang="en-US" smtClean="0"/>
              <a:t>74</a:t>
            </a:fld>
            <a:endParaRPr lang="en-US"/>
          </a:p>
        </p:txBody>
      </p:sp>
    </p:spTree>
    <p:extLst>
      <p:ext uri="{BB962C8B-B14F-4D97-AF65-F5344CB8AC3E}">
        <p14:creationId xmlns:p14="http://schemas.microsoft.com/office/powerpoint/2010/main" val="3239026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CD3540-47EC-47F1-9DF7-C96EE8190A07}" type="slidenum">
              <a:rPr lang="en-US" smtClean="0"/>
              <a:t>75</a:t>
            </a:fld>
            <a:endParaRPr lang="en-US"/>
          </a:p>
        </p:txBody>
      </p:sp>
    </p:spTree>
    <p:extLst>
      <p:ext uri="{BB962C8B-B14F-4D97-AF65-F5344CB8AC3E}">
        <p14:creationId xmlns:p14="http://schemas.microsoft.com/office/powerpoint/2010/main" val="376179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CD3540-47EC-47F1-9DF7-C96EE8190A07}" type="slidenum">
              <a:rPr lang="en-US" smtClean="0"/>
              <a:t>76</a:t>
            </a:fld>
            <a:endParaRPr lang="en-US"/>
          </a:p>
        </p:txBody>
      </p:sp>
    </p:spTree>
    <p:extLst>
      <p:ext uri="{BB962C8B-B14F-4D97-AF65-F5344CB8AC3E}">
        <p14:creationId xmlns:p14="http://schemas.microsoft.com/office/powerpoint/2010/main" val="3806320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defTabSz="931774" fontAlgn="base">
              <a:spcBef>
                <a:spcPct val="0"/>
              </a:spcBef>
              <a:spcAft>
                <a:spcPct val="0"/>
              </a:spcAft>
              <a:defRPr/>
            </a:pPr>
            <a:endParaRPr lang="en-US">
              <a:solidFill>
                <a:prstClr val="black"/>
              </a:solidFill>
              <a:latin typeface="Trebuchet MS" pitchFamily="34" charset="0"/>
              <a:ea typeface="ＭＳ Ｐゴシック" charset="-128"/>
            </a:endParaRPr>
          </a:p>
        </p:txBody>
      </p:sp>
      <p:sp>
        <p:nvSpPr>
          <p:cNvPr id="5" name="Slide Number Placeholder 4"/>
          <p:cNvSpPr>
            <a:spLocks noGrp="1"/>
          </p:cNvSpPr>
          <p:nvPr>
            <p:ph type="sldNum" sz="quarter" idx="11"/>
          </p:nvPr>
        </p:nvSpPr>
        <p:spPr/>
        <p:txBody>
          <a:bodyPr/>
          <a:lstStyle/>
          <a:p>
            <a:pPr defTabSz="931774" fontAlgn="base">
              <a:spcBef>
                <a:spcPct val="0"/>
              </a:spcBef>
              <a:spcAft>
                <a:spcPct val="0"/>
              </a:spcAft>
              <a:defRPr/>
            </a:pPr>
            <a:fld id="{0F7C1301-BAB2-4F1F-B1AF-362DD8658F3B}" type="slidenum">
              <a:rPr lang="en-US">
                <a:solidFill>
                  <a:prstClr val="black"/>
                </a:solidFill>
                <a:latin typeface="Trebuchet MS" pitchFamily="34" charset="0"/>
                <a:ea typeface="ＭＳ Ｐゴシック" charset="-128"/>
              </a:rPr>
              <a:pPr defTabSz="931774" fontAlgn="base">
                <a:spcBef>
                  <a:spcPct val="0"/>
                </a:spcBef>
                <a:spcAft>
                  <a:spcPct val="0"/>
                </a:spcAft>
                <a:defRPr/>
              </a:pPr>
              <a:t>82</a:t>
            </a:fld>
            <a:endParaRPr lang="en-US">
              <a:solidFill>
                <a:prstClr val="black"/>
              </a:solidFill>
              <a:latin typeface="Trebuchet MS" pitchFamily="34" charset="0"/>
              <a:ea typeface="ＭＳ Ｐゴシック" charset="-128"/>
            </a:endParaRPr>
          </a:p>
        </p:txBody>
      </p:sp>
    </p:spTree>
    <p:extLst>
      <p:ext uri="{BB962C8B-B14F-4D97-AF65-F5344CB8AC3E}">
        <p14:creationId xmlns:p14="http://schemas.microsoft.com/office/powerpoint/2010/main" val="3161012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defTabSz="931774" fontAlgn="base">
              <a:spcBef>
                <a:spcPct val="0"/>
              </a:spcBef>
              <a:spcAft>
                <a:spcPct val="0"/>
              </a:spcAft>
              <a:defRPr/>
            </a:pPr>
            <a:endParaRPr lang="en-US">
              <a:solidFill>
                <a:prstClr val="black"/>
              </a:solidFill>
              <a:latin typeface="Trebuchet MS" pitchFamily="34" charset="0"/>
              <a:ea typeface="ＭＳ Ｐゴシック" charset="-128"/>
            </a:endParaRPr>
          </a:p>
        </p:txBody>
      </p:sp>
      <p:sp>
        <p:nvSpPr>
          <p:cNvPr id="5" name="Slide Number Placeholder 4"/>
          <p:cNvSpPr>
            <a:spLocks noGrp="1"/>
          </p:cNvSpPr>
          <p:nvPr>
            <p:ph type="sldNum" sz="quarter" idx="11"/>
          </p:nvPr>
        </p:nvSpPr>
        <p:spPr/>
        <p:txBody>
          <a:bodyPr/>
          <a:lstStyle/>
          <a:p>
            <a:pPr defTabSz="931774" fontAlgn="base">
              <a:spcBef>
                <a:spcPct val="0"/>
              </a:spcBef>
              <a:spcAft>
                <a:spcPct val="0"/>
              </a:spcAft>
              <a:defRPr/>
            </a:pPr>
            <a:fld id="{0F7C1301-BAB2-4F1F-B1AF-362DD8658F3B}" type="slidenum">
              <a:rPr lang="en-US">
                <a:solidFill>
                  <a:prstClr val="black"/>
                </a:solidFill>
                <a:latin typeface="Trebuchet MS" pitchFamily="34" charset="0"/>
                <a:ea typeface="ＭＳ Ｐゴシック" charset="-128"/>
              </a:rPr>
              <a:pPr defTabSz="931774" fontAlgn="base">
                <a:spcBef>
                  <a:spcPct val="0"/>
                </a:spcBef>
                <a:spcAft>
                  <a:spcPct val="0"/>
                </a:spcAft>
                <a:defRPr/>
              </a:pPr>
              <a:t>83</a:t>
            </a:fld>
            <a:endParaRPr lang="en-US">
              <a:solidFill>
                <a:prstClr val="black"/>
              </a:solidFill>
              <a:latin typeface="Trebuchet MS" pitchFamily="34" charset="0"/>
              <a:ea typeface="ＭＳ Ｐゴシック" charset="-128"/>
            </a:endParaRPr>
          </a:p>
        </p:txBody>
      </p:sp>
    </p:spTree>
    <p:extLst>
      <p:ext uri="{BB962C8B-B14F-4D97-AF65-F5344CB8AC3E}">
        <p14:creationId xmlns:p14="http://schemas.microsoft.com/office/powerpoint/2010/main" val="373563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4CFF3-6D08-4188-9046-80C1E59EF609}" type="slidenum">
              <a:rPr lang="en-US" smtClean="0"/>
              <a:t>5</a:t>
            </a:fld>
            <a:endParaRPr lang="en-US"/>
          </a:p>
        </p:txBody>
      </p:sp>
    </p:spTree>
    <p:extLst>
      <p:ext uri="{BB962C8B-B14F-4D97-AF65-F5344CB8AC3E}">
        <p14:creationId xmlns:p14="http://schemas.microsoft.com/office/powerpoint/2010/main" val="80685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4CFF3-6D08-4188-9046-80C1E59EF609}" type="slidenum">
              <a:rPr lang="en-US" smtClean="0"/>
              <a:t>7</a:t>
            </a:fld>
            <a:endParaRPr lang="en-US"/>
          </a:p>
        </p:txBody>
      </p:sp>
    </p:spTree>
    <p:extLst>
      <p:ext uri="{BB962C8B-B14F-4D97-AF65-F5344CB8AC3E}">
        <p14:creationId xmlns:p14="http://schemas.microsoft.com/office/powerpoint/2010/main" val="3034417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71337" indent="-296668" eaLnBrk="0" hangingPunct="0">
              <a:spcBef>
                <a:spcPct val="30000"/>
              </a:spcBef>
              <a:defRPr sz="1200">
                <a:solidFill>
                  <a:schemeClr val="tx1"/>
                </a:solidFill>
                <a:latin typeface="Calibri" pitchFamily="34" charset="0"/>
                <a:ea typeface="ＭＳ Ｐゴシック" pitchFamily="34" charset="-128"/>
              </a:defRPr>
            </a:lvl2pPr>
            <a:lvl3pPr marL="1186673" indent="-237335" eaLnBrk="0" hangingPunct="0">
              <a:spcBef>
                <a:spcPct val="30000"/>
              </a:spcBef>
              <a:defRPr sz="1200">
                <a:solidFill>
                  <a:schemeClr val="tx1"/>
                </a:solidFill>
                <a:latin typeface="Calibri" pitchFamily="34" charset="0"/>
                <a:ea typeface="ＭＳ Ｐゴシック" pitchFamily="34" charset="-128"/>
              </a:defRPr>
            </a:lvl3pPr>
            <a:lvl4pPr marL="1661341" indent="-237335" eaLnBrk="0" hangingPunct="0">
              <a:spcBef>
                <a:spcPct val="30000"/>
              </a:spcBef>
              <a:defRPr sz="1200">
                <a:solidFill>
                  <a:schemeClr val="tx1"/>
                </a:solidFill>
                <a:latin typeface="Calibri" pitchFamily="34" charset="0"/>
                <a:ea typeface="ＭＳ Ｐゴシック" pitchFamily="34" charset="-128"/>
              </a:defRPr>
            </a:lvl4pPr>
            <a:lvl5pPr marL="2136011" indent="-237335" eaLnBrk="0" hangingPunct="0">
              <a:spcBef>
                <a:spcPct val="30000"/>
              </a:spcBef>
              <a:defRPr sz="1200">
                <a:solidFill>
                  <a:schemeClr val="tx1"/>
                </a:solidFill>
                <a:latin typeface="Calibri" pitchFamily="34" charset="0"/>
                <a:ea typeface="ＭＳ Ｐゴシック" pitchFamily="34" charset="-128"/>
              </a:defRPr>
            </a:lvl5pPr>
            <a:lvl6pPr marL="2610680" indent="-23733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85349" indent="-23733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560018" indent="-23733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4034687" indent="-23733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80CD1685-C57F-40D5-ACB8-0C98C863848B}" type="slidenum">
              <a:rPr lang="en-US" altLang="en-US" smtClean="0">
                <a:latin typeface="Trebuchet MS" pitchFamily="34" charset="0"/>
              </a:rPr>
              <a:pPr eaLnBrk="1" hangingPunct="1">
                <a:spcBef>
                  <a:spcPct val="0"/>
                </a:spcBef>
              </a:pPr>
              <a:t>9</a:t>
            </a:fld>
            <a:endParaRPr lang="en-US" altLang="en-US" dirty="0">
              <a:latin typeface="Trebuchet MS" pitchFamily="34"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287208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Effective Fall 2018</a:t>
            </a:r>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0F7C1301-BAB2-4F1F-B1AF-362DD8658F3B}" type="slidenum">
              <a:rPr lang="en-US" smtClean="0"/>
              <a:pPr>
                <a:defRPr/>
              </a:pPr>
              <a:t>26</a:t>
            </a:fld>
            <a:endParaRPr lang="en-US"/>
          </a:p>
        </p:txBody>
      </p:sp>
    </p:spTree>
    <p:extLst>
      <p:ext uri="{BB962C8B-B14F-4D97-AF65-F5344CB8AC3E}">
        <p14:creationId xmlns:p14="http://schemas.microsoft.com/office/powerpoint/2010/main" val="3312864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pc="-10" dirty="0">
                <a:solidFill>
                  <a:srgbClr val="FF0000"/>
                </a:solidFill>
              </a:rPr>
              <a:t>The</a:t>
            </a:r>
            <a:r>
              <a:rPr lang="en-US" spc="5" dirty="0">
                <a:solidFill>
                  <a:srgbClr val="FF0000"/>
                </a:solidFill>
              </a:rPr>
              <a:t> </a:t>
            </a:r>
            <a:r>
              <a:rPr lang="en-US" spc="-10" dirty="0">
                <a:solidFill>
                  <a:srgbClr val="FF0000"/>
                </a:solidFill>
              </a:rPr>
              <a:t>San</a:t>
            </a:r>
            <a:r>
              <a:rPr lang="en-US" spc="20" dirty="0">
                <a:solidFill>
                  <a:srgbClr val="FF0000"/>
                </a:solidFill>
              </a:rPr>
              <a:t> </a:t>
            </a:r>
            <a:r>
              <a:rPr lang="en-US" spc="-15" dirty="0">
                <a:solidFill>
                  <a:srgbClr val="FF0000"/>
                </a:solidFill>
              </a:rPr>
              <a:t>Diego</a:t>
            </a:r>
            <a:r>
              <a:rPr lang="en-US" spc="31" dirty="0">
                <a:solidFill>
                  <a:srgbClr val="FF0000"/>
                </a:solidFill>
              </a:rPr>
              <a:t> </a:t>
            </a:r>
            <a:r>
              <a:rPr lang="en-US" spc="-20" dirty="0">
                <a:solidFill>
                  <a:srgbClr val="FF0000"/>
                </a:solidFill>
              </a:rPr>
              <a:t>P</a:t>
            </a:r>
            <a:r>
              <a:rPr lang="en-US" spc="-10" dirty="0">
                <a:solidFill>
                  <a:srgbClr val="FF0000"/>
                </a:solidFill>
              </a:rPr>
              <a:t>r</a:t>
            </a:r>
            <a:r>
              <a:rPr lang="en-US" spc="-15" dirty="0">
                <a:solidFill>
                  <a:srgbClr val="FF0000"/>
                </a:solidFill>
              </a:rPr>
              <a:t>omi</a:t>
            </a:r>
            <a:r>
              <a:rPr lang="en-US" spc="-10" dirty="0">
                <a:solidFill>
                  <a:srgbClr val="FF0000"/>
                </a:solidFill>
              </a:rPr>
              <a:t>se is a two-year program that</a:t>
            </a:r>
            <a:r>
              <a:rPr lang="en-US" spc="15" dirty="0">
                <a:solidFill>
                  <a:srgbClr val="FF0000"/>
                </a:solidFill>
              </a:rPr>
              <a:t> </a:t>
            </a:r>
            <a:r>
              <a:rPr lang="en-US" spc="-20" dirty="0">
                <a:solidFill>
                  <a:srgbClr val="FF0000"/>
                </a:solidFill>
              </a:rPr>
              <a:t>p</a:t>
            </a:r>
            <a:r>
              <a:rPr lang="en-US" spc="-10" dirty="0">
                <a:solidFill>
                  <a:srgbClr val="FF0000"/>
                </a:solidFill>
              </a:rPr>
              <a:t>ays</a:t>
            </a:r>
            <a:r>
              <a:rPr lang="en-US" spc="5" dirty="0">
                <a:solidFill>
                  <a:srgbClr val="FF0000"/>
                </a:solidFill>
              </a:rPr>
              <a:t> </a:t>
            </a:r>
            <a:r>
              <a:rPr lang="en-US" spc="-10" dirty="0">
                <a:solidFill>
                  <a:srgbClr val="FF0000"/>
                </a:solidFill>
              </a:rPr>
              <a:t>for</a:t>
            </a:r>
            <a:r>
              <a:rPr lang="en-US" spc="15" dirty="0">
                <a:solidFill>
                  <a:srgbClr val="FF0000"/>
                </a:solidFill>
              </a:rPr>
              <a:t> </a:t>
            </a:r>
            <a:r>
              <a:rPr lang="en-US" spc="-15" dirty="0">
                <a:solidFill>
                  <a:srgbClr val="FF0000"/>
                </a:solidFill>
              </a:rPr>
              <a:t>en</a:t>
            </a:r>
            <a:r>
              <a:rPr lang="en-US" spc="-5" dirty="0">
                <a:solidFill>
                  <a:srgbClr val="FF0000"/>
                </a:solidFill>
              </a:rPr>
              <a:t>r</a:t>
            </a:r>
            <a:r>
              <a:rPr lang="en-US" spc="-15" dirty="0">
                <a:solidFill>
                  <a:srgbClr val="FF0000"/>
                </a:solidFill>
              </a:rPr>
              <a:t>ollmen</a:t>
            </a:r>
            <a:r>
              <a:rPr lang="en-US" spc="-5" dirty="0">
                <a:solidFill>
                  <a:srgbClr val="FF0000"/>
                </a:solidFill>
              </a:rPr>
              <a:t>t</a:t>
            </a:r>
            <a:r>
              <a:rPr lang="en-US" spc="20" dirty="0">
                <a:solidFill>
                  <a:srgbClr val="FF0000"/>
                </a:solidFill>
              </a:rPr>
              <a:t> </a:t>
            </a:r>
            <a:r>
              <a:rPr lang="en-US" spc="-10" dirty="0">
                <a:solidFill>
                  <a:srgbClr val="FF0000"/>
                </a:solidFill>
              </a:rPr>
              <a:t>fe</a:t>
            </a:r>
            <a:r>
              <a:rPr lang="en-US" spc="-25" dirty="0">
                <a:solidFill>
                  <a:srgbClr val="FF0000"/>
                </a:solidFill>
              </a:rPr>
              <a:t>e</a:t>
            </a:r>
            <a:r>
              <a:rPr lang="en-US" spc="-10" dirty="0">
                <a:solidFill>
                  <a:srgbClr val="FF0000"/>
                </a:solidFill>
              </a:rPr>
              <a:t>s</a:t>
            </a:r>
            <a:r>
              <a:rPr lang="en-US" spc="10" dirty="0">
                <a:solidFill>
                  <a:srgbClr val="FF0000"/>
                </a:solidFill>
              </a:rPr>
              <a:t> </a:t>
            </a:r>
            <a:r>
              <a:rPr lang="en-US" spc="-5" dirty="0">
                <a:solidFill>
                  <a:srgbClr val="FF0000"/>
                </a:solidFill>
              </a:rPr>
              <a:t>for </a:t>
            </a:r>
            <a:r>
              <a:rPr lang="en-US" spc="5" dirty="0">
                <a:solidFill>
                  <a:srgbClr val="FF0000"/>
                </a:solidFill>
              </a:rPr>
              <a:t>all first-time, </a:t>
            </a:r>
            <a:br>
              <a:rPr lang="en-US" spc="5" dirty="0">
                <a:solidFill>
                  <a:srgbClr val="FF0000"/>
                </a:solidFill>
              </a:rPr>
            </a:br>
            <a:r>
              <a:rPr lang="en-US" spc="5" dirty="0">
                <a:solidFill>
                  <a:srgbClr val="FF0000"/>
                </a:solidFill>
              </a:rPr>
              <a:t>full-time </a:t>
            </a:r>
            <a:r>
              <a:rPr lang="en-US" spc="-5" dirty="0">
                <a:solidFill>
                  <a:srgbClr val="FF0000"/>
                </a:solidFill>
              </a:rPr>
              <a:t>students </a:t>
            </a:r>
            <a:r>
              <a:rPr lang="en-US" spc="-20" dirty="0">
                <a:solidFill>
                  <a:srgbClr val="FF0000"/>
                </a:solidFill>
              </a:rPr>
              <a:t>a</a:t>
            </a:r>
            <a:r>
              <a:rPr lang="en-US" spc="-5" dirty="0">
                <a:solidFill>
                  <a:srgbClr val="FF0000"/>
                </a:solidFill>
              </a:rPr>
              <a:t>t </a:t>
            </a:r>
            <a:r>
              <a:rPr lang="en-US" spc="-10" dirty="0">
                <a:solidFill>
                  <a:srgbClr val="FF0000"/>
                </a:solidFill>
              </a:rPr>
              <a:t>City, Me</a:t>
            </a:r>
            <a:r>
              <a:rPr lang="en-US" spc="-5" dirty="0">
                <a:solidFill>
                  <a:srgbClr val="FF0000"/>
                </a:solidFill>
              </a:rPr>
              <a:t>s</a:t>
            </a:r>
            <a:r>
              <a:rPr lang="en-US" spc="-20" dirty="0">
                <a:solidFill>
                  <a:srgbClr val="FF0000"/>
                </a:solidFill>
              </a:rPr>
              <a:t>a</a:t>
            </a:r>
            <a:r>
              <a:rPr lang="en-US" spc="-5" dirty="0">
                <a:solidFill>
                  <a:srgbClr val="FF0000"/>
                </a:solidFill>
              </a:rPr>
              <a:t>,</a:t>
            </a:r>
            <a:r>
              <a:rPr lang="en-US" spc="5" dirty="0">
                <a:solidFill>
                  <a:srgbClr val="FF0000"/>
                </a:solidFill>
              </a:rPr>
              <a:t> </a:t>
            </a:r>
            <a:r>
              <a:rPr lang="en-US" spc="-20" dirty="0">
                <a:solidFill>
                  <a:srgbClr val="FF0000"/>
                </a:solidFill>
              </a:rPr>
              <a:t>a</a:t>
            </a:r>
            <a:r>
              <a:rPr lang="en-US" spc="-10" dirty="0">
                <a:solidFill>
                  <a:srgbClr val="FF0000"/>
                </a:solidFill>
              </a:rPr>
              <a:t>nd</a:t>
            </a:r>
            <a:r>
              <a:rPr lang="en-US" spc="20" dirty="0">
                <a:solidFill>
                  <a:srgbClr val="FF0000"/>
                </a:solidFill>
              </a:rPr>
              <a:t> </a:t>
            </a:r>
            <a:r>
              <a:rPr lang="en-US" spc="-10" dirty="0">
                <a:solidFill>
                  <a:srgbClr val="FF0000"/>
                </a:solidFill>
              </a:rPr>
              <a:t>Mi</a:t>
            </a:r>
            <a:r>
              <a:rPr lang="en-US" spc="-5" dirty="0">
                <a:solidFill>
                  <a:srgbClr val="FF0000"/>
                </a:solidFill>
              </a:rPr>
              <a:t>r</a:t>
            </a:r>
            <a:r>
              <a:rPr lang="en-US" spc="-20" dirty="0">
                <a:solidFill>
                  <a:srgbClr val="FF0000"/>
                </a:solidFill>
              </a:rPr>
              <a:t>am</a:t>
            </a:r>
            <a:r>
              <a:rPr lang="en-US" spc="-10" dirty="0">
                <a:solidFill>
                  <a:srgbClr val="FF0000"/>
                </a:solidFill>
              </a:rPr>
              <a:t>ar</a:t>
            </a:r>
            <a:r>
              <a:rPr lang="en-US" spc="10" dirty="0">
                <a:solidFill>
                  <a:srgbClr val="FF0000"/>
                </a:solidFill>
              </a:rPr>
              <a:t> </a:t>
            </a:r>
            <a:r>
              <a:rPr lang="en-US" spc="-15" dirty="0">
                <a:solidFill>
                  <a:srgbClr val="FF0000"/>
                </a:solidFill>
              </a:rPr>
              <a:t>College</a:t>
            </a:r>
            <a:r>
              <a:rPr lang="en-US" spc="-10" dirty="0">
                <a:solidFill>
                  <a:srgbClr val="FF0000"/>
                </a:solidFill>
              </a:rPr>
              <a:t>s</a:t>
            </a:r>
            <a:r>
              <a:rPr lang="en-US" spc="-5" dirty="0">
                <a:solidFill>
                  <a:srgbClr val="FF0000"/>
                </a:solidFill>
              </a:rPr>
              <a:t>.</a:t>
            </a:r>
            <a:r>
              <a:rPr lang="en-US" spc="15" dirty="0">
                <a:solidFill>
                  <a:srgbClr val="FF0000"/>
                </a:solidFill>
              </a:rPr>
              <a:t> Students with the greatest financial </a:t>
            </a:r>
            <a:br>
              <a:rPr lang="en-US" spc="15" dirty="0">
                <a:solidFill>
                  <a:srgbClr val="FF0000"/>
                </a:solidFill>
              </a:rPr>
            </a:br>
            <a:r>
              <a:rPr lang="en-US" spc="15" dirty="0">
                <a:solidFill>
                  <a:srgbClr val="FF0000"/>
                </a:solidFill>
              </a:rPr>
              <a:t>need will also receive book grants. </a:t>
            </a:r>
            <a:r>
              <a:rPr lang="en-US" spc="-10" dirty="0">
                <a:solidFill>
                  <a:srgbClr val="FF0000"/>
                </a:solidFill>
              </a:rPr>
              <a:t>The</a:t>
            </a:r>
            <a:r>
              <a:rPr lang="en-US" spc="5" dirty="0">
                <a:solidFill>
                  <a:srgbClr val="FF0000"/>
                </a:solidFill>
              </a:rPr>
              <a:t> </a:t>
            </a:r>
            <a:r>
              <a:rPr lang="en-US" spc="-10" dirty="0">
                <a:solidFill>
                  <a:srgbClr val="FF0000"/>
                </a:solidFill>
              </a:rPr>
              <a:t>San</a:t>
            </a:r>
            <a:r>
              <a:rPr lang="en-US" spc="20" dirty="0">
                <a:solidFill>
                  <a:srgbClr val="FF0000"/>
                </a:solidFill>
              </a:rPr>
              <a:t> </a:t>
            </a:r>
            <a:r>
              <a:rPr lang="en-US" spc="-15" dirty="0">
                <a:solidFill>
                  <a:srgbClr val="FF0000"/>
                </a:solidFill>
              </a:rPr>
              <a:t>Diego</a:t>
            </a:r>
            <a:r>
              <a:rPr lang="en-US" spc="31" dirty="0">
                <a:solidFill>
                  <a:srgbClr val="FF0000"/>
                </a:solidFill>
              </a:rPr>
              <a:t> </a:t>
            </a:r>
            <a:r>
              <a:rPr lang="en-US" spc="-20" dirty="0">
                <a:solidFill>
                  <a:srgbClr val="FF0000"/>
                </a:solidFill>
              </a:rPr>
              <a:t>P</a:t>
            </a:r>
            <a:r>
              <a:rPr lang="en-US" spc="-10" dirty="0">
                <a:solidFill>
                  <a:srgbClr val="FF0000"/>
                </a:solidFill>
              </a:rPr>
              <a:t>r</a:t>
            </a:r>
            <a:r>
              <a:rPr lang="en-US" spc="-15" dirty="0">
                <a:solidFill>
                  <a:srgbClr val="FF0000"/>
                </a:solidFill>
              </a:rPr>
              <a:t>omi</a:t>
            </a:r>
            <a:r>
              <a:rPr lang="en-US" spc="-10" dirty="0">
                <a:solidFill>
                  <a:srgbClr val="FF0000"/>
                </a:solidFill>
              </a:rPr>
              <a:t>se</a:t>
            </a:r>
            <a:r>
              <a:rPr lang="en-US" spc="15" dirty="0">
                <a:solidFill>
                  <a:srgbClr val="FF0000"/>
                </a:solidFill>
              </a:rPr>
              <a:t> </a:t>
            </a:r>
            <a:r>
              <a:rPr lang="en-US" spc="-10" dirty="0">
                <a:solidFill>
                  <a:srgbClr val="FF0000"/>
                </a:solidFill>
              </a:rPr>
              <a:t>is</a:t>
            </a:r>
            <a:r>
              <a:rPr lang="en-US" dirty="0">
                <a:solidFill>
                  <a:srgbClr val="FF0000"/>
                </a:solidFill>
              </a:rPr>
              <a:t> </a:t>
            </a:r>
            <a:r>
              <a:rPr lang="en-US" spc="-10" dirty="0">
                <a:solidFill>
                  <a:srgbClr val="FF0000"/>
                </a:solidFill>
              </a:rPr>
              <a:t>inten</a:t>
            </a:r>
            <a:r>
              <a:rPr lang="en-US" spc="-20" dirty="0">
                <a:solidFill>
                  <a:srgbClr val="FF0000"/>
                </a:solidFill>
              </a:rPr>
              <a:t>de</a:t>
            </a:r>
            <a:r>
              <a:rPr lang="en-US" spc="-15" dirty="0">
                <a:solidFill>
                  <a:srgbClr val="FF0000"/>
                </a:solidFill>
              </a:rPr>
              <a:t>d</a:t>
            </a:r>
            <a:r>
              <a:rPr lang="en-US" spc="20" dirty="0">
                <a:solidFill>
                  <a:srgbClr val="FF0000"/>
                </a:solidFill>
              </a:rPr>
              <a:t> </a:t>
            </a:r>
            <a:r>
              <a:rPr lang="en-US" spc="-10" dirty="0">
                <a:solidFill>
                  <a:srgbClr val="FF0000"/>
                </a:solidFill>
              </a:rPr>
              <a:t>to</a:t>
            </a:r>
            <a:r>
              <a:rPr lang="en-US" spc="-5" dirty="0">
                <a:solidFill>
                  <a:srgbClr val="FF0000"/>
                </a:solidFill>
              </a:rPr>
              <a:t> </a:t>
            </a:r>
            <a:r>
              <a:rPr lang="en-US" spc="-15" dirty="0">
                <a:solidFill>
                  <a:srgbClr val="FF0000"/>
                </a:solidFill>
              </a:rPr>
              <a:t>ensu</a:t>
            </a:r>
            <a:r>
              <a:rPr lang="en-US" spc="-5" dirty="0">
                <a:solidFill>
                  <a:srgbClr val="FF0000"/>
                </a:solidFill>
              </a:rPr>
              <a:t>r</a:t>
            </a:r>
            <a:r>
              <a:rPr lang="en-US" spc="-15" dirty="0">
                <a:solidFill>
                  <a:srgbClr val="FF0000"/>
                </a:solidFill>
              </a:rPr>
              <a:t>e</a:t>
            </a:r>
            <a:r>
              <a:rPr lang="en-US" dirty="0">
                <a:solidFill>
                  <a:srgbClr val="FF0000"/>
                </a:solidFill>
              </a:rPr>
              <a:t> </a:t>
            </a:r>
            <a:r>
              <a:rPr lang="en-US" spc="-10" dirty="0">
                <a:solidFill>
                  <a:srgbClr val="FF0000"/>
                </a:solidFill>
              </a:rPr>
              <a:t>that</a:t>
            </a:r>
            <a:r>
              <a:rPr lang="en-US" spc="-5" dirty="0">
                <a:solidFill>
                  <a:srgbClr val="FF0000"/>
                </a:solidFill>
              </a:rPr>
              <a:t> </a:t>
            </a:r>
            <a:r>
              <a:rPr lang="en-US" spc="-15" dirty="0">
                <a:solidFill>
                  <a:srgbClr val="FF0000"/>
                </a:solidFill>
              </a:rPr>
              <a:t>no</a:t>
            </a:r>
            <a:r>
              <a:rPr lang="en-US" dirty="0">
                <a:solidFill>
                  <a:srgbClr val="FF0000"/>
                </a:solidFill>
              </a:rPr>
              <a:t> </a:t>
            </a:r>
            <a:r>
              <a:rPr lang="en-US" spc="-15" dirty="0">
                <a:solidFill>
                  <a:srgbClr val="FF0000"/>
                </a:solidFill>
              </a:rPr>
              <a:t>deserving</a:t>
            </a:r>
            <a:r>
              <a:rPr lang="en-US" spc="31" dirty="0">
                <a:solidFill>
                  <a:srgbClr val="FF0000"/>
                </a:solidFill>
              </a:rPr>
              <a:t> </a:t>
            </a:r>
            <a:r>
              <a:rPr lang="en-US" spc="-10" dirty="0">
                <a:solidFill>
                  <a:srgbClr val="FF0000"/>
                </a:solidFill>
              </a:rPr>
              <a:t>lo</a:t>
            </a:r>
            <a:r>
              <a:rPr lang="en-US" spc="-25" dirty="0">
                <a:solidFill>
                  <a:srgbClr val="FF0000"/>
                </a:solidFill>
              </a:rPr>
              <a:t>c</a:t>
            </a:r>
            <a:r>
              <a:rPr lang="en-US" spc="-20" dirty="0">
                <a:solidFill>
                  <a:srgbClr val="FF0000"/>
                </a:solidFill>
              </a:rPr>
              <a:t>a</a:t>
            </a:r>
            <a:r>
              <a:rPr lang="en-US" spc="-5" dirty="0">
                <a:solidFill>
                  <a:srgbClr val="FF0000"/>
                </a:solidFill>
              </a:rPr>
              <a:t>l</a:t>
            </a:r>
            <a:r>
              <a:rPr lang="en-US" spc="31" dirty="0">
                <a:solidFill>
                  <a:srgbClr val="FF0000"/>
                </a:solidFill>
              </a:rPr>
              <a:t> </a:t>
            </a:r>
            <a:r>
              <a:rPr lang="en-US" spc="-10" dirty="0">
                <a:solidFill>
                  <a:srgbClr val="FF0000"/>
                </a:solidFill>
              </a:rPr>
              <a:t>st</a:t>
            </a:r>
            <a:r>
              <a:rPr lang="en-US" spc="-15" dirty="0">
                <a:solidFill>
                  <a:srgbClr val="FF0000"/>
                </a:solidFill>
              </a:rPr>
              <a:t>udent</a:t>
            </a:r>
            <a:r>
              <a:rPr lang="en-US" spc="-10" dirty="0">
                <a:solidFill>
                  <a:srgbClr val="FF0000"/>
                </a:solidFill>
              </a:rPr>
              <a:t>s</a:t>
            </a:r>
            <a:r>
              <a:rPr lang="en-US" spc="-15" dirty="0">
                <a:solidFill>
                  <a:srgbClr val="FF0000"/>
                </a:solidFill>
              </a:rPr>
              <a:t> </a:t>
            </a:r>
            <a:r>
              <a:rPr lang="en-US" spc="-20" dirty="0">
                <a:solidFill>
                  <a:srgbClr val="FF0000"/>
                </a:solidFill>
              </a:rPr>
              <a:t>a</a:t>
            </a:r>
            <a:r>
              <a:rPr lang="en-US" spc="-10" dirty="0">
                <a:solidFill>
                  <a:srgbClr val="FF0000"/>
                </a:solidFill>
              </a:rPr>
              <a:t>re</a:t>
            </a:r>
            <a:r>
              <a:rPr lang="en-US" spc="15" dirty="0">
                <a:solidFill>
                  <a:srgbClr val="FF0000"/>
                </a:solidFill>
              </a:rPr>
              <a:t> </a:t>
            </a:r>
            <a:r>
              <a:rPr lang="en-US" spc="-15" dirty="0">
                <a:solidFill>
                  <a:srgbClr val="FF0000"/>
                </a:solidFill>
              </a:rPr>
              <a:t>denied</a:t>
            </a:r>
            <a:r>
              <a:rPr lang="en-US" spc="31" dirty="0">
                <a:solidFill>
                  <a:srgbClr val="FF0000"/>
                </a:solidFill>
              </a:rPr>
              <a:t> </a:t>
            </a:r>
            <a:r>
              <a:rPr lang="en-US" spc="-10" dirty="0">
                <a:solidFill>
                  <a:srgbClr val="FF0000"/>
                </a:solidFill>
              </a:rPr>
              <a:t>the</a:t>
            </a:r>
            <a:r>
              <a:rPr lang="en-US" spc="-5" dirty="0">
                <a:solidFill>
                  <a:srgbClr val="FF0000"/>
                </a:solidFill>
              </a:rPr>
              <a:t> </a:t>
            </a:r>
            <a:r>
              <a:rPr lang="en-US" spc="-20" dirty="0">
                <a:solidFill>
                  <a:srgbClr val="FF0000"/>
                </a:solidFill>
              </a:rPr>
              <a:t>oppo</a:t>
            </a:r>
            <a:r>
              <a:rPr lang="en-US" spc="-5" dirty="0">
                <a:solidFill>
                  <a:srgbClr val="FF0000"/>
                </a:solidFill>
              </a:rPr>
              <a:t>r</a:t>
            </a:r>
            <a:r>
              <a:rPr lang="en-US" spc="-10" dirty="0">
                <a:solidFill>
                  <a:srgbClr val="FF0000"/>
                </a:solidFill>
              </a:rPr>
              <a:t>tunity</a:t>
            </a:r>
            <a:r>
              <a:rPr lang="en-US" spc="15" dirty="0">
                <a:solidFill>
                  <a:srgbClr val="FF0000"/>
                </a:solidFill>
              </a:rPr>
              <a:t> </a:t>
            </a:r>
            <a:r>
              <a:rPr lang="en-US" spc="-10" dirty="0">
                <a:solidFill>
                  <a:srgbClr val="FF0000"/>
                </a:solidFill>
              </a:rPr>
              <a:t>to</a:t>
            </a:r>
            <a:r>
              <a:rPr lang="en-US" spc="5" dirty="0">
                <a:solidFill>
                  <a:srgbClr val="FF0000"/>
                </a:solidFill>
              </a:rPr>
              <a:t> </a:t>
            </a:r>
            <a:r>
              <a:rPr lang="en-US" spc="-20" dirty="0">
                <a:solidFill>
                  <a:srgbClr val="FF0000"/>
                </a:solidFill>
              </a:rPr>
              <a:t>g</a:t>
            </a:r>
            <a:r>
              <a:rPr lang="en-US" spc="-15" dirty="0">
                <a:solidFill>
                  <a:srgbClr val="FF0000"/>
                </a:solidFill>
              </a:rPr>
              <a:t>o</a:t>
            </a:r>
            <a:r>
              <a:rPr lang="en-US" spc="5" dirty="0">
                <a:solidFill>
                  <a:srgbClr val="FF0000"/>
                </a:solidFill>
              </a:rPr>
              <a:t> </a:t>
            </a:r>
            <a:r>
              <a:rPr lang="en-US" spc="-10" dirty="0">
                <a:solidFill>
                  <a:srgbClr val="FF0000"/>
                </a:solidFill>
              </a:rPr>
              <a:t>to</a:t>
            </a:r>
            <a:r>
              <a:rPr lang="en-US" spc="5" dirty="0">
                <a:solidFill>
                  <a:srgbClr val="FF0000"/>
                </a:solidFill>
              </a:rPr>
              <a:t> </a:t>
            </a:r>
            <a:r>
              <a:rPr lang="en-US" spc="-15" dirty="0">
                <a:solidFill>
                  <a:srgbClr val="FF0000"/>
                </a:solidFill>
              </a:rPr>
              <a:t>college</a:t>
            </a:r>
            <a:r>
              <a:rPr lang="en-US" spc="31" dirty="0">
                <a:solidFill>
                  <a:srgbClr val="FF0000"/>
                </a:solidFill>
              </a:rPr>
              <a:t> </a:t>
            </a:r>
            <a:r>
              <a:rPr lang="en-US" spc="-20" dirty="0">
                <a:solidFill>
                  <a:srgbClr val="FF0000"/>
                </a:solidFill>
              </a:rPr>
              <a:t>d</a:t>
            </a:r>
            <a:r>
              <a:rPr lang="en-US" spc="-10" dirty="0">
                <a:solidFill>
                  <a:srgbClr val="FF0000"/>
                </a:solidFill>
              </a:rPr>
              <a:t>ue</a:t>
            </a:r>
            <a:r>
              <a:rPr lang="en-US" spc="15" dirty="0">
                <a:solidFill>
                  <a:srgbClr val="FF0000"/>
                </a:solidFill>
              </a:rPr>
              <a:t> </a:t>
            </a:r>
            <a:r>
              <a:rPr lang="en-US" spc="-10" dirty="0">
                <a:solidFill>
                  <a:srgbClr val="FF0000"/>
                </a:solidFill>
              </a:rPr>
              <a:t>to</a:t>
            </a:r>
            <a:r>
              <a:rPr lang="en-US" spc="-5" dirty="0">
                <a:solidFill>
                  <a:srgbClr val="FF0000"/>
                </a:solidFill>
              </a:rPr>
              <a:t> </a:t>
            </a:r>
            <a:r>
              <a:rPr lang="en-US" spc="-10" dirty="0">
                <a:solidFill>
                  <a:srgbClr val="FF0000"/>
                </a:solidFill>
              </a:rPr>
              <a:t>lack</a:t>
            </a:r>
            <a:r>
              <a:rPr lang="en-US" spc="10" dirty="0">
                <a:solidFill>
                  <a:srgbClr val="FF0000"/>
                </a:solidFill>
              </a:rPr>
              <a:t> </a:t>
            </a:r>
            <a:r>
              <a:rPr lang="en-US" spc="-20" dirty="0">
                <a:solidFill>
                  <a:srgbClr val="FF0000"/>
                </a:solidFill>
              </a:rPr>
              <a:t>o</a:t>
            </a:r>
            <a:r>
              <a:rPr lang="en-US" spc="-5" dirty="0">
                <a:solidFill>
                  <a:srgbClr val="FF0000"/>
                </a:solidFill>
              </a:rPr>
              <a:t>f</a:t>
            </a:r>
            <a:r>
              <a:rPr lang="en-US" dirty="0">
                <a:solidFill>
                  <a:srgbClr val="FF0000"/>
                </a:solidFill>
              </a:rPr>
              <a:t> </a:t>
            </a:r>
            <a:r>
              <a:rPr lang="en-US" spc="-10" dirty="0">
                <a:solidFill>
                  <a:srgbClr val="FF0000"/>
                </a:solidFill>
              </a:rPr>
              <a:t>r</a:t>
            </a:r>
            <a:r>
              <a:rPr lang="en-US" spc="-15" dirty="0">
                <a:solidFill>
                  <a:srgbClr val="FF0000"/>
                </a:solidFill>
              </a:rPr>
              <a:t>eso</a:t>
            </a:r>
            <a:r>
              <a:rPr lang="en-US" spc="-10" dirty="0">
                <a:solidFill>
                  <a:srgbClr val="FF0000"/>
                </a:solidFill>
              </a:rPr>
              <a:t>ur</a:t>
            </a:r>
            <a:r>
              <a:rPr lang="en-US" spc="-15" dirty="0">
                <a:solidFill>
                  <a:srgbClr val="FF0000"/>
                </a:solidFill>
              </a:rPr>
              <a:t>ces.</a:t>
            </a:r>
            <a:endParaRPr lang="en-US" dirty="0">
              <a:solidFill>
                <a:srgbClr val="FF0000"/>
              </a:solidFill>
            </a:endParaRPr>
          </a:p>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0F7C1301-BAB2-4F1F-B1AF-362DD8658F3B}" type="slidenum">
              <a:rPr lang="en-US" smtClean="0"/>
              <a:pPr>
                <a:defRPr/>
              </a:pPr>
              <a:t>31</a:t>
            </a:fld>
            <a:endParaRPr lang="en-US"/>
          </a:p>
        </p:txBody>
      </p:sp>
    </p:spTree>
    <p:extLst>
      <p:ext uri="{BB962C8B-B14F-4D97-AF65-F5344CB8AC3E}">
        <p14:creationId xmlns:p14="http://schemas.microsoft.com/office/powerpoint/2010/main" val="174414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B3DDC4-9BBB-4FD7-A72B-AFA105E413FD}" type="slidenum">
              <a:rPr lang="en-US" smtClean="0"/>
              <a:t>45</a:t>
            </a:fld>
            <a:endParaRPr lang="en-US"/>
          </a:p>
        </p:txBody>
      </p:sp>
    </p:spTree>
    <p:extLst>
      <p:ext uri="{BB962C8B-B14F-4D97-AF65-F5344CB8AC3E}">
        <p14:creationId xmlns:p14="http://schemas.microsoft.com/office/powerpoint/2010/main" val="165339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1" dirty="0"/>
              <a:t>Vision 2030 </a:t>
            </a:r>
            <a:r>
              <a:rPr lang="en-US" dirty="0"/>
              <a:t>{Defined as </a:t>
            </a:r>
            <a:r>
              <a:rPr lang="en-US" b="1" dirty="0">
                <a:solidFill>
                  <a:srgbClr val="009999"/>
                </a:solidFill>
              </a:rPr>
              <a:t>part of the CCCCO </a:t>
            </a:r>
            <a:r>
              <a:rPr lang="en-US" dirty="0"/>
              <a:t>Vision</a:t>
            </a:r>
            <a:r>
              <a:rPr lang="en-US" b="1" dirty="0">
                <a:solidFill>
                  <a:srgbClr val="009999"/>
                </a:solidFill>
              </a:rPr>
              <a:t> </a:t>
            </a:r>
            <a:r>
              <a:rPr lang="en-US" dirty="0"/>
              <a:t>for Success} </a:t>
            </a:r>
          </a:p>
          <a:p>
            <a:pPr lvl="0"/>
            <a:endParaRPr lang="en-US" dirty="0"/>
          </a:p>
          <a:p>
            <a:pPr lvl="0"/>
            <a:r>
              <a:rPr lang="en-US" sz="1800" b="1" dirty="0"/>
              <a:t>SCFF</a:t>
            </a:r>
            <a:r>
              <a:rPr lang="en-US" dirty="0"/>
              <a:t> {Which (if any) </a:t>
            </a:r>
            <a:r>
              <a:rPr lang="en-US" b="1" dirty="0">
                <a:solidFill>
                  <a:srgbClr val="009999"/>
                </a:solidFill>
              </a:rPr>
              <a:t>SCFF metrics </a:t>
            </a:r>
            <a:r>
              <a:rPr lang="en-US" dirty="0"/>
              <a:t>are supported by this objective} </a:t>
            </a:r>
          </a:p>
          <a:p>
            <a:pPr lvl="0"/>
            <a:endParaRPr lang="en-US" dirty="0"/>
          </a:p>
          <a:p>
            <a:pPr lvl="0"/>
            <a:r>
              <a:rPr lang="en-US" sz="1800" b="1" dirty="0"/>
              <a:t>ACCJC Standards </a:t>
            </a:r>
            <a:r>
              <a:rPr lang="en-US" dirty="0"/>
              <a:t>{Which (if any) </a:t>
            </a:r>
            <a:r>
              <a:rPr lang="en-US" b="1" dirty="0">
                <a:solidFill>
                  <a:srgbClr val="009999"/>
                </a:solidFill>
              </a:rPr>
              <a:t>Accreditation</a:t>
            </a:r>
            <a:r>
              <a:rPr lang="en-US" dirty="0"/>
              <a:t> Standard are addressed}</a:t>
            </a:r>
          </a:p>
          <a:p>
            <a:pPr lvl="0"/>
            <a:endParaRPr lang="en-US" dirty="0"/>
          </a:p>
          <a:p>
            <a:pPr lvl="0"/>
            <a:r>
              <a:rPr lang="en-US" sz="1800" b="1" dirty="0"/>
              <a:t>Support SP </a:t>
            </a:r>
            <a:r>
              <a:rPr lang="en-US" sz="1600" b="1" dirty="0"/>
              <a:t>Committee</a:t>
            </a:r>
            <a:r>
              <a:rPr lang="en-US" sz="1800" b="1" dirty="0"/>
              <a:t> could Provide </a:t>
            </a:r>
            <a:r>
              <a:rPr lang="en-US" dirty="0"/>
              <a:t>{supports      (e.g. guidance and input, advocacy) that the </a:t>
            </a:r>
            <a:r>
              <a:rPr lang="en-US" b="1" dirty="0">
                <a:solidFill>
                  <a:srgbClr val="009999"/>
                </a:solidFill>
              </a:rPr>
              <a:t>SP committee could provide</a:t>
            </a:r>
            <a:r>
              <a:rPr lang="en-US" b="1" dirty="0"/>
              <a:t> </a:t>
            </a:r>
            <a:r>
              <a:rPr lang="en-US" dirty="0"/>
              <a:t>to departments, divisions, and offices around the SDCCD to further the SP goal and objective} </a:t>
            </a:r>
          </a:p>
          <a:p>
            <a:pPr lvl="0"/>
            <a:endParaRPr lang="en-US" dirty="0"/>
          </a:p>
          <a:p>
            <a:pPr lvl="0"/>
            <a:r>
              <a:rPr lang="en-US" sz="1800" b="1" dirty="0"/>
              <a:t>Exists in College Plans </a:t>
            </a:r>
            <a:r>
              <a:rPr lang="en-US" dirty="0"/>
              <a:t>{</a:t>
            </a:r>
            <a:r>
              <a:rPr lang="en-US" b="1" dirty="0">
                <a:solidFill>
                  <a:srgbClr val="009999"/>
                </a:solidFill>
              </a:rPr>
              <a:t>Included as part of college </a:t>
            </a:r>
            <a:r>
              <a:rPr lang="en-US" dirty="0"/>
              <a:t>plans} </a:t>
            </a:r>
          </a:p>
          <a:p>
            <a:pPr lvl="0"/>
            <a:r>
              <a:rPr lang="en-US" dirty="0"/>
              <a:t> </a:t>
            </a:r>
          </a:p>
          <a:p>
            <a:endParaRPr lang="en-US" dirty="0"/>
          </a:p>
        </p:txBody>
      </p:sp>
      <p:sp>
        <p:nvSpPr>
          <p:cNvPr id="4" name="Slide Number Placeholder 3"/>
          <p:cNvSpPr>
            <a:spLocks noGrp="1"/>
          </p:cNvSpPr>
          <p:nvPr>
            <p:ph type="sldNum" sz="quarter" idx="5"/>
          </p:nvPr>
        </p:nvSpPr>
        <p:spPr/>
        <p:txBody>
          <a:bodyPr/>
          <a:lstStyle/>
          <a:p>
            <a:fld id="{85B3DDC4-9BBB-4FD7-A72B-AFA105E413FD}" type="slidenum">
              <a:rPr lang="en-US" smtClean="0"/>
              <a:t>48</a:t>
            </a:fld>
            <a:endParaRPr lang="en-US"/>
          </a:p>
        </p:txBody>
      </p:sp>
    </p:spTree>
    <p:extLst>
      <p:ext uri="{BB962C8B-B14F-4D97-AF65-F5344CB8AC3E}">
        <p14:creationId xmlns:p14="http://schemas.microsoft.com/office/powerpoint/2010/main" val="71120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85305" indent="-302040" eaLnBrk="0" hangingPunct="0">
              <a:spcBef>
                <a:spcPct val="30000"/>
              </a:spcBef>
              <a:defRPr sz="1200">
                <a:solidFill>
                  <a:schemeClr val="tx1"/>
                </a:solidFill>
                <a:latin typeface="Calibri" pitchFamily="34" charset="0"/>
                <a:ea typeface="ＭＳ Ｐゴシック" pitchFamily="34" charset="-128"/>
              </a:defRPr>
            </a:lvl2pPr>
            <a:lvl3pPr marL="1208161" indent="-241632" eaLnBrk="0" hangingPunct="0">
              <a:spcBef>
                <a:spcPct val="30000"/>
              </a:spcBef>
              <a:defRPr sz="1200">
                <a:solidFill>
                  <a:schemeClr val="tx1"/>
                </a:solidFill>
                <a:latin typeface="Calibri" pitchFamily="34" charset="0"/>
                <a:ea typeface="ＭＳ Ｐゴシック" pitchFamily="34" charset="-128"/>
              </a:defRPr>
            </a:lvl3pPr>
            <a:lvl4pPr marL="1691425" indent="-241632" eaLnBrk="0" hangingPunct="0">
              <a:spcBef>
                <a:spcPct val="30000"/>
              </a:spcBef>
              <a:defRPr sz="1200">
                <a:solidFill>
                  <a:schemeClr val="tx1"/>
                </a:solidFill>
                <a:latin typeface="Calibri" pitchFamily="34" charset="0"/>
                <a:ea typeface="ＭＳ Ｐゴシック" pitchFamily="34" charset="-128"/>
              </a:defRPr>
            </a:lvl4pPr>
            <a:lvl5pPr marL="2174690" indent="-241632" eaLnBrk="0" hangingPunct="0">
              <a:spcBef>
                <a:spcPct val="30000"/>
              </a:spcBef>
              <a:defRPr sz="1200">
                <a:solidFill>
                  <a:schemeClr val="tx1"/>
                </a:solidFill>
                <a:latin typeface="Calibri" pitchFamily="34" charset="0"/>
                <a:ea typeface="ＭＳ Ｐゴシック" pitchFamily="34" charset="-128"/>
              </a:defRPr>
            </a:lvl5pPr>
            <a:lvl6pPr marL="2657955" indent="-24163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141218" indent="-24163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624483" indent="-24163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4107747" indent="-24163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A88F04D-1DB6-4F56-BA1A-056E4B9BD3DC}" type="slidenum">
              <a:rPr lang="en-US" altLang="en-US" smtClean="0">
                <a:latin typeface="Trebuchet MS" pitchFamily="34" charset="0"/>
              </a:rPr>
              <a:pPr eaLnBrk="1" hangingPunct="1">
                <a:spcBef>
                  <a:spcPct val="0"/>
                </a:spcBef>
              </a:pPr>
              <a:t>51</a:t>
            </a:fld>
            <a:endParaRPr lang="en-US" altLang="en-US">
              <a:latin typeface="Trebuchet MS" pitchFamily="34"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itchFamily="34" charset="-128"/>
            </a:endParaRPr>
          </a:p>
        </p:txBody>
      </p:sp>
    </p:spTree>
    <p:extLst>
      <p:ext uri="{BB962C8B-B14F-4D97-AF65-F5344CB8AC3E}">
        <p14:creationId xmlns:p14="http://schemas.microsoft.com/office/powerpoint/2010/main" val="2114339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
        <p:nvSpPr>
          <p:cNvPr id="2" name="Title 1"/>
          <p:cNvSpPr>
            <a:spLocks noGrp="1"/>
          </p:cNvSpPr>
          <p:nvPr>
            <p:ph type="ctrTitle"/>
          </p:nvPr>
        </p:nvSpPr>
        <p:spPr>
          <a:xfrm>
            <a:off x="685800" y="2130425"/>
            <a:ext cx="7772400" cy="2593975"/>
          </a:xfrm>
        </p:spPr>
        <p:txBody>
          <a:bodyPr/>
          <a:lstStyle/>
          <a:p>
            <a:r>
              <a:rPr lang="en-US" dirty="0"/>
              <a:t>Click to edit Master title style</a:t>
            </a:r>
          </a:p>
        </p:txBody>
      </p:sp>
      <p:sp>
        <p:nvSpPr>
          <p:cNvPr id="3" name="Subtitle 2"/>
          <p:cNvSpPr>
            <a:spLocks noGrp="1"/>
          </p:cNvSpPr>
          <p:nvPr>
            <p:ph type="subTitle" idx="1"/>
          </p:nvPr>
        </p:nvSpPr>
        <p:spPr>
          <a:xfrm>
            <a:off x="1371600" y="5029200"/>
            <a:ext cx="6400800" cy="11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B2D878C-F867-406D-B1DD-07B95203943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7C3F-BE2B-4B8F-8E41-653B96A54EC3}" type="slidenum">
              <a:rPr lang="en-US" smtClean="0"/>
              <a:t>‹#›</a:t>
            </a:fld>
            <a:endParaRPr lang="en-US"/>
          </a:p>
        </p:txBody>
      </p:sp>
    </p:spTree>
    <p:extLst>
      <p:ext uri="{BB962C8B-B14F-4D97-AF65-F5344CB8AC3E}">
        <p14:creationId xmlns:p14="http://schemas.microsoft.com/office/powerpoint/2010/main" val="3795597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2D878C-F867-406D-B1DD-07B952039439}"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B7C3F-BE2B-4B8F-8E41-653B96A54EC3}" type="slidenum">
              <a:rPr lang="en-US" smtClean="0"/>
              <a:t>‹#›</a:t>
            </a:fld>
            <a:endParaRPr lang="en-US"/>
          </a:p>
        </p:txBody>
      </p:sp>
    </p:spTree>
    <p:extLst>
      <p:ext uri="{BB962C8B-B14F-4D97-AF65-F5344CB8AC3E}">
        <p14:creationId xmlns:p14="http://schemas.microsoft.com/office/powerpoint/2010/main" val="264403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2D878C-F867-406D-B1DD-07B95203943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7C3F-BE2B-4B8F-8E41-653B96A54EC3}" type="slidenum">
              <a:rPr lang="en-US" smtClean="0"/>
              <a:t>‹#›</a:t>
            </a:fld>
            <a:endParaRPr lang="en-US"/>
          </a:p>
        </p:txBody>
      </p:sp>
    </p:spTree>
    <p:extLst>
      <p:ext uri="{BB962C8B-B14F-4D97-AF65-F5344CB8AC3E}">
        <p14:creationId xmlns:p14="http://schemas.microsoft.com/office/powerpoint/2010/main" val="1947177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2D878C-F867-406D-B1DD-07B95203943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7C3F-BE2B-4B8F-8E41-653B96A54EC3}" type="slidenum">
              <a:rPr lang="en-US" smtClean="0"/>
              <a:t>‹#›</a:t>
            </a:fld>
            <a:endParaRPr lang="en-US"/>
          </a:p>
        </p:txBody>
      </p:sp>
    </p:spTree>
    <p:extLst>
      <p:ext uri="{BB962C8B-B14F-4D97-AF65-F5344CB8AC3E}">
        <p14:creationId xmlns:p14="http://schemas.microsoft.com/office/powerpoint/2010/main" val="2747280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pic>
        <p:nvPicPr>
          <p:cNvPr id="5" name="Picture 8" descr="Overlay-ContentSlide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79462" y="1828801"/>
            <a:ext cx="7585076" cy="205740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0" name="Content Placeholder 2"/>
          <p:cNvSpPr>
            <a:spLocks noGrp="1"/>
          </p:cNvSpPr>
          <p:nvPr>
            <p:ph sz="half" idx="13"/>
          </p:nvPr>
        </p:nvSpPr>
        <p:spPr>
          <a:xfrm>
            <a:off x="779462" y="3991816"/>
            <a:ext cx="7585076" cy="205740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dirty="0"/>
          </a:p>
        </p:txBody>
      </p:sp>
      <p:sp>
        <p:nvSpPr>
          <p:cNvPr id="6" name="Date Placeholder 4"/>
          <p:cNvSpPr>
            <a:spLocks noGrp="1"/>
          </p:cNvSpPr>
          <p:nvPr>
            <p:ph type="dt" sz="half" idx="14"/>
          </p:nvPr>
        </p:nvSpPr>
        <p:spPr/>
        <p:txBody>
          <a:bodyPr/>
          <a:lstStyle>
            <a:lvl1pPr>
              <a:defRPr/>
            </a:lvl1pPr>
          </a:lstStyle>
          <a:p>
            <a:pPr>
              <a:defRPr/>
            </a:pPr>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F70D04D6-E50B-49A7-A5E1-24C49CE483CF}" type="slidenum">
              <a:rPr lang="en-US"/>
              <a:pPr>
                <a:defRPr/>
              </a:pPr>
              <a:t>‹#›</a:t>
            </a:fld>
            <a:endParaRPr lang="en-US"/>
          </a:p>
        </p:txBody>
      </p:sp>
    </p:spTree>
    <p:extLst>
      <p:ext uri="{BB962C8B-B14F-4D97-AF65-F5344CB8AC3E}">
        <p14:creationId xmlns:p14="http://schemas.microsoft.com/office/powerpoint/2010/main" val="659442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pic>
        <p:nvPicPr>
          <p:cNvPr id="7" name="Picture 8" descr="Overlay-ContentSlide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a:p>
        </p:txBody>
      </p:sp>
      <p:sp>
        <p:nvSpPr>
          <p:cNvPr id="12" name="Content Placeholder 2"/>
          <p:cNvSpPr>
            <a:spLocks noGrp="1"/>
          </p:cNvSpPr>
          <p:nvPr>
            <p:ph sz="half" idx="14"/>
          </p:nvPr>
        </p:nvSpPr>
        <p:spPr>
          <a:xfrm>
            <a:off x="779463" y="1828801"/>
            <a:ext cx="3657600" cy="205740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3" name="Content Placeholder 2"/>
          <p:cNvSpPr>
            <a:spLocks noGrp="1"/>
          </p:cNvSpPr>
          <p:nvPr>
            <p:ph sz="half" idx="15"/>
          </p:nvPr>
        </p:nvSpPr>
        <p:spPr>
          <a:xfrm>
            <a:off x="779463" y="3991816"/>
            <a:ext cx="3657600" cy="205740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dirty="0"/>
          </a:p>
        </p:txBody>
      </p:sp>
      <p:sp>
        <p:nvSpPr>
          <p:cNvPr id="14" name="Content Placeholder 2"/>
          <p:cNvSpPr>
            <a:spLocks noGrp="1"/>
          </p:cNvSpPr>
          <p:nvPr>
            <p:ph sz="half" idx="1"/>
          </p:nvPr>
        </p:nvSpPr>
        <p:spPr>
          <a:xfrm>
            <a:off x="4710953" y="1828801"/>
            <a:ext cx="3657600" cy="205740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5" name="Content Placeholder 2"/>
          <p:cNvSpPr>
            <a:spLocks noGrp="1"/>
          </p:cNvSpPr>
          <p:nvPr>
            <p:ph sz="half" idx="13"/>
          </p:nvPr>
        </p:nvSpPr>
        <p:spPr>
          <a:xfrm>
            <a:off x="4710953" y="3991816"/>
            <a:ext cx="3657600" cy="205740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8" name="Date Placeholder 4"/>
          <p:cNvSpPr>
            <a:spLocks noGrp="1"/>
          </p:cNvSpPr>
          <p:nvPr>
            <p:ph type="dt" sz="half" idx="16"/>
          </p:nvPr>
        </p:nvSpPr>
        <p:spPr/>
        <p:txBody>
          <a:bodyPr/>
          <a:lstStyle>
            <a:lvl1pPr>
              <a:defRPr/>
            </a:lvl1pPr>
          </a:lstStyle>
          <a:p>
            <a:pPr>
              <a:defRPr/>
            </a:pPr>
            <a:endParaRPr lang="en-US"/>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0" name="Slide Number Placeholder 6"/>
          <p:cNvSpPr>
            <a:spLocks noGrp="1"/>
          </p:cNvSpPr>
          <p:nvPr>
            <p:ph type="sldNum" sz="quarter" idx="18"/>
          </p:nvPr>
        </p:nvSpPr>
        <p:spPr/>
        <p:txBody>
          <a:bodyPr/>
          <a:lstStyle>
            <a:lvl1pPr>
              <a:defRPr/>
            </a:lvl1pPr>
          </a:lstStyle>
          <a:p>
            <a:pPr>
              <a:defRPr/>
            </a:pPr>
            <a:fld id="{B98915A0-D4CD-43E0-BCBE-5F0AFA4CDB27}" type="slidenum">
              <a:rPr lang="en-US"/>
              <a:pPr>
                <a:defRPr/>
              </a:pPr>
              <a:t>‹#›</a:t>
            </a:fld>
            <a:endParaRPr lang="en-US"/>
          </a:p>
        </p:txBody>
      </p:sp>
    </p:spTree>
    <p:extLst>
      <p:ext uri="{BB962C8B-B14F-4D97-AF65-F5344CB8AC3E}">
        <p14:creationId xmlns:p14="http://schemas.microsoft.com/office/powerpoint/2010/main" val="3278472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2"/>
          </p:nvPr>
        </p:nvSpPr>
        <p:spPr>
          <a:xfrm>
            <a:off x="8545513" y="6391275"/>
            <a:ext cx="493712" cy="365125"/>
          </a:xfrm>
        </p:spPr>
        <p:txBody>
          <a:bodyPr/>
          <a:lstStyle>
            <a:lvl1pPr>
              <a:defRPr/>
            </a:lvl1pPr>
          </a:lstStyle>
          <a:p>
            <a:pPr>
              <a:defRPr/>
            </a:pPr>
            <a:fld id="{5F492F3A-2446-425E-B0B0-7B788231564E}" type="slidenum">
              <a:rPr lang="en-US"/>
              <a:pPr>
                <a:defRPr/>
              </a:pPr>
              <a:t>‹#›</a:t>
            </a:fld>
            <a:endParaRPr lang="en-US"/>
          </a:p>
        </p:txBody>
      </p:sp>
    </p:spTree>
    <p:extLst>
      <p:ext uri="{BB962C8B-B14F-4D97-AF65-F5344CB8AC3E}">
        <p14:creationId xmlns:p14="http://schemas.microsoft.com/office/powerpoint/2010/main" val="2564191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6FC287-13D6-4C3C-99AD-4DC21BC6C0D1}"/>
              </a:ext>
              <a:ext uri="{C183D7F6-B498-43B3-948B-1728B52AA6E4}">
                <adec:decorative xmlns:adec="http://schemas.microsoft.com/office/drawing/2017/decorative" val="1"/>
              </a:ext>
            </a:extLst>
          </p:cNvPr>
          <p:cNvSpPr/>
          <p:nvPr userDrawn="1"/>
        </p:nvSpPr>
        <p:spPr>
          <a:xfrm>
            <a:off x="0" y="1"/>
            <a:ext cx="6115050" cy="6857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useBgFill="1">
        <p:nvSpPr>
          <p:cNvPr id="9" name="Rectangle 8">
            <a:extLst>
              <a:ext uri="{FF2B5EF4-FFF2-40B4-BE49-F238E27FC236}">
                <a16:creationId xmlns:a16="http://schemas.microsoft.com/office/drawing/2014/main" id="{C540C0CE-8B55-4CBA-AE06-9ED15632B930}"/>
              </a:ext>
              <a:ext uri="{C183D7F6-B498-43B3-948B-1728B52AA6E4}">
                <adec:decorative xmlns:adec="http://schemas.microsoft.com/office/drawing/2017/decorative" val="1"/>
              </a:ext>
            </a:extLst>
          </p:cNvPr>
          <p:cNvSpPr/>
          <p:nvPr userDrawn="1"/>
        </p:nvSpPr>
        <p:spPr>
          <a:xfrm>
            <a:off x="514350" y="685800"/>
            <a:ext cx="508635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10365F8-0F13-4B54-ADBB-26C1C19B2F39}"/>
              </a:ext>
            </a:extLst>
          </p:cNvPr>
          <p:cNvSpPr>
            <a:spLocks noGrp="1"/>
          </p:cNvSpPr>
          <p:nvPr>
            <p:ph type="title" hasCustomPrompt="1"/>
          </p:nvPr>
        </p:nvSpPr>
        <p:spPr>
          <a:xfrm>
            <a:off x="987878" y="974829"/>
            <a:ext cx="4200525" cy="919286"/>
          </a:xfrm>
        </p:spPr>
        <p:txBody>
          <a:bodyPr>
            <a:normAutofit/>
          </a:bodyPr>
          <a:lstStyle>
            <a:lvl1pPr algn="ctr">
              <a:lnSpc>
                <a:spcPct val="100000"/>
              </a:lnSpc>
              <a:spcBef>
                <a:spcPts val="750"/>
              </a:spcBef>
              <a:defRPr sz="2700" spc="225" baseline="0"/>
            </a:lvl1pPr>
          </a:lstStyle>
          <a:p>
            <a:r>
              <a:rPr lang="en-US"/>
              <a:t>CLICK TO EDIT MASTER TITLE STYLE</a:t>
            </a:r>
          </a:p>
        </p:txBody>
      </p:sp>
      <p:sp>
        <p:nvSpPr>
          <p:cNvPr id="4" name="Footer Placeholder 3">
            <a:extLst>
              <a:ext uri="{FF2B5EF4-FFF2-40B4-BE49-F238E27FC236}">
                <a16:creationId xmlns:a16="http://schemas.microsoft.com/office/drawing/2014/main" id="{40A44241-B30F-442D-BC0D-A638FB347693}"/>
              </a:ext>
            </a:extLst>
          </p:cNvPr>
          <p:cNvSpPr>
            <a:spLocks noGrp="1"/>
          </p:cNvSpPr>
          <p:nvPr>
            <p:ph type="ftr" sz="quarter" idx="11"/>
          </p:nvPr>
        </p:nvSpPr>
        <p:spPr/>
        <p:txBody>
          <a:bodyPr/>
          <a:lstStyle/>
          <a:p>
            <a:r>
              <a:rPr lang="en-US"/>
              <a:t>Sample Footer Text</a:t>
            </a:r>
          </a:p>
        </p:txBody>
      </p:sp>
      <p:sp>
        <p:nvSpPr>
          <p:cNvPr id="14" name="Text Placeholder 13">
            <a:extLst>
              <a:ext uri="{FF2B5EF4-FFF2-40B4-BE49-F238E27FC236}">
                <a16:creationId xmlns:a16="http://schemas.microsoft.com/office/drawing/2014/main" id="{DA9E4BC6-069A-4142-84EF-9F8AAB5D64B3}"/>
              </a:ext>
            </a:extLst>
          </p:cNvPr>
          <p:cNvSpPr>
            <a:spLocks noGrp="1"/>
          </p:cNvSpPr>
          <p:nvPr>
            <p:ph type="body" sz="quarter" idx="16"/>
          </p:nvPr>
        </p:nvSpPr>
        <p:spPr>
          <a:xfrm>
            <a:off x="982390" y="2135939"/>
            <a:ext cx="4200525" cy="3747232"/>
          </a:xfrm>
        </p:spPr>
        <p:txBody>
          <a:bodyPr/>
          <a:lstStyle>
            <a:lvl1pPr marL="0" indent="0">
              <a:buNone/>
              <a:defRPr lang="en-US" sz="1500" kern="1200" dirty="0" smtClean="0">
                <a:solidFill>
                  <a:schemeClr val="tx2"/>
                </a:solidFill>
                <a:latin typeface="+mj-lt"/>
                <a:ea typeface="+mn-ea"/>
                <a:cs typeface="+mn-cs"/>
              </a:defRPr>
            </a:lvl1pPr>
            <a:lvl2pPr marL="0" indent="0">
              <a:defRPr/>
            </a:lvl2pPr>
          </a:lstStyle>
          <a:p>
            <a:pPr lvl="0"/>
            <a:r>
              <a:rPr lang="en-US"/>
              <a:t>Click to edit Master text styles</a:t>
            </a:r>
          </a:p>
          <a:p>
            <a:pPr lvl="1"/>
            <a:endParaRPr lang="en-US"/>
          </a:p>
        </p:txBody>
      </p:sp>
      <p:sp>
        <p:nvSpPr>
          <p:cNvPr id="15" name="Picture Placeholder 14">
            <a:extLst>
              <a:ext uri="{FF2B5EF4-FFF2-40B4-BE49-F238E27FC236}">
                <a16:creationId xmlns:a16="http://schemas.microsoft.com/office/drawing/2014/main" id="{8D3C0F9A-7C3B-499A-93CA-2E4EADF03B29}"/>
              </a:ext>
            </a:extLst>
          </p:cNvPr>
          <p:cNvSpPr>
            <a:spLocks noGrp="1"/>
          </p:cNvSpPr>
          <p:nvPr>
            <p:ph type="pic" sz="quarter" idx="13"/>
          </p:nvPr>
        </p:nvSpPr>
        <p:spPr>
          <a:xfrm>
            <a:off x="6629400" y="685800"/>
            <a:ext cx="2000250" cy="2400300"/>
          </a:xfrm>
        </p:spPr>
        <p:txBody>
          <a:bodyPr/>
          <a:lstStyle/>
          <a:p>
            <a:endParaRPr lang="en-US"/>
          </a:p>
        </p:txBody>
      </p:sp>
      <p:sp>
        <p:nvSpPr>
          <p:cNvPr id="24" name="Picture Placeholder 14">
            <a:extLst>
              <a:ext uri="{FF2B5EF4-FFF2-40B4-BE49-F238E27FC236}">
                <a16:creationId xmlns:a16="http://schemas.microsoft.com/office/drawing/2014/main" id="{D9B38155-012A-4A0C-9324-88206D0D0237}"/>
              </a:ext>
            </a:extLst>
          </p:cNvPr>
          <p:cNvSpPr>
            <a:spLocks noGrp="1"/>
          </p:cNvSpPr>
          <p:nvPr>
            <p:ph type="pic" sz="quarter" idx="14"/>
          </p:nvPr>
        </p:nvSpPr>
        <p:spPr>
          <a:xfrm>
            <a:off x="6629400" y="3726638"/>
            <a:ext cx="2000250" cy="2445558"/>
          </a:xfrm>
        </p:spPr>
        <p:txBody>
          <a:bodyPr/>
          <a:lstStyle/>
          <a:p>
            <a:endParaRPr lang="en-US"/>
          </a:p>
        </p:txBody>
      </p:sp>
      <p:sp>
        <p:nvSpPr>
          <p:cNvPr id="3" name="Date Placeholder 2">
            <a:extLst>
              <a:ext uri="{FF2B5EF4-FFF2-40B4-BE49-F238E27FC236}">
                <a16:creationId xmlns:a16="http://schemas.microsoft.com/office/drawing/2014/main" id="{C48EE059-FB54-4749-99E9-807468BE576B}"/>
              </a:ext>
            </a:extLst>
          </p:cNvPr>
          <p:cNvSpPr>
            <a:spLocks noGrp="1"/>
          </p:cNvSpPr>
          <p:nvPr>
            <p:ph type="dt" sz="half" idx="10"/>
          </p:nvPr>
        </p:nvSpPr>
        <p:spPr/>
        <p:txBody>
          <a:bodyPr/>
          <a:lstStyle/>
          <a:p>
            <a:r>
              <a:rPr lang="en-US"/>
              <a:t>2/1/20XX</a:t>
            </a:r>
          </a:p>
        </p:txBody>
      </p:sp>
      <p:sp>
        <p:nvSpPr>
          <p:cNvPr id="5" name="Slide Number Placeholder 4">
            <a:extLst>
              <a:ext uri="{FF2B5EF4-FFF2-40B4-BE49-F238E27FC236}">
                <a16:creationId xmlns:a16="http://schemas.microsoft.com/office/drawing/2014/main" id="{05293729-0F2C-46AB-BA76-EE7680E79E6D}"/>
              </a:ext>
            </a:extLst>
          </p:cNvPr>
          <p:cNvSpPr>
            <a:spLocks noGrp="1"/>
          </p:cNvSpPr>
          <p:nvPr>
            <p:ph type="sldNum" sz="quarter" idx="12"/>
          </p:nvPr>
        </p:nvSpPr>
        <p:spPr/>
        <p:txBody>
          <a:bodyPr/>
          <a:lstStyle/>
          <a:p>
            <a:fld id="{F8E28480-1C08-4458-AD97-0283E6FFD09D}" type="slidenum">
              <a:rPr lang="en-US" smtClean="0"/>
              <a:pPr/>
              <a:t>‹#›</a:t>
            </a:fld>
            <a:endParaRPr lang="en-US"/>
          </a:p>
        </p:txBody>
      </p:sp>
      <p:pic>
        <p:nvPicPr>
          <p:cNvPr id="12" name="Picture 11">
            <a:extLst>
              <a:ext uri="{FF2B5EF4-FFF2-40B4-BE49-F238E27FC236}">
                <a16:creationId xmlns:a16="http://schemas.microsoft.com/office/drawing/2014/main" id="{C72A8A89-B337-4EA9-8B60-94936F7884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Tree>
    <p:extLst>
      <p:ext uri="{BB962C8B-B14F-4D97-AF65-F5344CB8AC3E}">
        <p14:creationId xmlns:p14="http://schemas.microsoft.com/office/powerpoint/2010/main" val="1269446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AC5E60-7529-465B-AC10-15DD9E06E52A}"/>
              </a:ext>
              <a:ext uri="{C183D7F6-B498-43B3-948B-1728B52AA6E4}">
                <adec:decorative xmlns:adec="http://schemas.microsoft.com/office/drawing/2017/decorative" val="1"/>
              </a:ext>
            </a:extLst>
          </p:cNvPr>
          <p:cNvSpPr/>
          <p:nvPr userDrawn="1"/>
        </p:nvSpPr>
        <p:spPr>
          <a:xfrm>
            <a:off x="3057525" y="685799"/>
            <a:ext cx="3057525"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10D7284-A2BA-4058-81B8-8C194183AAD2}"/>
              </a:ext>
            </a:extLst>
          </p:cNvPr>
          <p:cNvSpPr>
            <a:spLocks noGrp="1"/>
          </p:cNvSpPr>
          <p:nvPr>
            <p:ph type="title" hasCustomPrompt="1"/>
          </p:nvPr>
        </p:nvSpPr>
        <p:spPr>
          <a:xfrm>
            <a:off x="3480179" y="904683"/>
            <a:ext cx="2282429" cy="1128258"/>
          </a:xfrm>
        </p:spPr>
        <p:txBody>
          <a:bodyPr anchor="b">
            <a:normAutofit/>
          </a:bodyPr>
          <a:lstStyle>
            <a:lvl1pPr algn="ctr">
              <a:defRPr sz="2100" spc="225" baseline="0"/>
            </a:lvl1pPr>
          </a:lstStyle>
          <a:p>
            <a:r>
              <a:rPr lang="en-US"/>
              <a:t>CLICK TO EDIT MASTER TITLE STYLE</a:t>
            </a:r>
          </a:p>
        </p:txBody>
      </p:sp>
      <p:sp>
        <p:nvSpPr>
          <p:cNvPr id="13" name="Picture Placeholder 12">
            <a:extLst>
              <a:ext uri="{FF2B5EF4-FFF2-40B4-BE49-F238E27FC236}">
                <a16:creationId xmlns:a16="http://schemas.microsoft.com/office/drawing/2014/main" id="{DCF980BD-6E88-4DED-B8BA-A6D71F26BAF4}"/>
              </a:ext>
            </a:extLst>
          </p:cNvPr>
          <p:cNvSpPr>
            <a:spLocks noGrp="1"/>
          </p:cNvSpPr>
          <p:nvPr>
            <p:ph type="pic" sz="quarter" idx="13"/>
          </p:nvPr>
        </p:nvSpPr>
        <p:spPr>
          <a:xfrm>
            <a:off x="0" y="0"/>
            <a:ext cx="2543175" cy="6858000"/>
          </a:xfrm>
        </p:spPr>
        <p:txBody>
          <a:bodyPr/>
          <a:lstStyle/>
          <a:p>
            <a:endParaRPr lang="en-US"/>
          </a:p>
        </p:txBody>
      </p:sp>
      <p:sp>
        <p:nvSpPr>
          <p:cNvPr id="4" name="Footer Placeholder 3">
            <a:extLst>
              <a:ext uri="{FF2B5EF4-FFF2-40B4-BE49-F238E27FC236}">
                <a16:creationId xmlns:a16="http://schemas.microsoft.com/office/drawing/2014/main" id="{066C855D-F8E6-4A14-9A2C-B840BF785374}"/>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7" name="Text Placeholder 16">
            <a:extLst>
              <a:ext uri="{FF2B5EF4-FFF2-40B4-BE49-F238E27FC236}">
                <a16:creationId xmlns:a16="http://schemas.microsoft.com/office/drawing/2014/main" id="{39EBCF59-A32E-4C9E-A6EE-03339289924B}"/>
              </a:ext>
            </a:extLst>
          </p:cNvPr>
          <p:cNvSpPr>
            <a:spLocks noGrp="1"/>
          </p:cNvSpPr>
          <p:nvPr>
            <p:ph type="body" sz="quarter" idx="16"/>
          </p:nvPr>
        </p:nvSpPr>
        <p:spPr>
          <a:xfrm>
            <a:off x="3480178" y="2290117"/>
            <a:ext cx="2282429" cy="3442290"/>
          </a:xfrm>
        </p:spPr>
        <p:txBody>
          <a:bodyPr/>
          <a:lstStyle>
            <a:lvl1pPr algn="ctr">
              <a:buNone/>
              <a:defRPr lang="en-US" sz="1500" kern="1200" dirty="0" smtClean="0">
                <a:solidFill>
                  <a:schemeClr val="tx2"/>
                </a:solidFill>
                <a:latin typeface="+mj-lt"/>
                <a:ea typeface="+mn-ea"/>
                <a:cs typeface="+mn-cs"/>
              </a:defRPr>
            </a:lvl1pPr>
          </a:lstStyle>
          <a:p>
            <a:pPr lvl="0"/>
            <a:r>
              <a:rPr lang="en-US"/>
              <a:t>Click to edit Master text styles</a:t>
            </a:r>
          </a:p>
        </p:txBody>
      </p:sp>
      <p:sp>
        <p:nvSpPr>
          <p:cNvPr id="14" name="Picture Placeholder 12">
            <a:extLst>
              <a:ext uri="{FF2B5EF4-FFF2-40B4-BE49-F238E27FC236}">
                <a16:creationId xmlns:a16="http://schemas.microsoft.com/office/drawing/2014/main" id="{2D5F265C-D250-4B74-9361-166CBD595ED2}"/>
              </a:ext>
            </a:extLst>
          </p:cNvPr>
          <p:cNvSpPr>
            <a:spLocks noGrp="1"/>
          </p:cNvSpPr>
          <p:nvPr>
            <p:ph type="pic" sz="quarter" idx="14"/>
          </p:nvPr>
        </p:nvSpPr>
        <p:spPr>
          <a:xfrm>
            <a:off x="6600825" y="0"/>
            <a:ext cx="2543175" cy="6858000"/>
          </a:xfrm>
        </p:spPr>
        <p:txBody>
          <a:bodyPr/>
          <a:lstStyle/>
          <a:p>
            <a:endParaRPr lang="en-US"/>
          </a:p>
        </p:txBody>
      </p:sp>
      <p:sp>
        <p:nvSpPr>
          <p:cNvPr id="3" name="Date Placeholder 2">
            <a:extLst>
              <a:ext uri="{FF2B5EF4-FFF2-40B4-BE49-F238E27FC236}">
                <a16:creationId xmlns:a16="http://schemas.microsoft.com/office/drawing/2014/main" id="{4B9CD27E-A7F2-4ABE-ACD4-27BF0183A80F}"/>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a:t>2/1/20XX</a:t>
            </a:r>
          </a:p>
        </p:txBody>
      </p:sp>
      <p:sp>
        <p:nvSpPr>
          <p:cNvPr id="5" name="Slide Number Placeholder 4">
            <a:extLst>
              <a:ext uri="{FF2B5EF4-FFF2-40B4-BE49-F238E27FC236}">
                <a16:creationId xmlns:a16="http://schemas.microsoft.com/office/drawing/2014/main" id="{BC11E480-83AE-40D7-B187-635F5737B30E}"/>
              </a:ext>
            </a:extLst>
          </p:cNvPr>
          <p:cNvSpPr>
            <a:spLocks noGrp="1"/>
          </p:cNvSpPr>
          <p:nvPr>
            <p:ph type="sldNum" sz="quarter" idx="12"/>
          </p:nvPr>
        </p:nvSpPr>
        <p:spPr/>
        <p:txBody>
          <a:bodyPr/>
          <a:lstStyle>
            <a:lvl1pPr>
              <a:defRPr>
                <a:solidFill>
                  <a:schemeClr val="bg1"/>
                </a:solidFill>
              </a:defRPr>
            </a:lvl1pPr>
          </a:lstStyle>
          <a:p>
            <a:fld id="{F8E28480-1C08-4458-AD97-0283E6FFD09D}" type="slidenum">
              <a:rPr lang="en-US" smtClean="0"/>
              <a:pPr/>
              <a:t>‹#›</a:t>
            </a:fld>
            <a:endParaRPr lang="en-US">
              <a:solidFill>
                <a:schemeClr val="bg1"/>
              </a:solidFill>
            </a:endParaRPr>
          </a:p>
        </p:txBody>
      </p:sp>
      <p:pic>
        <p:nvPicPr>
          <p:cNvPr id="10" name="Picture 9">
            <a:extLst>
              <a:ext uri="{FF2B5EF4-FFF2-40B4-BE49-F238E27FC236}">
                <a16:creationId xmlns:a16="http://schemas.microsoft.com/office/drawing/2014/main" id="{7EBCA892-9A19-42E6-9BE6-3391CD9DD7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Tree>
    <p:extLst>
      <p:ext uri="{BB962C8B-B14F-4D97-AF65-F5344CB8AC3E}">
        <p14:creationId xmlns:p14="http://schemas.microsoft.com/office/powerpoint/2010/main" val="209185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0FB711-F0FD-482F-8C0C-73A394357D20}"/>
              </a:ext>
              <a:ext uri="{C183D7F6-B498-43B3-948B-1728B52AA6E4}">
                <adec:decorative xmlns:adec="http://schemas.microsoft.com/office/drawing/2017/decorative" val="1"/>
              </a:ext>
            </a:extLst>
          </p:cNvPr>
          <p:cNvSpPr/>
          <p:nvPr userDrawn="1"/>
        </p:nvSpPr>
        <p:spPr>
          <a:xfrm>
            <a:off x="0" y="0"/>
            <a:ext cx="457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9FA5B9AF-5A01-4BFC-9250-DF50A92820AE}"/>
              </a:ext>
            </a:extLst>
          </p:cNvPr>
          <p:cNvSpPr>
            <a:spLocks noGrp="1"/>
          </p:cNvSpPr>
          <p:nvPr>
            <p:ph type="title" hasCustomPrompt="1"/>
          </p:nvPr>
        </p:nvSpPr>
        <p:spPr>
          <a:xfrm>
            <a:off x="769532" y="1371599"/>
            <a:ext cx="2990407" cy="2852057"/>
          </a:xfrm>
        </p:spPr>
        <p:txBody>
          <a:bodyPr>
            <a:normAutofit/>
          </a:bodyPr>
          <a:lstStyle>
            <a:lvl1pPr algn="ctr">
              <a:lnSpc>
                <a:spcPct val="100000"/>
              </a:lnSpc>
              <a:spcBef>
                <a:spcPts val="750"/>
              </a:spcBef>
              <a:defRPr sz="2700" spc="225" baseline="0">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FF7EC272-1CDA-49EE-A51D-80289D74B19B}"/>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5" name="Text Placeholder 14">
            <a:extLst>
              <a:ext uri="{FF2B5EF4-FFF2-40B4-BE49-F238E27FC236}">
                <a16:creationId xmlns:a16="http://schemas.microsoft.com/office/drawing/2014/main" id="{0E58EB54-7A97-4BDA-89DA-0C3B50AB5D1B}"/>
              </a:ext>
            </a:extLst>
          </p:cNvPr>
          <p:cNvSpPr>
            <a:spLocks noGrp="1"/>
          </p:cNvSpPr>
          <p:nvPr>
            <p:ph type="body" sz="quarter" idx="18"/>
          </p:nvPr>
        </p:nvSpPr>
        <p:spPr>
          <a:xfrm>
            <a:off x="769532" y="4506687"/>
            <a:ext cx="2990407" cy="979715"/>
          </a:xfrm>
        </p:spPr>
        <p:txBody>
          <a:bodyPr/>
          <a:lstStyle>
            <a:lvl1pPr algn="ctr">
              <a:buNone/>
              <a:defRPr lang="en-US" sz="1800" i="1" kern="1200" dirty="0" smtClean="0">
                <a:solidFill>
                  <a:schemeClr val="bg1"/>
                </a:solidFill>
                <a:latin typeface="+mj-lt"/>
                <a:ea typeface="+mn-ea"/>
                <a:cs typeface="+mn-cs"/>
              </a:defRPr>
            </a:lvl1pPr>
          </a:lstStyle>
          <a:p>
            <a:pPr lvl="0"/>
            <a:r>
              <a:rPr lang="en-US"/>
              <a:t>Click to edit Master text styles</a:t>
            </a:r>
          </a:p>
        </p:txBody>
      </p:sp>
      <p:sp>
        <p:nvSpPr>
          <p:cNvPr id="17" name="Picture Placeholder 16">
            <a:extLst>
              <a:ext uri="{FF2B5EF4-FFF2-40B4-BE49-F238E27FC236}">
                <a16:creationId xmlns:a16="http://schemas.microsoft.com/office/drawing/2014/main" id="{9442EAB5-F425-4F03-8BE5-3BD953A108C1}"/>
              </a:ext>
            </a:extLst>
          </p:cNvPr>
          <p:cNvSpPr>
            <a:spLocks noGrp="1"/>
          </p:cNvSpPr>
          <p:nvPr>
            <p:ph type="pic" sz="quarter" idx="13"/>
          </p:nvPr>
        </p:nvSpPr>
        <p:spPr>
          <a:xfrm>
            <a:off x="5086350" y="682625"/>
            <a:ext cx="1672829" cy="2573338"/>
          </a:xfrm>
        </p:spPr>
        <p:txBody>
          <a:bodyPr/>
          <a:lstStyle/>
          <a:p>
            <a:endParaRPr lang="en-US"/>
          </a:p>
        </p:txBody>
      </p:sp>
      <p:sp>
        <p:nvSpPr>
          <p:cNvPr id="18" name="Picture Placeholder 16">
            <a:extLst>
              <a:ext uri="{FF2B5EF4-FFF2-40B4-BE49-F238E27FC236}">
                <a16:creationId xmlns:a16="http://schemas.microsoft.com/office/drawing/2014/main" id="{C6529874-B997-42AB-BBB3-2CE23B26BD9D}"/>
              </a:ext>
            </a:extLst>
          </p:cNvPr>
          <p:cNvSpPr>
            <a:spLocks noGrp="1"/>
          </p:cNvSpPr>
          <p:nvPr>
            <p:ph type="pic" sz="quarter" idx="14"/>
          </p:nvPr>
        </p:nvSpPr>
        <p:spPr>
          <a:xfrm>
            <a:off x="7014166" y="682625"/>
            <a:ext cx="1615484" cy="2573338"/>
          </a:xfrm>
        </p:spPr>
        <p:txBody>
          <a:bodyPr/>
          <a:lstStyle/>
          <a:p>
            <a:endParaRPr lang="en-US"/>
          </a:p>
        </p:txBody>
      </p:sp>
      <p:sp>
        <p:nvSpPr>
          <p:cNvPr id="20" name="Picture Placeholder 16">
            <a:extLst>
              <a:ext uri="{FF2B5EF4-FFF2-40B4-BE49-F238E27FC236}">
                <a16:creationId xmlns:a16="http://schemas.microsoft.com/office/drawing/2014/main" id="{AA605188-CCD4-4291-BF83-1ED9B4544B2E}"/>
              </a:ext>
            </a:extLst>
          </p:cNvPr>
          <p:cNvSpPr>
            <a:spLocks noGrp="1"/>
          </p:cNvSpPr>
          <p:nvPr>
            <p:ph type="pic" sz="quarter" idx="16"/>
          </p:nvPr>
        </p:nvSpPr>
        <p:spPr>
          <a:xfrm>
            <a:off x="5086137" y="3599121"/>
            <a:ext cx="1672829" cy="2573338"/>
          </a:xfrm>
        </p:spPr>
        <p:txBody>
          <a:bodyPr/>
          <a:lstStyle/>
          <a:p>
            <a:endParaRPr lang="en-US"/>
          </a:p>
        </p:txBody>
      </p:sp>
      <p:sp>
        <p:nvSpPr>
          <p:cNvPr id="19" name="Picture Placeholder 16">
            <a:extLst>
              <a:ext uri="{FF2B5EF4-FFF2-40B4-BE49-F238E27FC236}">
                <a16:creationId xmlns:a16="http://schemas.microsoft.com/office/drawing/2014/main" id="{786F9C7D-3C9C-4579-A6F5-D9510E41CF2D}"/>
              </a:ext>
            </a:extLst>
          </p:cNvPr>
          <p:cNvSpPr>
            <a:spLocks noGrp="1"/>
          </p:cNvSpPr>
          <p:nvPr>
            <p:ph type="pic" sz="quarter" idx="15"/>
          </p:nvPr>
        </p:nvSpPr>
        <p:spPr>
          <a:xfrm>
            <a:off x="7014166" y="3599121"/>
            <a:ext cx="1615484" cy="2573338"/>
          </a:xfrm>
        </p:spPr>
        <p:txBody>
          <a:bodyPr/>
          <a:lstStyle/>
          <a:p>
            <a:endParaRPr lang="en-US"/>
          </a:p>
        </p:txBody>
      </p:sp>
      <p:sp>
        <p:nvSpPr>
          <p:cNvPr id="3" name="Date Placeholder 2">
            <a:extLst>
              <a:ext uri="{FF2B5EF4-FFF2-40B4-BE49-F238E27FC236}">
                <a16:creationId xmlns:a16="http://schemas.microsoft.com/office/drawing/2014/main" id="{6A5D7937-881E-428C-BBB9-CFD456B6B8F0}"/>
              </a:ext>
            </a:extLst>
          </p:cNvPr>
          <p:cNvSpPr>
            <a:spLocks noGrp="1"/>
          </p:cNvSpPr>
          <p:nvPr>
            <p:ph type="dt" sz="half" idx="10"/>
          </p:nvPr>
        </p:nvSpPr>
        <p:spPr/>
        <p:txBody>
          <a:bodyPr/>
          <a:lstStyle/>
          <a:p>
            <a:r>
              <a:rPr lang="en-US"/>
              <a:t>2/1/20XX</a:t>
            </a:r>
          </a:p>
        </p:txBody>
      </p:sp>
      <p:sp>
        <p:nvSpPr>
          <p:cNvPr id="5" name="Slide Number Placeholder 4">
            <a:extLst>
              <a:ext uri="{FF2B5EF4-FFF2-40B4-BE49-F238E27FC236}">
                <a16:creationId xmlns:a16="http://schemas.microsoft.com/office/drawing/2014/main" id="{781AA779-6816-4CA0-BB13-97E8A97DFDE9}"/>
              </a:ext>
            </a:extLst>
          </p:cNvPr>
          <p:cNvSpPr>
            <a:spLocks noGrp="1"/>
          </p:cNvSpPr>
          <p:nvPr>
            <p:ph type="sldNum" sz="quarter" idx="12"/>
          </p:nvPr>
        </p:nvSpPr>
        <p:spPr/>
        <p:txBody>
          <a:bodyPr/>
          <a:lstStyle/>
          <a:p>
            <a:fld id="{F8E28480-1C08-4458-AD97-0283E6FFD09D}" type="slidenum">
              <a:rPr lang="en-US" smtClean="0"/>
              <a:pPr/>
              <a:t>‹#›</a:t>
            </a:fld>
            <a:endParaRPr lang="en-US"/>
          </a:p>
        </p:txBody>
      </p:sp>
      <p:pic>
        <p:nvPicPr>
          <p:cNvPr id="12" name="Picture 11">
            <a:extLst>
              <a:ext uri="{FF2B5EF4-FFF2-40B4-BE49-F238E27FC236}">
                <a16:creationId xmlns:a16="http://schemas.microsoft.com/office/drawing/2014/main" id="{F80DAA23-CAFE-4A2C-88F7-93BA37AE26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2"/>
            <a:ext cx="9144000" cy="6855715"/>
          </a:xfrm>
          <a:prstGeom prst="rect">
            <a:avLst/>
          </a:prstGeom>
          <a:solidFill>
            <a:schemeClr val="bg1"/>
          </a:solidFill>
        </p:spPr>
      </p:pic>
    </p:spTree>
    <p:extLst>
      <p:ext uri="{BB962C8B-B14F-4D97-AF65-F5344CB8AC3E}">
        <p14:creationId xmlns:p14="http://schemas.microsoft.com/office/powerpoint/2010/main" val="411425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2D878C-F867-406D-B1DD-07B95203943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7C3F-BE2B-4B8F-8E41-653B96A54EC3}"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Tree>
    <p:extLst>
      <p:ext uri="{BB962C8B-B14F-4D97-AF65-F5344CB8AC3E}">
        <p14:creationId xmlns:p14="http://schemas.microsoft.com/office/powerpoint/2010/main" val="3115064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3" y="1142"/>
            <a:ext cx="9140953" cy="6855715"/>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2D878C-F867-406D-B1DD-07B95203943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7C3F-BE2B-4B8F-8E41-653B96A54EC3}" type="slidenum">
              <a:rPr lang="en-US" smtClean="0"/>
              <a:t>‹#›</a:t>
            </a:fld>
            <a:endParaRPr lang="en-US"/>
          </a:p>
        </p:txBody>
      </p:sp>
    </p:spTree>
    <p:extLst>
      <p:ext uri="{BB962C8B-B14F-4D97-AF65-F5344CB8AC3E}">
        <p14:creationId xmlns:p14="http://schemas.microsoft.com/office/powerpoint/2010/main" val="428775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3" y="1142"/>
            <a:ext cx="9140953" cy="6855715"/>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2D878C-F867-406D-B1DD-07B95203943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B7C3F-BE2B-4B8F-8E41-653B96A54EC3}" type="slidenum">
              <a:rPr lang="en-US" smtClean="0"/>
              <a:t>‹#›</a:t>
            </a:fld>
            <a:endParaRPr lang="en-US"/>
          </a:p>
        </p:txBody>
      </p:sp>
    </p:spTree>
    <p:extLst>
      <p:ext uri="{BB962C8B-B14F-4D97-AF65-F5344CB8AC3E}">
        <p14:creationId xmlns:p14="http://schemas.microsoft.com/office/powerpoint/2010/main" val="37290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2D878C-F867-406D-B1DD-07B952039439}"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B7C3F-BE2B-4B8F-8E41-653B96A54EC3}" type="slidenum">
              <a:rPr lang="en-US" smtClean="0"/>
              <a:t>‹#›</a:t>
            </a:fld>
            <a:endParaRPr lang="en-US"/>
          </a:p>
        </p:txBody>
      </p:sp>
    </p:spTree>
    <p:extLst>
      <p:ext uri="{BB962C8B-B14F-4D97-AF65-F5344CB8AC3E}">
        <p14:creationId xmlns:p14="http://schemas.microsoft.com/office/powerpoint/2010/main" val="279748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3" y="1142"/>
            <a:ext cx="9140953" cy="6855715"/>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2D878C-F867-406D-B1DD-07B952039439}"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EB7C3F-BE2B-4B8F-8E41-653B96A54EC3}" type="slidenum">
              <a:rPr lang="en-US" smtClean="0"/>
              <a:t>‹#›</a:t>
            </a:fld>
            <a:endParaRPr lang="en-US"/>
          </a:p>
        </p:txBody>
      </p:sp>
    </p:spTree>
    <p:extLst>
      <p:ext uri="{BB962C8B-B14F-4D97-AF65-F5344CB8AC3E}">
        <p14:creationId xmlns:p14="http://schemas.microsoft.com/office/powerpoint/2010/main" val="338559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3" y="1142"/>
            <a:ext cx="9140953" cy="6855715"/>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2D878C-F867-406D-B1DD-07B952039439}"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EB7C3F-BE2B-4B8F-8E41-653B96A54EC3}" type="slidenum">
              <a:rPr lang="en-US" smtClean="0"/>
              <a:t>‹#›</a:t>
            </a:fld>
            <a:endParaRPr lang="en-US"/>
          </a:p>
        </p:txBody>
      </p:sp>
    </p:spTree>
    <p:extLst>
      <p:ext uri="{BB962C8B-B14F-4D97-AF65-F5344CB8AC3E}">
        <p14:creationId xmlns:p14="http://schemas.microsoft.com/office/powerpoint/2010/main" val="355086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3" y="1142"/>
            <a:ext cx="9140953" cy="6855715"/>
          </a:xfrm>
          <a:prstGeom prst="rect">
            <a:avLst/>
          </a:prstGeom>
        </p:spPr>
      </p:pic>
      <p:sp>
        <p:nvSpPr>
          <p:cNvPr id="2" name="Date Placeholder 1"/>
          <p:cNvSpPr>
            <a:spLocks noGrp="1"/>
          </p:cNvSpPr>
          <p:nvPr>
            <p:ph type="dt" sz="half" idx="10"/>
          </p:nvPr>
        </p:nvSpPr>
        <p:spPr/>
        <p:txBody>
          <a:bodyPr/>
          <a:lstStyle/>
          <a:p>
            <a:fld id="{6B2D878C-F867-406D-B1DD-07B952039439}"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EB7C3F-BE2B-4B8F-8E41-653B96A54EC3}" type="slidenum">
              <a:rPr lang="en-US" smtClean="0"/>
              <a:t>‹#›</a:t>
            </a:fld>
            <a:endParaRPr lang="en-US"/>
          </a:p>
        </p:txBody>
      </p:sp>
    </p:spTree>
    <p:extLst>
      <p:ext uri="{BB962C8B-B14F-4D97-AF65-F5344CB8AC3E}">
        <p14:creationId xmlns:p14="http://schemas.microsoft.com/office/powerpoint/2010/main" val="201713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2D878C-F867-406D-B1DD-07B952039439}"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B7C3F-BE2B-4B8F-8E41-653B96A54EC3}" type="slidenum">
              <a:rPr lang="en-US" smtClean="0"/>
              <a:t>‹#›</a:t>
            </a:fld>
            <a:endParaRPr lang="en-US"/>
          </a:p>
        </p:txBody>
      </p:sp>
    </p:spTree>
    <p:extLst>
      <p:ext uri="{BB962C8B-B14F-4D97-AF65-F5344CB8AC3E}">
        <p14:creationId xmlns:p14="http://schemas.microsoft.com/office/powerpoint/2010/main" val="106035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2D878C-F867-406D-B1DD-07B952039439}" type="datetimeFigureOut">
              <a:rPr lang="en-US" smtClean="0"/>
              <a:t>9/19/2023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B7C3F-BE2B-4B8F-8E41-653B96A54EC3}" type="slidenum">
              <a:rPr lang="en-US" smtClean="0"/>
              <a:t>‹#›</a:t>
            </a:fld>
            <a:endParaRPr lang="en-US"/>
          </a:p>
        </p:txBody>
      </p:sp>
    </p:spTree>
    <p:extLst>
      <p:ext uri="{BB962C8B-B14F-4D97-AF65-F5344CB8AC3E}">
        <p14:creationId xmlns:p14="http://schemas.microsoft.com/office/powerpoint/2010/main" val="2430346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666" r:id="rId18"/>
  </p:sldLayoutIdLst>
  <p:txStyles>
    <p:titleStyle>
      <a:lvl1pPr algn="ctr" defTabSz="914400" rtl="0" eaLnBrk="1" latinLnBrk="0" hangingPunct="1">
        <a:spcBef>
          <a:spcPct val="0"/>
        </a:spcBef>
        <a:buNone/>
        <a:defRPr sz="4400" b="1" kern="1200">
          <a:solidFill>
            <a:schemeClr val="tx1"/>
          </a:solidFill>
          <a:latin typeface="Garamond" panose="020204040303010108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sdccd.edu/about/departments-and-offices/institutional-innovation-effectiveness/index.aspx" TargetMode="External"/><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qrco.de/beIaq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2" Type="http://schemas.openxmlformats.org/officeDocument/2006/relationships/hyperlink" Target="https://www.sdccd.edu/about/strategic-plan.aspx"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qrco.de/beIaxy"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6.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chart" Target="../charts/chart5.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83.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notesSlide" Target="../notesSlides/notesSlide18.xml"/><Relationship Id="rId16"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5" Type="http://schemas.microsoft.com/office/2007/relationships/hdphoto" Target="../media/hdphoto4.wdp"/><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0"/>
            <a:ext cx="7772400" cy="2593975"/>
          </a:xfrm>
        </p:spPr>
        <p:txBody>
          <a:bodyPr/>
          <a:lstStyle/>
          <a:p>
            <a:r>
              <a:rPr lang="en-US" dirty="0">
                <a:latin typeface="Arial" panose="020B0604020202020204" pitchFamily="34" charset="0"/>
                <a:cs typeface="Arial" panose="020B0604020202020204" pitchFamily="34" charset="0"/>
              </a:rPr>
              <a:t>Chancellor’s Forum</a:t>
            </a:r>
            <a:br>
              <a:rPr lang="en-US">
                <a:latin typeface="Arial" panose="020B0604020202020204" pitchFamily="34" charset="0"/>
                <a:cs typeface="Arial" panose="020B0604020202020204" pitchFamily="34" charset="0"/>
              </a:rPr>
            </a:br>
            <a:r>
              <a:rPr lang="en-US"/>
              <a:t>2023-2024</a:t>
            </a:r>
            <a:endParaRPr lang="en-US" dirty="0"/>
          </a:p>
        </p:txBody>
      </p:sp>
      <p:sp>
        <p:nvSpPr>
          <p:cNvPr id="3" name="Subtitle 2"/>
          <p:cNvSpPr>
            <a:spLocks noGrp="1"/>
          </p:cNvSpPr>
          <p:nvPr>
            <p:ph type="subTitle" idx="1"/>
          </p:nvPr>
        </p:nvSpPr>
        <p:spPr>
          <a:xfrm>
            <a:off x="1371600" y="5943600"/>
            <a:ext cx="6400800" cy="457200"/>
          </a:xfrm>
        </p:spPr>
        <p:txBody>
          <a:bodyPr>
            <a:normAutofit/>
          </a:bodyPr>
          <a:lstStyle/>
          <a:p>
            <a:r>
              <a:rPr lang="en-US" sz="2400" b="1" dirty="0"/>
              <a:t>Gregory Smith</a:t>
            </a:r>
            <a:r>
              <a:rPr lang="en-US" sz="2400" dirty="0"/>
              <a:t>| Acting Chancellor</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308" t="22904" r="45281" b="21960"/>
          <a:stretch/>
        </p:blipFill>
        <p:spPr>
          <a:xfrm>
            <a:off x="7848600" y="4425461"/>
            <a:ext cx="996696" cy="144193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8703" t="11753" r="17082" b="14112"/>
          <a:stretch/>
        </p:blipFill>
        <p:spPr>
          <a:xfrm>
            <a:off x="1481212" y="4425461"/>
            <a:ext cx="998219" cy="1441939"/>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3455" t="32327" r="40355" b="32327"/>
          <a:stretch/>
        </p:blipFill>
        <p:spPr>
          <a:xfrm>
            <a:off x="2743200" y="4425461"/>
            <a:ext cx="994410" cy="144193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8697" t="5709" r="24129" b="57022"/>
          <a:stretch/>
        </p:blipFill>
        <p:spPr>
          <a:xfrm>
            <a:off x="5334000" y="4425461"/>
            <a:ext cx="996696" cy="1441939"/>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45686" t="7586" r="34773" b="50000"/>
          <a:stretch/>
        </p:blipFill>
        <p:spPr>
          <a:xfrm>
            <a:off x="4038600" y="4425461"/>
            <a:ext cx="996462" cy="1441939"/>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46190" t="16932" r="37629" b="48355"/>
          <a:stretch/>
        </p:blipFill>
        <p:spPr>
          <a:xfrm>
            <a:off x="228600" y="4425461"/>
            <a:ext cx="1008185" cy="1441939"/>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39825" t="5095" r="35368" b="40417"/>
          <a:stretch/>
        </p:blipFill>
        <p:spPr>
          <a:xfrm>
            <a:off x="6600093" y="4425461"/>
            <a:ext cx="984738" cy="1441939"/>
          </a:xfrm>
          <a:prstGeom prst="rect">
            <a:avLst/>
          </a:prstGeom>
        </p:spPr>
      </p:pic>
    </p:spTree>
    <p:extLst>
      <p:ext uri="{BB962C8B-B14F-4D97-AF65-F5344CB8AC3E}">
        <p14:creationId xmlns:p14="http://schemas.microsoft.com/office/powerpoint/2010/main" val="1648532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9454E-49B8-40F9-B611-59F0ACCE16B5}"/>
              </a:ext>
            </a:extLst>
          </p:cNvPr>
          <p:cNvSpPr>
            <a:spLocks noGrp="1"/>
          </p:cNvSpPr>
          <p:nvPr>
            <p:ph type="title"/>
          </p:nvPr>
        </p:nvSpPr>
        <p:spPr>
          <a:xfrm>
            <a:off x="990600" y="136525"/>
            <a:ext cx="7239000" cy="830263"/>
          </a:xfrm>
        </p:spPr>
        <p:txBody>
          <a:bodyPr>
            <a:normAutofit/>
          </a:bodyPr>
          <a:lstStyle/>
          <a:p>
            <a:r>
              <a:rPr lang="en-US" dirty="0"/>
              <a:t>Strategic Plan: Vision</a:t>
            </a:r>
          </a:p>
        </p:txBody>
      </p:sp>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1447800" y="1600200"/>
            <a:ext cx="7000875" cy="4414838"/>
          </a:xfrm>
        </p:spPr>
        <p:txBody>
          <a:bodyPr/>
          <a:lstStyle/>
          <a:p>
            <a:pPr marL="0" indent="0">
              <a:lnSpc>
                <a:spcPct val="120000"/>
              </a:lnSpc>
              <a:spcBef>
                <a:spcPts val="0"/>
              </a:spcBef>
              <a:buNone/>
            </a:pPr>
            <a:r>
              <a:rPr lang="en-US" dirty="0"/>
              <a:t>The San Diego Community College District provides its diverse student communities with access, belonging, and success through innovative and culturally responsive teaching, learning, services, and engagement in all aspects of its operations.</a:t>
            </a:r>
          </a:p>
        </p:txBody>
      </p:sp>
      <p:sp>
        <p:nvSpPr>
          <p:cNvPr id="4" name="Slide Number Placeholder 1">
            <a:extLst>
              <a:ext uri="{FF2B5EF4-FFF2-40B4-BE49-F238E27FC236}">
                <a16:creationId xmlns:a16="http://schemas.microsoft.com/office/drawing/2014/main" id="{80F6E16B-749B-4D28-80F0-0E67157E1A3A}"/>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10</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348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EC2B06-9187-4810-9864-66168A3D3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 y="3898900"/>
            <a:ext cx="3810000" cy="2543175"/>
          </a:xfrm>
          <a:prstGeom prst="rect">
            <a:avLst/>
          </a:prstGeom>
        </p:spPr>
      </p:pic>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1295400" y="1682750"/>
            <a:ext cx="6858000" cy="1676401"/>
          </a:xfrm>
        </p:spPr>
        <p:txBody>
          <a:bodyPr>
            <a:normAutofit/>
          </a:bodyPr>
          <a:lstStyle/>
          <a:p>
            <a:pPr marL="0" lvl="0" indent="0">
              <a:lnSpc>
                <a:spcPct val="110000"/>
              </a:lnSpc>
              <a:spcBef>
                <a:spcPts val="1200"/>
              </a:spcBef>
              <a:buNone/>
            </a:pPr>
            <a:r>
              <a:rPr lang="en-US" dirty="0"/>
              <a:t>Every student is capable of achieving their educational goals.</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11</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6858000" cy="838200"/>
          </a:xfrm>
        </p:spPr>
        <p:txBody>
          <a:bodyPr>
            <a:normAutofit/>
          </a:bodyPr>
          <a:lstStyle/>
          <a:p>
            <a:r>
              <a:rPr lang="en-US" dirty="0"/>
              <a:t>Guiding Principles</a:t>
            </a:r>
          </a:p>
        </p:txBody>
      </p:sp>
      <p:pic>
        <p:nvPicPr>
          <p:cNvPr id="10" name="Picture 9">
            <a:extLst>
              <a:ext uri="{FF2B5EF4-FFF2-40B4-BE49-F238E27FC236}">
                <a16:creationId xmlns:a16="http://schemas.microsoft.com/office/drawing/2014/main" id="{120FDD5D-F8EE-486C-BA23-3A0496062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908425"/>
            <a:ext cx="3810000" cy="2533650"/>
          </a:xfrm>
          <a:prstGeom prst="rect">
            <a:avLst/>
          </a:prstGeom>
        </p:spPr>
      </p:pic>
      <p:pic>
        <p:nvPicPr>
          <p:cNvPr id="5" name="Picture 4">
            <a:extLst>
              <a:ext uri="{FF2B5EF4-FFF2-40B4-BE49-F238E27FC236}">
                <a16:creationId xmlns:a16="http://schemas.microsoft.com/office/drawing/2014/main" id="{78E11B76-139F-472B-A2ED-2B73A992A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3908425"/>
            <a:ext cx="3810000" cy="2543175"/>
          </a:xfrm>
          <a:prstGeom prst="rect">
            <a:avLst/>
          </a:prstGeom>
        </p:spPr>
      </p:pic>
    </p:spTree>
    <p:extLst>
      <p:ext uri="{BB962C8B-B14F-4D97-AF65-F5344CB8AC3E}">
        <p14:creationId xmlns:p14="http://schemas.microsoft.com/office/powerpoint/2010/main" val="989216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1295400" y="1467169"/>
            <a:ext cx="6858000" cy="4868861"/>
          </a:xfrm>
        </p:spPr>
        <p:txBody>
          <a:bodyPr>
            <a:normAutofit/>
          </a:bodyPr>
          <a:lstStyle/>
          <a:p>
            <a:pPr marL="0" lvl="0" indent="0">
              <a:lnSpc>
                <a:spcPct val="110000"/>
              </a:lnSpc>
              <a:spcBef>
                <a:spcPts val="1200"/>
              </a:spcBef>
              <a:buNone/>
            </a:pPr>
            <a:r>
              <a:rPr lang="en-US" dirty="0"/>
              <a:t>As an open access higher education institution, we must continue to expand access, inclusion, opportunity, and engagement for students of diverse racial, gender, ability, social, and economic communities intentionally and systemically.</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12</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6781800" cy="838200"/>
          </a:xfrm>
        </p:spPr>
        <p:txBody>
          <a:bodyPr>
            <a:normAutofit/>
          </a:bodyPr>
          <a:lstStyle/>
          <a:p>
            <a:r>
              <a:rPr lang="en-US" dirty="0"/>
              <a:t>Guiding Principles</a:t>
            </a:r>
          </a:p>
        </p:txBody>
      </p:sp>
    </p:spTree>
    <p:extLst>
      <p:ext uri="{BB962C8B-B14F-4D97-AF65-F5344CB8AC3E}">
        <p14:creationId xmlns:p14="http://schemas.microsoft.com/office/powerpoint/2010/main" val="1079933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1295400" y="2133600"/>
            <a:ext cx="6858000" cy="4202430"/>
          </a:xfrm>
        </p:spPr>
        <p:txBody>
          <a:bodyPr>
            <a:normAutofit/>
          </a:bodyPr>
          <a:lstStyle/>
          <a:p>
            <a:pPr marL="0" lvl="0" indent="0">
              <a:lnSpc>
                <a:spcPct val="110000"/>
              </a:lnSpc>
              <a:spcBef>
                <a:spcPts val="1200"/>
              </a:spcBef>
              <a:buNone/>
            </a:pPr>
            <a:r>
              <a:rPr lang="en-US" dirty="0"/>
              <a:t>The individual identity of our students, faculty, employees, and community members encompasses many intersecting characteristics which shape their individual lived experiences.</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13</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6858000" cy="838200"/>
          </a:xfrm>
        </p:spPr>
        <p:txBody>
          <a:bodyPr>
            <a:normAutofit/>
          </a:bodyPr>
          <a:lstStyle/>
          <a:p>
            <a:r>
              <a:rPr lang="en-US" dirty="0"/>
              <a:t>Guiding Principles</a:t>
            </a:r>
          </a:p>
        </p:txBody>
      </p:sp>
    </p:spTree>
    <p:extLst>
      <p:ext uri="{BB962C8B-B14F-4D97-AF65-F5344CB8AC3E}">
        <p14:creationId xmlns:p14="http://schemas.microsoft.com/office/powerpoint/2010/main" val="257599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1295400" y="1905000"/>
            <a:ext cx="6858000" cy="4202430"/>
          </a:xfrm>
        </p:spPr>
        <p:txBody>
          <a:bodyPr>
            <a:normAutofit/>
          </a:bodyPr>
          <a:lstStyle/>
          <a:p>
            <a:pPr marL="0" lvl="0" indent="0">
              <a:lnSpc>
                <a:spcPct val="120000"/>
              </a:lnSpc>
              <a:spcBef>
                <a:spcPts val="1200"/>
              </a:spcBef>
              <a:buNone/>
            </a:pPr>
            <a:r>
              <a:rPr lang="en-US" dirty="0"/>
              <a:t>We are responsible for serving our students, faculty, employees, and community members in a manner which creates belonging and facilitates their success within the context of their lived experiences.</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14</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7010400" cy="838200"/>
          </a:xfrm>
        </p:spPr>
        <p:txBody>
          <a:bodyPr>
            <a:normAutofit/>
          </a:bodyPr>
          <a:lstStyle/>
          <a:p>
            <a:r>
              <a:rPr lang="en-US" dirty="0"/>
              <a:t>Guiding Principles</a:t>
            </a:r>
          </a:p>
        </p:txBody>
      </p:sp>
    </p:spTree>
    <p:extLst>
      <p:ext uri="{BB962C8B-B14F-4D97-AF65-F5344CB8AC3E}">
        <p14:creationId xmlns:p14="http://schemas.microsoft.com/office/powerpoint/2010/main" val="272925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1295400" y="2286000"/>
            <a:ext cx="6858000" cy="2286000"/>
          </a:xfrm>
        </p:spPr>
        <p:txBody>
          <a:bodyPr>
            <a:normAutofit/>
          </a:bodyPr>
          <a:lstStyle/>
          <a:p>
            <a:pPr marL="0" lvl="0" indent="0">
              <a:lnSpc>
                <a:spcPct val="120000"/>
              </a:lnSpc>
              <a:spcBef>
                <a:spcPts val="1200"/>
              </a:spcBef>
              <a:buNone/>
            </a:pPr>
            <a:r>
              <a:rPr lang="en-US" dirty="0"/>
              <a:t>The success of our institution is measured by individual outcomes in individual interactions.</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15</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6858000" cy="838200"/>
          </a:xfrm>
        </p:spPr>
        <p:txBody>
          <a:bodyPr>
            <a:normAutofit/>
          </a:bodyPr>
          <a:lstStyle/>
          <a:p>
            <a:r>
              <a:rPr lang="en-US" dirty="0"/>
              <a:t>Guiding Principles</a:t>
            </a:r>
          </a:p>
        </p:txBody>
      </p:sp>
    </p:spTree>
    <p:extLst>
      <p:ext uri="{BB962C8B-B14F-4D97-AF65-F5344CB8AC3E}">
        <p14:creationId xmlns:p14="http://schemas.microsoft.com/office/powerpoint/2010/main" val="4038910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1295400" y="2286000"/>
            <a:ext cx="6858000" cy="2286000"/>
          </a:xfrm>
        </p:spPr>
        <p:txBody>
          <a:bodyPr>
            <a:normAutofit/>
          </a:bodyPr>
          <a:lstStyle/>
          <a:p>
            <a:pPr marL="0" indent="0">
              <a:spcBef>
                <a:spcPts val="0"/>
              </a:spcBef>
              <a:spcAft>
                <a:spcPts val="1200"/>
              </a:spcAft>
              <a:buNone/>
            </a:pPr>
            <a:r>
              <a:rPr lang="en-US" dirty="0"/>
              <a:t>We will fail forward, learn, and improve continuously.</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16</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6781800" cy="838200"/>
          </a:xfrm>
        </p:spPr>
        <p:txBody>
          <a:bodyPr>
            <a:normAutofit/>
          </a:bodyPr>
          <a:lstStyle/>
          <a:p>
            <a:r>
              <a:rPr lang="en-US" dirty="0"/>
              <a:t>Guiding Principles</a:t>
            </a:r>
          </a:p>
        </p:txBody>
      </p:sp>
    </p:spTree>
    <p:extLst>
      <p:ext uri="{BB962C8B-B14F-4D97-AF65-F5344CB8AC3E}">
        <p14:creationId xmlns:p14="http://schemas.microsoft.com/office/powerpoint/2010/main" val="2789829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472440" y="1326832"/>
            <a:ext cx="8229600" cy="5181600"/>
          </a:xfrm>
        </p:spPr>
        <p:txBody>
          <a:bodyPr>
            <a:normAutofit lnSpcReduction="10000"/>
          </a:bodyPr>
          <a:lstStyle/>
          <a:p>
            <a:pPr marL="0" lvl="0" indent="0">
              <a:buNone/>
            </a:pPr>
            <a:r>
              <a:rPr lang="en-US" sz="3600" dirty="0"/>
              <a:t>Learn</a:t>
            </a:r>
          </a:p>
          <a:p>
            <a:pPr marL="630238"/>
            <a:r>
              <a:rPr lang="en-US" dirty="0"/>
              <a:t>About the diverse, fluid, and intersectional racial, cultural, and social identities of our students, employees, and local communities</a:t>
            </a:r>
            <a:endParaRPr lang="en-US" sz="2800" dirty="0"/>
          </a:p>
          <a:p>
            <a:pPr marL="630238"/>
            <a:r>
              <a:rPr lang="en-US" dirty="0"/>
              <a:t>How legal, cultural, and social structures within and outside our colleges and district oppress and marginalize individuals from diverse racial, cultural, and social communities</a:t>
            </a:r>
            <a:endParaRPr lang="en-US" sz="2800" dirty="0"/>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17</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6781800" cy="838200"/>
          </a:xfrm>
        </p:spPr>
        <p:txBody>
          <a:bodyPr>
            <a:normAutofit/>
          </a:bodyPr>
          <a:lstStyle/>
          <a:p>
            <a:r>
              <a:rPr lang="en-US" dirty="0"/>
              <a:t>Strategic Action</a:t>
            </a:r>
          </a:p>
        </p:txBody>
      </p:sp>
    </p:spTree>
    <p:extLst>
      <p:ext uri="{BB962C8B-B14F-4D97-AF65-F5344CB8AC3E}">
        <p14:creationId xmlns:p14="http://schemas.microsoft.com/office/powerpoint/2010/main" val="3136516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472440" y="1326832"/>
            <a:ext cx="8229600" cy="5181600"/>
          </a:xfrm>
        </p:spPr>
        <p:txBody>
          <a:bodyPr>
            <a:normAutofit lnSpcReduction="10000"/>
          </a:bodyPr>
          <a:lstStyle/>
          <a:p>
            <a:pPr marL="0" lvl="0" indent="0">
              <a:buNone/>
            </a:pPr>
            <a:r>
              <a:rPr lang="en-US" sz="3600" dirty="0"/>
              <a:t>Learn</a:t>
            </a:r>
          </a:p>
          <a:p>
            <a:pPr marL="630238"/>
            <a:r>
              <a:rPr lang="en-US" dirty="0"/>
              <a:t>How individual biases develop and lead to behaviors which exclude, oppress, and/or marginalize individuals from diverse racial, cultural, and social identities</a:t>
            </a:r>
            <a:endParaRPr lang="en-US" sz="2800" dirty="0"/>
          </a:p>
          <a:p>
            <a:pPr marL="630238"/>
            <a:r>
              <a:rPr lang="en-US" dirty="0"/>
              <a:t>About race-conscious and culturally-affirming instruction, counseling, services, interpersonal communications, relationships, and behaviors</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18</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6858000" cy="838200"/>
          </a:xfrm>
        </p:spPr>
        <p:txBody>
          <a:bodyPr>
            <a:normAutofit/>
          </a:bodyPr>
          <a:lstStyle/>
          <a:p>
            <a:r>
              <a:rPr lang="en-US" dirty="0"/>
              <a:t>Strategic Action</a:t>
            </a:r>
          </a:p>
        </p:txBody>
      </p:sp>
    </p:spTree>
    <p:extLst>
      <p:ext uri="{BB962C8B-B14F-4D97-AF65-F5344CB8AC3E}">
        <p14:creationId xmlns:p14="http://schemas.microsoft.com/office/powerpoint/2010/main" val="1051352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472440" y="1326832"/>
            <a:ext cx="8229600" cy="5181600"/>
          </a:xfrm>
        </p:spPr>
        <p:txBody>
          <a:bodyPr>
            <a:normAutofit/>
          </a:bodyPr>
          <a:lstStyle/>
          <a:p>
            <a:pPr marL="0" lvl="0" indent="0">
              <a:buNone/>
            </a:pPr>
            <a:r>
              <a:rPr lang="en-US" sz="3600" dirty="0"/>
              <a:t>Assess</a:t>
            </a:r>
          </a:p>
          <a:p>
            <a:pPr marL="630238"/>
            <a:r>
              <a:rPr lang="en-US" dirty="0"/>
              <a:t>Review data on student and employee outcomes, engagement, experiences, and concerns disaggregated by racial, cultural, and social identities</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19</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6781800" cy="838200"/>
          </a:xfrm>
        </p:spPr>
        <p:txBody>
          <a:bodyPr>
            <a:normAutofit/>
          </a:bodyPr>
          <a:lstStyle/>
          <a:p>
            <a:r>
              <a:rPr lang="en-US" dirty="0"/>
              <a:t>Strategic Action</a:t>
            </a:r>
          </a:p>
        </p:txBody>
      </p:sp>
    </p:spTree>
    <p:extLst>
      <p:ext uri="{BB962C8B-B14F-4D97-AF65-F5344CB8AC3E}">
        <p14:creationId xmlns:p14="http://schemas.microsoft.com/office/powerpoint/2010/main" val="70527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Agenda</a:t>
            </a:r>
            <a:endParaRPr lang="en-US" sz="6000" dirty="0"/>
          </a:p>
        </p:txBody>
      </p:sp>
      <p:sp>
        <p:nvSpPr>
          <p:cNvPr id="3" name="Content Placeholder 2"/>
          <p:cNvSpPr>
            <a:spLocks noGrp="1"/>
          </p:cNvSpPr>
          <p:nvPr>
            <p:ph idx="1"/>
          </p:nvPr>
        </p:nvSpPr>
        <p:spPr>
          <a:xfrm>
            <a:off x="457200" y="1828800"/>
            <a:ext cx="8229600" cy="4527550"/>
          </a:xfrm>
        </p:spPr>
        <p:txBody>
          <a:bodyPr>
            <a:normAutofit fontScale="85000" lnSpcReduction="10000"/>
          </a:bodyPr>
          <a:lstStyle/>
          <a:p>
            <a:pPr>
              <a:lnSpc>
                <a:spcPct val="120000"/>
              </a:lnSpc>
              <a:spcBef>
                <a:spcPts val="600"/>
              </a:spcBef>
            </a:pPr>
            <a:r>
              <a:rPr lang="en-US" dirty="0"/>
              <a:t>District Overview, Vision, and Strategic Action</a:t>
            </a:r>
          </a:p>
          <a:p>
            <a:pPr>
              <a:lnSpc>
                <a:spcPct val="120000"/>
              </a:lnSpc>
              <a:spcBef>
                <a:spcPts val="600"/>
              </a:spcBef>
            </a:pPr>
            <a:r>
              <a:rPr lang="en-US" dirty="0"/>
              <a:t>Educational Services</a:t>
            </a:r>
          </a:p>
          <a:p>
            <a:pPr>
              <a:lnSpc>
                <a:spcPct val="120000"/>
              </a:lnSpc>
              <a:spcBef>
                <a:spcPts val="600"/>
              </a:spcBef>
            </a:pPr>
            <a:r>
              <a:rPr lang="en-US" dirty="0"/>
              <a:t>Institutional Innovation and Effectiveness</a:t>
            </a:r>
          </a:p>
          <a:p>
            <a:pPr>
              <a:lnSpc>
                <a:spcPct val="120000"/>
              </a:lnSpc>
              <a:spcBef>
                <a:spcPts val="600"/>
              </a:spcBef>
            </a:pPr>
            <a:r>
              <a:rPr lang="en-US" dirty="0"/>
              <a:t>Finance and Business Services</a:t>
            </a:r>
          </a:p>
          <a:p>
            <a:pPr>
              <a:lnSpc>
                <a:spcPct val="120000"/>
              </a:lnSpc>
              <a:spcBef>
                <a:spcPts val="600"/>
              </a:spcBef>
            </a:pPr>
            <a:r>
              <a:rPr lang="en-US" dirty="0"/>
              <a:t>Operations, Enterprise Services, and Facilities</a:t>
            </a:r>
          </a:p>
          <a:p>
            <a:pPr>
              <a:lnSpc>
                <a:spcPct val="120000"/>
              </a:lnSpc>
              <a:spcBef>
                <a:spcPts val="600"/>
              </a:spcBef>
            </a:pPr>
            <a:r>
              <a:rPr lang="en-US" dirty="0"/>
              <a:t>Districtwide Communication and Public Relations</a:t>
            </a:r>
          </a:p>
          <a:p>
            <a:pPr>
              <a:lnSpc>
                <a:spcPct val="120000"/>
              </a:lnSpc>
              <a:spcBef>
                <a:spcPts val="600"/>
              </a:spcBef>
            </a:pPr>
            <a:r>
              <a:rPr lang="en-US" dirty="0"/>
              <a:t>Development and Entrepreneurship</a:t>
            </a:r>
          </a:p>
          <a:p>
            <a:pPr>
              <a:lnSpc>
                <a:spcPct val="120000"/>
              </a:lnSpc>
              <a:spcBef>
                <a:spcPts val="600"/>
              </a:spcBef>
            </a:pPr>
            <a:r>
              <a:rPr lang="en-US" dirty="0"/>
              <a:t>Planning Map for 2023-2024</a:t>
            </a:r>
          </a:p>
        </p:txBody>
      </p:sp>
      <p:sp>
        <p:nvSpPr>
          <p:cNvPr id="5" name="Slide Number Placeholder 1">
            <a:extLst>
              <a:ext uri="{FF2B5EF4-FFF2-40B4-BE49-F238E27FC236}">
                <a16:creationId xmlns:a16="http://schemas.microsoft.com/office/drawing/2014/main" id="{071E43EB-A359-4428-8D2A-522934D8BB0D}"/>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2</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6547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472440" y="1326832"/>
            <a:ext cx="8229600" cy="5181600"/>
          </a:xfrm>
        </p:spPr>
        <p:txBody>
          <a:bodyPr>
            <a:normAutofit/>
          </a:bodyPr>
          <a:lstStyle/>
          <a:p>
            <a:pPr marL="0" lvl="0" indent="0">
              <a:buNone/>
            </a:pPr>
            <a:r>
              <a:rPr lang="en-US" sz="3600" dirty="0"/>
              <a:t>Assess</a:t>
            </a:r>
          </a:p>
          <a:p>
            <a:r>
              <a:rPr lang="en-US" dirty="0"/>
              <a:t>Review current policies, procedures, resources, practices, and behaviors from diverse racial, cultural, and social perspectives to identify negative impacts on individuals</a:t>
            </a:r>
            <a:endParaRPr lang="en-US" sz="2800" dirty="0"/>
          </a:p>
          <a:p>
            <a:r>
              <a:rPr lang="en-US" dirty="0"/>
              <a:t>Reflect on individual behaviors and actions which negatively impact individuals from diverse racial, cultural, and social identities</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20</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6858000" cy="838200"/>
          </a:xfrm>
        </p:spPr>
        <p:txBody>
          <a:bodyPr>
            <a:normAutofit/>
          </a:bodyPr>
          <a:lstStyle/>
          <a:p>
            <a:r>
              <a:rPr lang="en-US" dirty="0"/>
              <a:t>Strategic Action</a:t>
            </a:r>
          </a:p>
        </p:txBody>
      </p:sp>
    </p:spTree>
    <p:extLst>
      <p:ext uri="{BB962C8B-B14F-4D97-AF65-F5344CB8AC3E}">
        <p14:creationId xmlns:p14="http://schemas.microsoft.com/office/powerpoint/2010/main" val="3889328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472440" y="1371600"/>
            <a:ext cx="8229600" cy="5181600"/>
          </a:xfrm>
        </p:spPr>
        <p:txBody>
          <a:bodyPr>
            <a:normAutofit lnSpcReduction="10000"/>
          </a:bodyPr>
          <a:lstStyle/>
          <a:p>
            <a:pPr marL="0" lvl="0" indent="0">
              <a:buNone/>
            </a:pPr>
            <a:r>
              <a:rPr lang="en-US" sz="3600" dirty="0"/>
              <a:t>Act</a:t>
            </a:r>
          </a:p>
          <a:p>
            <a:r>
              <a:rPr lang="en-US" dirty="0"/>
              <a:t>Understand and value the lived experiences, strengths, and abilities of individuals from diverse racial, cultural, and social identities as essential to the mission of our colleges and district</a:t>
            </a:r>
          </a:p>
          <a:p>
            <a:r>
              <a:rPr lang="en-US" dirty="0"/>
              <a:t>Apply asset-based, student-centered, racially-conscious, and culturally-responsive practices and behaviors within our interpersonal relationships and work</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21</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7239000" cy="838200"/>
          </a:xfrm>
        </p:spPr>
        <p:txBody>
          <a:bodyPr>
            <a:normAutofit/>
          </a:bodyPr>
          <a:lstStyle/>
          <a:p>
            <a:r>
              <a:rPr lang="en-US" dirty="0"/>
              <a:t>Strategic Action</a:t>
            </a:r>
          </a:p>
        </p:txBody>
      </p:sp>
    </p:spTree>
    <p:extLst>
      <p:ext uri="{BB962C8B-B14F-4D97-AF65-F5344CB8AC3E}">
        <p14:creationId xmlns:p14="http://schemas.microsoft.com/office/powerpoint/2010/main" val="1806701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472440" y="1326832"/>
            <a:ext cx="8229600" cy="5181600"/>
          </a:xfrm>
        </p:spPr>
        <p:txBody>
          <a:bodyPr>
            <a:normAutofit/>
          </a:bodyPr>
          <a:lstStyle/>
          <a:p>
            <a:pPr marL="0" lvl="0" indent="0">
              <a:buNone/>
            </a:pPr>
            <a:r>
              <a:rPr lang="en-US" sz="3600" dirty="0"/>
              <a:t>Act</a:t>
            </a:r>
          </a:p>
          <a:p>
            <a:r>
              <a:rPr lang="en-US" dirty="0"/>
              <a:t>Develop and implement asset-based, student-centered, race-conscious, and culturally-affirming pedagogy, curriculum, activities, service models, resources, practices, and behaviors in college and district instruction, services, events, and activities</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22</a:t>
            </a:fld>
            <a:endParaRPr lang="en-US" dirty="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87E06F3-C683-416B-B62C-68E0FA63B321}"/>
              </a:ext>
            </a:extLst>
          </p:cNvPr>
          <p:cNvSpPr txBox="1">
            <a:spLocks/>
          </p:cNvSpPr>
          <p:nvPr/>
        </p:nvSpPr>
        <p:spPr>
          <a:xfrm>
            <a:off x="1143000" y="160338"/>
            <a:ext cx="7086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Garamond" panose="02020404030301010803" pitchFamily="18" charset="0"/>
                <a:ea typeface="+mj-ea"/>
                <a:cs typeface="+mj-cs"/>
              </a:defRPr>
            </a:lvl1pPr>
          </a:lstStyle>
          <a:p>
            <a:r>
              <a:rPr lang="en-US" dirty="0"/>
              <a:t>Strategic Action</a:t>
            </a:r>
          </a:p>
        </p:txBody>
      </p:sp>
    </p:spTree>
    <p:extLst>
      <p:ext uri="{BB962C8B-B14F-4D97-AF65-F5344CB8AC3E}">
        <p14:creationId xmlns:p14="http://schemas.microsoft.com/office/powerpoint/2010/main" val="2079132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115EB-34F3-4830-A677-D44982953D2D}"/>
              </a:ext>
            </a:extLst>
          </p:cNvPr>
          <p:cNvSpPr>
            <a:spLocks noGrp="1"/>
          </p:cNvSpPr>
          <p:nvPr>
            <p:ph idx="1"/>
          </p:nvPr>
        </p:nvSpPr>
        <p:spPr>
          <a:xfrm>
            <a:off x="472440" y="1326832"/>
            <a:ext cx="8229600" cy="5181600"/>
          </a:xfrm>
        </p:spPr>
        <p:txBody>
          <a:bodyPr>
            <a:normAutofit/>
          </a:bodyPr>
          <a:lstStyle/>
          <a:p>
            <a:pPr marL="0" lvl="0" indent="0">
              <a:buNone/>
            </a:pPr>
            <a:r>
              <a:rPr lang="en-US" sz="3600" dirty="0"/>
              <a:t>Reassess and Refine</a:t>
            </a:r>
          </a:p>
          <a:p>
            <a:r>
              <a:rPr lang="en-US" dirty="0"/>
              <a:t>Ask for feedback on how we communicate, teach, provide services, and interact</a:t>
            </a:r>
          </a:p>
          <a:p>
            <a:r>
              <a:rPr lang="en-US" dirty="0"/>
              <a:t>Use data and feedback to evolve policies, procedures, resources, practices, and behaviors to improve experiences and success outcomes for individuals from diverse racial, cultural, and social identities</a:t>
            </a:r>
          </a:p>
        </p:txBody>
      </p:sp>
      <p:sp>
        <p:nvSpPr>
          <p:cNvPr id="4" name="Slide Number Placeholder 1">
            <a:extLst>
              <a:ext uri="{FF2B5EF4-FFF2-40B4-BE49-F238E27FC236}">
                <a16:creationId xmlns:a16="http://schemas.microsoft.com/office/drawing/2014/main" id="{C475EAC3-C89A-4DA5-949D-532C555DE10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23</a:t>
            </a:fld>
            <a:endParaRPr lang="en-US"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A04142-B879-C010-3180-2D3CD0213E55}"/>
              </a:ext>
            </a:extLst>
          </p:cNvPr>
          <p:cNvSpPr>
            <a:spLocks noGrp="1"/>
          </p:cNvSpPr>
          <p:nvPr>
            <p:ph type="title"/>
          </p:nvPr>
        </p:nvSpPr>
        <p:spPr>
          <a:xfrm>
            <a:off x="1143000" y="160338"/>
            <a:ext cx="7086600" cy="838200"/>
          </a:xfrm>
        </p:spPr>
        <p:txBody>
          <a:bodyPr>
            <a:normAutofit/>
          </a:bodyPr>
          <a:lstStyle/>
          <a:p>
            <a:r>
              <a:rPr lang="en-US" dirty="0"/>
              <a:t>Strategic Action</a:t>
            </a:r>
          </a:p>
        </p:txBody>
      </p:sp>
    </p:spTree>
    <p:extLst>
      <p:ext uri="{BB962C8B-B14F-4D97-AF65-F5344CB8AC3E}">
        <p14:creationId xmlns:p14="http://schemas.microsoft.com/office/powerpoint/2010/main" val="3752172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lgn="ctr">
              <a:buNone/>
            </a:pPr>
            <a:r>
              <a:rPr lang="en-US" sz="4400" b="1" dirty="0">
                <a:latin typeface="Garamond" panose="02020404030301010803" pitchFamily="18" charset="0"/>
              </a:rPr>
              <a:t>District Overview</a:t>
            </a:r>
          </a:p>
          <a:p>
            <a:pPr marL="0" indent="0" algn="ctr">
              <a:buNone/>
            </a:pPr>
            <a:r>
              <a:rPr lang="en-US" sz="4400" b="1" dirty="0">
                <a:latin typeface="Garamond" panose="02020404030301010803" pitchFamily="18" charset="0"/>
              </a:rPr>
              <a:t>Q and A</a:t>
            </a:r>
          </a:p>
        </p:txBody>
      </p:sp>
      <p:sp>
        <p:nvSpPr>
          <p:cNvPr id="5" name="Slide Number Placeholder 4"/>
          <p:cNvSpPr>
            <a:spLocks noGrp="1"/>
          </p:cNvSpPr>
          <p:nvPr>
            <p:ph type="sldNum" sz="quarter" idx="12"/>
          </p:nvPr>
        </p:nvSpPr>
        <p:spPr/>
        <p:txBody>
          <a:bodyPr/>
          <a:lstStyle/>
          <a:p>
            <a:pPr>
              <a:defRPr/>
            </a:pPr>
            <a:fld id="{F2643872-DDB7-0344-AC81-EC67681427FD}" type="slidenum">
              <a:rPr lang="en-US" smtClean="0">
                <a:solidFill>
                  <a:schemeClr val="tx1"/>
                </a:solidFill>
                <a:latin typeface="Arial" charset="0"/>
                <a:ea typeface="Arial" charset="0"/>
                <a:cs typeface="Arial" charset="0"/>
              </a:rPr>
              <a:pPr>
                <a:defRPr/>
              </a:pPr>
              <a:t>24</a:t>
            </a:fld>
            <a:endParaRPr lang="en-US"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387251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ea typeface="ＭＳ Ｐゴシック" pitchFamily="34" charset="-128"/>
              </a:rPr>
              <a:t>Educational Services</a:t>
            </a:r>
            <a:endParaRPr lang="en-US" dirty="0"/>
          </a:p>
        </p:txBody>
      </p:sp>
      <p:sp>
        <p:nvSpPr>
          <p:cNvPr id="7" name="Content Placeholder 6"/>
          <p:cNvSpPr>
            <a:spLocks noGrp="1"/>
          </p:cNvSpPr>
          <p:nvPr>
            <p:ph idx="1"/>
          </p:nvPr>
        </p:nvSpPr>
        <p:spPr/>
        <p:txBody>
          <a:bodyPr>
            <a:normAutofit/>
          </a:bodyPr>
          <a:lstStyle/>
          <a:p>
            <a:pPr marL="0" indent="0" algn="ctr">
              <a:spcBef>
                <a:spcPts val="1800"/>
              </a:spcBef>
              <a:buNone/>
            </a:pPr>
            <a:r>
              <a:rPr lang="en-US" sz="2800" b="1" dirty="0">
                <a:latin typeface="Garamond" panose="02020404030301010803" pitchFamily="18" charset="0"/>
              </a:rPr>
              <a:t>Instruction</a:t>
            </a:r>
          </a:p>
          <a:p>
            <a:pPr marL="0" indent="0" algn="ctr">
              <a:spcBef>
                <a:spcPts val="672"/>
              </a:spcBef>
              <a:buNone/>
            </a:pPr>
            <a:r>
              <a:rPr lang="en-US" sz="2800" b="1" dirty="0">
                <a:latin typeface="Garamond" panose="02020404030301010803" pitchFamily="18" charset="0"/>
              </a:rPr>
              <a:t>San Diego Promise</a:t>
            </a:r>
          </a:p>
          <a:p>
            <a:pPr marL="0" indent="0" algn="ctr">
              <a:buNone/>
            </a:pPr>
            <a:r>
              <a:rPr lang="en-US" sz="2800" b="1" dirty="0">
                <a:latin typeface="Garamond" panose="02020404030301010803" pitchFamily="18" charset="0"/>
                <a:ea typeface="ＭＳ Ｐゴシック" pitchFamily="34" charset="-128"/>
              </a:rPr>
              <a:t>Open Educational Resources (</a:t>
            </a:r>
            <a:r>
              <a:rPr lang="en-US" sz="2800" b="1" dirty="0" err="1">
                <a:latin typeface="Garamond" panose="02020404030301010803" pitchFamily="18" charset="0"/>
                <a:ea typeface="ＭＳ Ｐゴシック" pitchFamily="34" charset="-128"/>
              </a:rPr>
              <a:t>OER</a:t>
            </a:r>
            <a:r>
              <a:rPr lang="en-US" sz="2800" b="1" dirty="0">
                <a:latin typeface="Garamond" panose="02020404030301010803" pitchFamily="18" charset="0"/>
                <a:ea typeface="ＭＳ Ｐゴシック" pitchFamily="34" charset="-128"/>
              </a:rPr>
              <a:t>) </a:t>
            </a:r>
          </a:p>
          <a:p>
            <a:pPr marL="0" indent="0" algn="ctr">
              <a:buNone/>
            </a:pPr>
            <a:r>
              <a:rPr lang="en-US" sz="2800" b="1" dirty="0">
                <a:latin typeface="Garamond" panose="02020404030301010803" pitchFamily="18" charset="0"/>
                <a:ea typeface="ＭＳ Ｐゴシック" pitchFamily="34" charset="-128"/>
              </a:rPr>
              <a:t>Zero Textbook Costs (</a:t>
            </a:r>
            <a:r>
              <a:rPr lang="en-US" sz="2800" b="1" dirty="0" err="1">
                <a:latin typeface="Garamond" panose="02020404030301010803" pitchFamily="18" charset="0"/>
                <a:ea typeface="ＭＳ Ｐゴシック" pitchFamily="34" charset="-128"/>
              </a:rPr>
              <a:t>ZTC</a:t>
            </a:r>
            <a:r>
              <a:rPr lang="en-US" sz="2800" b="1" dirty="0">
                <a:latin typeface="Garamond" panose="02020404030301010803" pitchFamily="18" charset="0"/>
                <a:ea typeface="ＭＳ Ｐゴシック" pitchFamily="34" charset="-128"/>
              </a:rPr>
              <a:t>)</a:t>
            </a:r>
            <a:endParaRPr lang="en-US" sz="2800" b="1" dirty="0">
              <a:latin typeface="Garamond" panose="02020404030301010803" pitchFamily="18" charset="0"/>
            </a:endParaRPr>
          </a:p>
        </p:txBody>
      </p:sp>
      <p:sp>
        <p:nvSpPr>
          <p:cNvPr id="5" name="Slide Number Placeholder 5"/>
          <p:cNvSpPr>
            <a:spLocks noGrp="1"/>
          </p:cNvSpPr>
          <p:nvPr>
            <p:ph type="sldNum" sz="quarter" idx="12"/>
          </p:nvPr>
        </p:nvSpPr>
        <p:spPr bwMode="auto">
          <a:noFill/>
          <a:ln>
            <a:miter lim="800000"/>
            <a:headEnd/>
            <a:tailEnd/>
          </a:ln>
        </p:spPr>
        <p:txBody>
          <a:bodyPr/>
          <a:lstStyle/>
          <a:p>
            <a:fld id="{F2643872-DDB7-0344-AC81-EC67681427FD}" type="slidenum">
              <a:rPr lang="en-US" smtClean="0">
                <a:solidFill>
                  <a:schemeClr val="tx1"/>
                </a:solidFill>
                <a:latin typeface="Arial" charset="0"/>
                <a:ea typeface="Arial" charset="0"/>
                <a:cs typeface="Arial" charset="0"/>
              </a:rPr>
              <a:pPr/>
              <a:t>25</a:t>
            </a:fld>
            <a:endParaRPr lang="en-US" dirty="0">
              <a:solidFill>
                <a:schemeClr val="tx1"/>
              </a:solidFill>
              <a:latin typeface="Arial" charset="0"/>
              <a:ea typeface="Arial" charset="0"/>
              <a:cs typeface="Arial" charset="0"/>
            </a:endParaRPr>
          </a:p>
        </p:txBody>
      </p:sp>
      <p:sp>
        <p:nvSpPr>
          <p:cNvPr id="6" name="TextBox 5"/>
          <p:cNvSpPr txBox="1"/>
          <p:nvPr/>
        </p:nvSpPr>
        <p:spPr>
          <a:xfrm>
            <a:off x="4870216" y="4893324"/>
            <a:ext cx="2143664" cy="784830"/>
          </a:xfrm>
          <a:prstGeom prst="rect">
            <a:avLst/>
          </a:prstGeom>
          <a:noFill/>
        </p:spPr>
        <p:txBody>
          <a:bodyPr wrap="none" rtlCol="0">
            <a:spAutoFit/>
          </a:bodyPr>
          <a:lstStyle/>
          <a:p>
            <a:pPr eaLnBrk="0" hangingPunct="0">
              <a:defRPr/>
            </a:pPr>
            <a:r>
              <a:rPr lang="en-US" sz="1500" b="1" dirty="0">
                <a:latin typeface="Arial" panose="020B0604020202020204" pitchFamily="34" charset="0"/>
                <a:cs typeface="Arial" panose="020B0604020202020204" pitchFamily="34" charset="0"/>
              </a:rPr>
              <a:t>Susan Topham, </a:t>
            </a:r>
            <a:r>
              <a:rPr lang="en-US" sz="1500" b="1" dirty="0" err="1">
                <a:latin typeface="Arial" panose="020B0604020202020204" pitchFamily="34" charset="0"/>
                <a:cs typeface="Arial" panose="020B0604020202020204" pitchFamily="34" charset="0"/>
              </a:rPr>
              <a:t>Ed.D</a:t>
            </a:r>
            <a:r>
              <a:rPr lang="en-US" sz="1500" b="1" dirty="0">
                <a:latin typeface="Arial" panose="020B0604020202020204" pitchFamily="34" charset="0"/>
                <a:cs typeface="Arial" panose="020B0604020202020204" pitchFamily="34" charset="0"/>
              </a:rPr>
              <a:t>.</a:t>
            </a:r>
          </a:p>
          <a:p>
            <a:pPr eaLnBrk="0" hangingPunct="0">
              <a:defRPr/>
            </a:pPr>
            <a:r>
              <a:rPr lang="en-US" sz="1500" b="1" dirty="0">
                <a:latin typeface="Arial" panose="020B0604020202020204" pitchFamily="34" charset="0"/>
                <a:cs typeface="Arial" panose="020B0604020202020204" pitchFamily="34" charset="0"/>
              </a:rPr>
              <a:t>Vice Chancellor</a:t>
            </a:r>
          </a:p>
          <a:p>
            <a:pPr eaLnBrk="0" hangingPunct="0">
              <a:defRPr/>
            </a:pPr>
            <a:r>
              <a:rPr lang="en-US" sz="1500" b="1" dirty="0">
                <a:latin typeface="Arial" panose="020B0604020202020204" pitchFamily="34" charset="0"/>
                <a:cs typeface="Arial" panose="020B0604020202020204" pitchFamily="34" charset="0"/>
              </a:rPr>
              <a:t>Educational Services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863181"/>
            <a:ext cx="1648229" cy="2060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95392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5050"/>
            <a:ext cx="8229600" cy="591879"/>
          </a:xfrm>
        </p:spPr>
        <p:txBody>
          <a:bodyPr>
            <a:noAutofit/>
          </a:bodyPr>
          <a:lstStyle/>
          <a:p>
            <a:pPr algn="ctr"/>
            <a:r>
              <a:rPr lang="en-US" sz="4000" b="1" dirty="0">
                <a:solidFill>
                  <a:schemeClr val="tx1"/>
                </a:solidFill>
              </a:rPr>
              <a:t>Enrollment Fee Cost for Students</a:t>
            </a:r>
          </a:p>
        </p:txBody>
      </p:sp>
      <p:graphicFrame>
        <p:nvGraphicFramePr>
          <p:cNvPr id="5" name="Content Placeholder 4"/>
          <p:cNvGraphicFramePr>
            <a:graphicFrameLocks noGrp="1"/>
          </p:cNvGraphicFramePr>
          <p:nvPr>
            <p:ph idx="1"/>
          </p:nvPr>
        </p:nvGraphicFramePr>
        <p:xfrm>
          <a:off x="429292" y="1281471"/>
          <a:ext cx="8370324" cy="3566160"/>
        </p:xfrm>
        <a:graphic>
          <a:graphicData uri="http://schemas.openxmlformats.org/drawingml/2006/table">
            <a:tbl>
              <a:tblPr firstRow="1" bandRow="1">
                <a:tableStyleId>{2D5ABB26-0587-4C30-8999-92F81FD0307C}</a:tableStyleId>
              </a:tblPr>
              <a:tblGrid>
                <a:gridCol w="5245802">
                  <a:extLst>
                    <a:ext uri="{9D8B030D-6E8A-4147-A177-3AD203B41FA5}">
                      <a16:colId xmlns:a16="http://schemas.microsoft.com/office/drawing/2014/main" val="20000"/>
                    </a:ext>
                  </a:extLst>
                </a:gridCol>
                <a:gridCol w="3124522">
                  <a:extLst>
                    <a:ext uri="{9D8B030D-6E8A-4147-A177-3AD203B41FA5}">
                      <a16:colId xmlns:a16="http://schemas.microsoft.com/office/drawing/2014/main" val="20001"/>
                    </a:ext>
                  </a:extLst>
                </a:gridCol>
              </a:tblGrid>
              <a:tr h="640080">
                <a:tc>
                  <a:txBody>
                    <a:bodyPr/>
                    <a:lstStyle/>
                    <a:p>
                      <a:r>
                        <a:rPr lang="en-US" sz="2400" b="1" dirty="0">
                          <a:latin typeface="Arial" panose="020B0604020202020204" pitchFamily="34" charset="0"/>
                          <a:cs typeface="Arial" panose="020B0604020202020204" pitchFamily="34" charset="0"/>
                        </a:rPr>
                        <a:t>Resident Credit Classes:</a:t>
                      </a:r>
                    </a:p>
                  </a:txBody>
                  <a:tcPr/>
                </a:tc>
                <a:tc>
                  <a:txBody>
                    <a:bodyPr/>
                    <a:lstStyle/>
                    <a:p>
                      <a:r>
                        <a:rPr lang="en-US" sz="2400" u="sng" dirty="0">
                          <a:latin typeface="Arial" panose="020B0604020202020204" pitchFamily="34" charset="0"/>
                          <a:cs typeface="Arial" panose="020B0604020202020204" pitchFamily="34" charset="0"/>
                        </a:rPr>
                        <a:t>$46 per unit</a:t>
                      </a:r>
                    </a:p>
                  </a:txBody>
                  <a:tcPr/>
                </a:tc>
                <a:extLst>
                  <a:ext uri="{0D108BD9-81ED-4DB2-BD59-A6C34878D82A}">
                    <a16:rowId xmlns:a16="http://schemas.microsoft.com/office/drawing/2014/main" val="10000"/>
                  </a:ext>
                </a:extLst>
              </a:tr>
              <a:tr h="640080">
                <a:tc>
                  <a:txBody>
                    <a:bodyPr/>
                    <a:lstStyle/>
                    <a:p>
                      <a:r>
                        <a:rPr lang="en-US" sz="2400" b="1" dirty="0">
                          <a:latin typeface="Arial" panose="020B0604020202020204" pitchFamily="34" charset="0"/>
                          <a:cs typeface="Arial" panose="020B0604020202020204" pitchFamily="34" charset="0"/>
                        </a:rPr>
                        <a:t>Non Resident Tuition:</a:t>
                      </a:r>
                    </a:p>
                  </a:txBody>
                  <a:tcPr/>
                </a:tc>
                <a:tc>
                  <a:txBody>
                    <a:bodyPr/>
                    <a:lstStyle/>
                    <a:p>
                      <a:r>
                        <a:rPr lang="en-US" sz="2400" u="sng" dirty="0">
                          <a:latin typeface="Arial" panose="020B0604020202020204" pitchFamily="34" charset="0"/>
                          <a:cs typeface="Arial" panose="020B0604020202020204" pitchFamily="34" charset="0"/>
                        </a:rPr>
                        <a:t>$331 per unit </a:t>
                      </a:r>
                    </a:p>
                    <a:p>
                      <a:r>
                        <a:rPr lang="en-US" sz="1800" u="none" dirty="0">
                          <a:latin typeface="Arial" panose="020B0604020202020204" pitchFamily="34" charset="0"/>
                          <a:cs typeface="Arial" panose="020B0604020202020204" pitchFamily="34" charset="0"/>
                        </a:rPr>
                        <a:t>($377 total per unit)</a:t>
                      </a:r>
                      <a:endParaRPr lang="en-US" sz="2400" u="non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640080">
                <a:tc>
                  <a:txBody>
                    <a:bodyPr/>
                    <a:lstStyle/>
                    <a:p>
                      <a:r>
                        <a:rPr lang="en-US" sz="2400" b="1" dirty="0">
                          <a:latin typeface="Arial" panose="020B0604020202020204" pitchFamily="34" charset="0"/>
                          <a:cs typeface="Arial" panose="020B0604020202020204" pitchFamily="34" charset="0"/>
                        </a:rPr>
                        <a:t>Baccalaureate Tuition Surcharge:</a:t>
                      </a:r>
                    </a:p>
                  </a:txBody>
                  <a:tcPr/>
                </a:tc>
                <a:tc>
                  <a:txBody>
                    <a:bodyPr/>
                    <a:lstStyle/>
                    <a:p>
                      <a:pPr marL="0" algn="l" defTabSz="914400" rtl="0" eaLnBrk="1" latinLnBrk="0" hangingPunct="1"/>
                      <a:r>
                        <a:rPr lang="en-US" sz="2400" u="sng" dirty="0">
                          <a:latin typeface="Arial" panose="020B0604020202020204" pitchFamily="34" charset="0"/>
                          <a:cs typeface="Arial" panose="020B0604020202020204" pitchFamily="34" charset="0"/>
                        </a:rPr>
                        <a:t>$84 per unit </a:t>
                      </a:r>
                    </a:p>
                    <a:p>
                      <a:pPr marL="0" algn="l" defTabSz="914400" rtl="0" eaLnBrk="1" latinLnBrk="0" hangingPunct="1"/>
                      <a:r>
                        <a:rPr lang="en-US" sz="1800" u="none" kern="1200" dirty="0">
                          <a:solidFill>
                            <a:schemeClr val="tx1"/>
                          </a:solidFill>
                          <a:latin typeface="Arial" panose="020B0604020202020204" pitchFamily="34" charset="0"/>
                          <a:ea typeface="+mn-ea"/>
                          <a:cs typeface="Arial" panose="020B0604020202020204" pitchFamily="34" charset="0"/>
                        </a:rPr>
                        <a:t>($130 total per unit)</a:t>
                      </a:r>
                    </a:p>
                  </a:txBody>
                  <a:tcPr/>
                </a:tc>
                <a:extLst>
                  <a:ext uri="{0D108BD9-81ED-4DB2-BD59-A6C34878D82A}">
                    <a16:rowId xmlns:a16="http://schemas.microsoft.com/office/drawing/2014/main" val="10002"/>
                  </a:ext>
                </a:extLst>
              </a:tr>
              <a:tr h="640080">
                <a:tc>
                  <a:txBody>
                    <a:bodyPr/>
                    <a:lstStyle/>
                    <a:p>
                      <a:r>
                        <a:rPr lang="en-US" sz="2400" b="1" dirty="0">
                          <a:latin typeface="Arial" panose="020B0604020202020204" pitchFamily="34" charset="0"/>
                          <a:cs typeface="Arial" panose="020B0604020202020204" pitchFamily="34" charset="0"/>
                        </a:rPr>
                        <a:t>Non-Credit</a:t>
                      </a:r>
                      <a:r>
                        <a:rPr lang="en-US" sz="2400" b="1" baseline="0" dirty="0">
                          <a:latin typeface="Arial" panose="020B0604020202020204" pitchFamily="34" charset="0"/>
                          <a:cs typeface="Arial" panose="020B0604020202020204" pitchFamily="34" charset="0"/>
                        </a:rPr>
                        <a:t> Classes:</a:t>
                      </a:r>
                      <a:endParaRPr lang="en-US" sz="2400" b="1" dirty="0">
                        <a:latin typeface="Arial" panose="020B0604020202020204" pitchFamily="34" charset="0"/>
                        <a:cs typeface="Arial" panose="020B0604020202020204" pitchFamily="34" charset="0"/>
                      </a:endParaRPr>
                    </a:p>
                  </a:txBody>
                  <a:tcPr/>
                </a:tc>
                <a:tc>
                  <a:txBody>
                    <a:bodyPr/>
                    <a:lstStyle/>
                    <a:p>
                      <a:r>
                        <a:rPr lang="en-US" sz="2400" u="sng" dirty="0">
                          <a:latin typeface="Arial" panose="020B0604020202020204" pitchFamily="34" charset="0"/>
                          <a:cs typeface="Arial" panose="020B0604020202020204" pitchFamily="34" charset="0"/>
                        </a:rPr>
                        <a:t>Free</a:t>
                      </a:r>
                    </a:p>
                  </a:txBody>
                  <a:tcPr/>
                </a:tc>
                <a:extLst>
                  <a:ext uri="{0D108BD9-81ED-4DB2-BD59-A6C34878D82A}">
                    <a16:rowId xmlns:a16="http://schemas.microsoft.com/office/drawing/2014/main" val="10003"/>
                  </a:ext>
                </a:extLst>
              </a:tr>
              <a:tr h="640080">
                <a:tc>
                  <a:txBody>
                    <a:bodyPr/>
                    <a:lstStyle/>
                    <a:p>
                      <a:r>
                        <a:rPr lang="en-US" sz="2400" b="1" dirty="0">
                          <a:latin typeface="Arial" panose="020B0604020202020204" pitchFamily="34" charset="0"/>
                          <a:cs typeface="Arial" panose="020B0604020202020204" pitchFamily="34" charset="0"/>
                        </a:rPr>
                        <a:t>Community Education </a:t>
                      </a:r>
                      <a:r>
                        <a:rPr lang="en-US" sz="2400" b="1" baseline="0" dirty="0">
                          <a:latin typeface="Arial" panose="020B0604020202020204" pitchFamily="34" charset="0"/>
                          <a:cs typeface="Arial" panose="020B0604020202020204" pitchFamily="34" charset="0"/>
                        </a:rPr>
                        <a:t>Classes:</a:t>
                      </a:r>
                      <a:endParaRPr lang="en-US" sz="2400" b="1" dirty="0">
                        <a:latin typeface="Arial" panose="020B0604020202020204" pitchFamily="34" charset="0"/>
                        <a:cs typeface="Arial" panose="020B0604020202020204" pitchFamily="34" charset="0"/>
                      </a:endParaRPr>
                    </a:p>
                  </a:txBody>
                  <a:tcPr/>
                </a:tc>
                <a:tc>
                  <a:txBody>
                    <a:bodyPr/>
                    <a:lstStyle/>
                    <a:p>
                      <a:r>
                        <a:rPr lang="en-US" sz="2400" u="sng" dirty="0">
                          <a:latin typeface="Arial" panose="020B0604020202020204" pitchFamily="34" charset="0"/>
                          <a:cs typeface="Arial" panose="020B0604020202020204" pitchFamily="34" charset="0"/>
                        </a:rPr>
                        <a:t>Variable Fees</a:t>
                      </a:r>
                    </a:p>
                    <a:p>
                      <a:r>
                        <a:rPr lang="en-US" sz="2400" u="none" dirty="0">
                          <a:latin typeface="Arial" panose="020B0604020202020204" pitchFamily="34" charset="0"/>
                          <a:cs typeface="Arial" panose="020B0604020202020204" pitchFamily="34" charset="0"/>
                        </a:rPr>
                        <a:t>$5-$20</a:t>
                      </a:r>
                      <a:r>
                        <a:rPr lang="en-US" sz="2400" u="none" baseline="0" dirty="0">
                          <a:latin typeface="Arial" panose="020B0604020202020204" pitchFamily="34" charset="0"/>
                          <a:cs typeface="Arial" panose="020B0604020202020204" pitchFamily="34" charset="0"/>
                        </a:rPr>
                        <a:t> </a:t>
                      </a:r>
                      <a:r>
                        <a:rPr lang="en-US" sz="1500" u="none" baseline="0" dirty="0">
                          <a:latin typeface="Arial" panose="020B0604020202020204" pitchFamily="34" charset="0"/>
                          <a:cs typeface="Arial" panose="020B0604020202020204" pitchFamily="34" charset="0"/>
                        </a:rPr>
                        <a:t>per </a:t>
                      </a:r>
                      <a:r>
                        <a:rPr lang="en-US" sz="1500" u="none" dirty="0">
                          <a:latin typeface="Arial" panose="020B0604020202020204" pitchFamily="34" charset="0"/>
                          <a:cs typeface="Arial" panose="020B0604020202020204" pitchFamily="34" charset="0"/>
                        </a:rPr>
                        <a:t>Instructional hour</a:t>
                      </a:r>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F2643872-DDB7-0344-AC81-EC67681427FD}" type="slidenum">
              <a:rPr lang="en-US" smtClean="0">
                <a:solidFill>
                  <a:schemeClr val="tx1"/>
                </a:solidFill>
                <a:latin typeface="Arial" charset="0"/>
                <a:ea typeface="Arial" charset="0"/>
                <a:cs typeface="Arial" charset="0"/>
              </a:rPr>
              <a:pPr/>
              <a:t>26</a:t>
            </a:fld>
            <a:endParaRPr lang="en-US" dirty="0">
              <a:solidFill>
                <a:schemeClr val="tx1"/>
              </a:solidFill>
              <a:latin typeface="Arial" charset="0"/>
              <a:ea typeface="Arial" charset="0"/>
              <a:cs typeface="Arial"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500" b="90000" l="6667" r="92000"/>
                    </a14:imgEffect>
                  </a14:imgLayer>
                </a14:imgProps>
              </a:ext>
              <a:ext uri="{28A0092B-C50C-407E-A947-70E740481C1C}">
                <a14:useLocalDpi xmlns:a14="http://schemas.microsoft.com/office/drawing/2010/main" val="0"/>
              </a:ext>
            </a:extLst>
          </a:blip>
          <a:stretch>
            <a:fillRect/>
          </a:stretch>
        </p:blipFill>
        <p:spPr>
          <a:xfrm>
            <a:off x="2637924" y="4692894"/>
            <a:ext cx="2857500" cy="1905000"/>
          </a:xfrm>
          <a:prstGeom prst="rect">
            <a:avLst/>
          </a:prstGeom>
        </p:spPr>
      </p:pic>
    </p:spTree>
    <p:extLst>
      <p:ext uri="{BB962C8B-B14F-4D97-AF65-F5344CB8AC3E}">
        <p14:creationId xmlns:p14="http://schemas.microsoft.com/office/powerpoint/2010/main" val="510441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96FB05-9D3C-4309-9E30-39E33F1C511D}"/>
              </a:ext>
            </a:extLst>
          </p:cNvPr>
          <p:cNvSpPr>
            <a:spLocks noGrp="1"/>
          </p:cNvSpPr>
          <p:nvPr>
            <p:ph type="title"/>
          </p:nvPr>
        </p:nvSpPr>
        <p:spPr>
          <a:xfrm>
            <a:off x="914400" y="19050"/>
            <a:ext cx="7696200" cy="895350"/>
          </a:xfrm>
        </p:spPr>
        <p:txBody>
          <a:bodyPr>
            <a:normAutofit/>
          </a:bodyPr>
          <a:lstStyle/>
          <a:p>
            <a:r>
              <a:rPr lang="en-US" dirty="0"/>
              <a:t>Instruction</a:t>
            </a:r>
          </a:p>
        </p:txBody>
      </p:sp>
      <p:sp>
        <p:nvSpPr>
          <p:cNvPr id="5" name="Content Placeholder 4">
            <a:extLst>
              <a:ext uri="{FF2B5EF4-FFF2-40B4-BE49-F238E27FC236}">
                <a16:creationId xmlns:a16="http://schemas.microsoft.com/office/drawing/2014/main" id="{8F7811E5-266A-4C6D-A42E-4DACDD03886A}"/>
              </a:ext>
            </a:extLst>
          </p:cNvPr>
          <p:cNvSpPr>
            <a:spLocks noGrp="1"/>
          </p:cNvSpPr>
          <p:nvPr>
            <p:ph idx="1"/>
          </p:nvPr>
        </p:nvSpPr>
        <p:spPr>
          <a:xfrm>
            <a:off x="304800" y="1371599"/>
            <a:ext cx="8534399" cy="5349875"/>
          </a:xfrm>
        </p:spPr>
        <p:txBody>
          <a:bodyPr>
            <a:normAutofit/>
          </a:bodyPr>
          <a:lstStyle/>
          <a:p>
            <a:pPr marL="0" indent="0">
              <a:buNone/>
            </a:pPr>
            <a:r>
              <a:rPr lang="en-US" sz="2800" b="1" dirty="0" err="1"/>
              <a:t>CurrIQnet</a:t>
            </a:r>
            <a:r>
              <a:rPr lang="en-US" sz="2800" b="1" dirty="0"/>
              <a:t> Update</a:t>
            </a:r>
          </a:p>
          <a:p>
            <a:pPr marL="0" indent="0">
              <a:buNone/>
            </a:pPr>
            <a:r>
              <a:rPr lang="en-US" sz="2400" b="1" dirty="0"/>
              <a:t> </a:t>
            </a:r>
            <a:br>
              <a:rPr lang="en-US" sz="2400" dirty="0"/>
            </a:br>
            <a:r>
              <a:rPr lang="en-US" sz="2800" b="1" dirty="0"/>
              <a:t>Timeline</a:t>
            </a:r>
            <a:r>
              <a:rPr lang="en-US" sz="2400" b="1" dirty="0"/>
              <a:t>: </a:t>
            </a:r>
            <a:endParaRPr lang="en-US" sz="2400" dirty="0"/>
          </a:p>
          <a:p>
            <a:r>
              <a:rPr lang="en-US" sz="2400" dirty="0"/>
              <a:t>Fall 2022-Spring 2023 </a:t>
            </a:r>
            <a:br>
              <a:rPr lang="en-US" sz="2400" dirty="0"/>
            </a:br>
            <a:r>
              <a:rPr lang="en-US" sz="2400" dirty="0"/>
              <a:t>Develop credit and noncredit course and program pages</a:t>
            </a:r>
          </a:p>
          <a:p>
            <a:r>
              <a:rPr lang="en-US" sz="2400" dirty="0"/>
              <a:t>Summer 2023</a:t>
            </a:r>
            <a:br>
              <a:rPr lang="en-US" sz="2400" dirty="0"/>
            </a:br>
            <a:r>
              <a:rPr lang="en-US" sz="2400" dirty="0"/>
              <a:t>Seamless conversion and import of course and program data from </a:t>
            </a:r>
            <a:r>
              <a:rPr lang="en-US" sz="2400" dirty="0" err="1"/>
              <a:t>Curricunet</a:t>
            </a:r>
            <a:r>
              <a:rPr lang="en-US" sz="2400" dirty="0"/>
              <a:t> V2 to META</a:t>
            </a:r>
          </a:p>
          <a:p>
            <a:r>
              <a:rPr lang="en-US" sz="2400" dirty="0"/>
              <a:t>Fall 2023</a:t>
            </a:r>
            <a:br>
              <a:rPr lang="en-US" sz="2400" dirty="0"/>
            </a:br>
            <a:r>
              <a:rPr lang="en-US" sz="2400" dirty="0"/>
              <a:t>Development of online electronic catalog</a:t>
            </a:r>
          </a:p>
        </p:txBody>
      </p:sp>
      <p:sp>
        <p:nvSpPr>
          <p:cNvPr id="2" name="Slide Number Placeholder 1">
            <a:extLst>
              <a:ext uri="{FF2B5EF4-FFF2-40B4-BE49-F238E27FC236}">
                <a16:creationId xmlns:a16="http://schemas.microsoft.com/office/drawing/2014/main" id="{984C8FFE-81FE-424B-A0C3-F1B7C08C1D3B}"/>
              </a:ext>
            </a:extLst>
          </p:cNvPr>
          <p:cNvSpPr>
            <a:spLocks noGrp="1"/>
          </p:cNvSpPr>
          <p:nvPr>
            <p:ph type="sldNum" sz="quarter" idx="12"/>
          </p:nvPr>
        </p:nvSpPr>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27</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933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96FB05-9D3C-4309-9E30-39E33F1C511D}"/>
              </a:ext>
            </a:extLst>
          </p:cNvPr>
          <p:cNvSpPr>
            <a:spLocks noGrp="1"/>
          </p:cNvSpPr>
          <p:nvPr>
            <p:ph type="title"/>
          </p:nvPr>
        </p:nvSpPr>
        <p:spPr>
          <a:xfrm>
            <a:off x="914400" y="19049"/>
            <a:ext cx="7696200" cy="819151"/>
          </a:xfrm>
        </p:spPr>
        <p:txBody>
          <a:bodyPr>
            <a:normAutofit/>
          </a:bodyPr>
          <a:lstStyle/>
          <a:p>
            <a:r>
              <a:rPr lang="en-US" dirty="0"/>
              <a:t>Instruction</a:t>
            </a:r>
            <a:endParaRPr lang="en-US" sz="4000" dirty="0"/>
          </a:p>
        </p:txBody>
      </p:sp>
      <p:sp>
        <p:nvSpPr>
          <p:cNvPr id="5" name="Content Placeholder 4">
            <a:extLst>
              <a:ext uri="{FF2B5EF4-FFF2-40B4-BE49-F238E27FC236}">
                <a16:creationId xmlns:a16="http://schemas.microsoft.com/office/drawing/2014/main" id="{8F7811E5-266A-4C6D-A42E-4DACDD03886A}"/>
              </a:ext>
            </a:extLst>
          </p:cNvPr>
          <p:cNvSpPr>
            <a:spLocks noGrp="1"/>
          </p:cNvSpPr>
          <p:nvPr>
            <p:ph idx="1"/>
          </p:nvPr>
        </p:nvSpPr>
        <p:spPr>
          <a:xfrm>
            <a:off x="304800" y="1143001"/>
            <a:ext cx="8534399" cy="5578474"/>
          </a:xfrm>
        </p:spPr>
        <p:txBody>
          <a:bodyPr>
            <a:normAutofit fontScale="92500"/>
          </a:bodyPr>
          <a:lstStyle/>
          <a:p>
            <a:pPr marL="0" indent="0">
              <a:buNone/>
            </a:pPr>
            <a:r>
              <a:rPr lang="en-US" b="1" dirty="0" err="1"/>
              <a:t>CurrIQnet</a:t>
            </a:r>
            <a:r>
              <a:rPr lang="en-US" b="1" dirty="0"/>
              <a:t> Update</a:t>
            </a:r>
          </a:p>
          <a:p>
            <a:pPr marL="0" indent="0">
              <a:buNone/>
            </a:pPr>
            <a:r>
              <a:rPr lang="en-US" sz="2800" b="1" dirty="0"/>
              <a:t> </a:t>
            </a:r>
            <a:br>
              <a:rPr lang="en-US" sz="2800" dirty="0"/>
            </a:br>
            <a:r>
              <a:rPr lang="en-US" b="1" dirty="0"/>
              <a:t>System</a:t>
            </a:r>
            <a:r>
              <a:rPr lang="en-US" sz="2800" b="1" dirty="0"/>
              <a:t> Highlights:</a:t>
            </a:r>
            <a:endParaRPr lang="en-US" sz="2800" dirty="0"/>
          </a:p>
          <a:p>
            <a:r>
              <a:rPr lang="en-US" sz="2800" dirty="0"/>
              <a:t>CurrIQnet META's implementation leverages technology to enhance the overall educational experience and meet the changing needs of students.</a:t>
            </a:r>
          </a:p>
          <a:p>
            <a:r>
              <a:rPr lang="en-US" sz="2800" dirty="0"/>
              <a:t>CurrIQnet Meta successfully:</a:t>
            </a:r>
          </a:p>
          <a:p>
            <a:pPr lvl="1">
              <a:buFont typeface="Courier New" panose="02070309020205020404" pitchFamily="49" charset="0"/>
              <a:buChar char="o"/>
            </a:pPr>
            <a:r>
              <a:rPr lang="en-US" sz="2400" dirty="0"/>
              <a:t>Integrates IDEAA (Inclusion, Diversity, Equity, Antiracism, and Accessibility) principles throughout course outlines of record, ensuring a comprehensive approach to education; and</a:t>
            </a:r>
          </a:p>
          <a:p>
            <a:pPr lvl="1">
              <a:buFont typeface="Courier New" panose="02070309020205020404" pitchFamily="49" charset="0"/>
              <a:buChar char="o"/>
            </a:pPr>
            <a:r>
              <a:rPr lang="en-US" sz="2400" dirty="0"/>
              <a:t>Implements zero-cost textbooks to promote affordability, reduce financial burdens, and increase access.</a:t>
            </a:r>
          </a:p>
          <a:p>
            <a:pPr marL="0" indent="0">
              <a:buNone/>
            </a:pPr>
            <a:endParaRPr lang="en-US" sz="1100" dirty="0"/>
          </a:p>
        </p:txBody>
      </p:sp>
      <p:sp>
        <p:nvSpPr>
          <p:cNvPr id="2" name="Slide Number Placeholder 1">
            <a:extLst>
              <a:ext uri="{FF2B5EF4-FFF2-40B4-BE49-F238E27FC236}">
                <a16:creationId xmlns:a16="http://schemas.microsoft.com/office/drawing/2014/main" id="{984C8FFE-81FE-424B-A0C3-F1B7C08C1D3B}"/>
              </a:ext>
            </a:extLst>
          </p:cNvPr>
          <p:cNvSpPr>
            <a:spLocks noGrp="1"/>
          </p:cNvSpPr>
          <p:nvPr>
            <p:ph type="sldNum" sz="quarter" idx="12"/>
          </p:nvPr>
        </p:nvSpPr>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28</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583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080CC-13C2-4D40-96AF-5E237ECD1860}"/>
              </a:ext>
            </a:extLst>
          </p:cNvPr>
          <p:cNvSpPr>
            <a:spLocks noGrp="1"/>
          </p:cNvSpPr>
          <p:nvPr>
            <p:ph type="title"/>
          </p:nvPr>
        </p:nvSpPr>
        <p:spPr>
          <a:xfrm>
            <a:off x="457200" y="136525"/>
            <a:ext cx="8229600" cy="854075"/>
          </a:xfrm>
        </p:spPr>
        <p:txBody>
          <a:bodyPr>
            <a:normAutofit/>
          </a:bodyPr>
          <a:lstStyle/>
          <a:p>
            <a:r>
              <a:rPr lang="en-US" dirty="0"/>
              <a:t>Assembly Bills</a:t>
            </a:r>
          </a:p>
        </p:txBody>
      </p:sp>
      <p:sp>
        <p:nvSpPr>
          <p:cNvPr id="3" name="Content Placeholder 2">
            <a:extLst>
              <a:ext uri="{FF2B5EF4-FFF2-40B4-BE49-F238E27FC236}">
                <a16:creationId xmlns:a16="http://schemas.microsoft.com/office/drawing/2014/main" id="{FA000A10-FB35-47C8-B8B4-22B5BC8AD215}"/>
              </a:ext>
            </a:extLst>
          </p:cNvPr>
          <p:cNvSpPr>
            <a:spLocks noGrp="1"/>
          </p:cNvSpPr>
          <p:nvPr>
            <p:ph idx="1"/>
          </p:nvPr>
        </p:nvSpPr>
        <p:spPr>
          <a:xfrm>
            <a:off x="628650" y="1417638"/>
            <a:ext cx="7886700" cy="4754561"/>
          </a:xfrm>
        </p:spPr>
        <p:txBody>
          <a:bodyPr>
            <a:normAutofit/>
          </a:bodyPr>
          <a:lstStyle/>
          <a:p>
            <a:pPr marL="0" indent="0">
              <a:buNone/>
            </a:pPr>
            <a:r>
              <a:rPr lang="en-US" sz="1800" b="1" dirty="0"/>
              <a:t>AB 928: </a:t>
            </a:r>
          </a:p>
          <a:p>
            <a:pPr marL="0" indent="0">
              <a:spcAft>
                <a:spcPts val="1800"/>
              </a:spcAft>
              <a:buNone/>
            </a:pPr>
            <a:r>
              <a:rPr lang="en-US" sz="1800" dirty="0"/>
              <a:t>By August 1, 2024, AB 928 requires California community colleges to place a student on an associate degree for transfer (ADT) pathway if the student declares a goal of transfer on their mandatory education plan, and such a pathway exists for their intended major. This requirement and guided pathways work should help ensure that students begin in the right math for their area of interest. Requires ICAS to establish a singular lower-division general education pathway</a:t>
            </a:r>
          </a:p>
          <a:p>
            <a:pPr marL="0" indent="0">
              <a:buNone/>
            </a:pPr>
            <a:r>
              <a:rPr lang="en-US" sz="1800" b="1" dirty="0"/>
              <a:t>AB 1111:</a:t>
            </a:r>
          </a:p>
          <a:p>
            <a:pPr marL="0" indent="0">
              <a:buNone/>
            </a:pPr>
            <a:r>
              <a:rPr lang="en-US" sz="1800" dirty="0"/>
              <a:t>Requires implementation of a common course numbering (CCN) system across the California Community Colleges (CCC) by July 1, 2024. The CCN system will assign the same course number to comparable courses to “streamline transfer to four-year postsecondary educational institutions and reduce excess credit accumulation.” The goal is establish a structure that maximizes credit mobility for all students.</a:t>
            </a:r>
          </a:p>
        </p:txBody>
      </p:sp>
      <p:sp>
        <p:nvSpPr>
          <p:cNvPr id="4" name="Slide Number Placeholder 1">
            <a:extLst>
              <a:ext uri="{FF2B5EF4-FFF2-40B4-BE49-F238E27FC236}">
                <a16:creationId xmlns:a16="http://schemas.microsoft.com/office/drawing/2014/main" id="{A58B7D5C-65DC-4F72-8564-7AA21A67EB79}"/>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29</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7012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SDCCD Mission</a:t>
            </a:r>
          </a:p>
        </p:txBody>
      </p:sp>
      <p:sp>
        <p:nvSpPr>
          <p:cNvPr id="3" name="Content Placeholder 2"/>
          <p:cNvSpPr>
            <a:spLocks noGrp="1"/>
          </p:cNvSpPr>
          <p:nvPr>
            <p:ph idx="1"/>
          </p:nvPr>
        </p:nvSpPr>
        <p:spPr>
          <a:xfrm>
            <a:off x="990600" y="1600200"/>
            <a:ext cx="7696200" cy="4525963"/>
          </a:xfrm>
        </p:spPr>
        <p:txBody>
          <a:bodyPr>
            <a:normAutofit/>
          </a:bodyPr>
          <a:lstStyle/>
          <a:p>
            <a:pPr marL="0" indent="0">
              <a:lnSpc>
                <a:spcPct val="120000"/>
              </a:lnSpc>
              <a:buNone/>
            </a:pPr>
            <a:r>
              <a:rPr lang="en-US" dirty="0"/>
              <a:t>The mission of the San Diego Community College District (SDCCD) is to provide accessible, high-quality learning experiences, and undergraduate education at an affordable price to meet the educational needs of the San Diego community and the state.</a:t>
            </a:r>
          </a:p>
        </p:txBody>
      </p:sp>
      <p:sp>
        <p:nvSpPr>
          <p:cNvPr id="4" name="Slide Number Placeholder 3"/>
          <p:cNvSpPr>
            <a:spLocks noGrp="1"/>
          </p:cNvSpPr>
          <p:nvPr>
            <p:ph type="sldNum" sz="quarter" idx="12"/>
          </p:nvPr>
        </p:nvSpPr>
        <p:spPr/>
        <p:txBody>
          <a:bodyPr/>
          <a:lstStyle/>
          <a:p>
            <a:fld id="{F2643872-DDB7-0344-AC81-EC67681427FD}" type="slidenum">
              <a:rPr lang="en-US">
                <a:solidFill>
                  <a:schemeClr val="tx1"/>
                </a:solidFill>
                <a:latin typeface="Arial" charset="0"/>
                <a:ea typeface="Arial" charset="0"/>
                <a:cs typeface="Arial" charset="0"/>
              </a:rPr>
              <a:pPr/>
              <a:t>3</a:t>
            </a:fld>
            <a:endParaRPr lang="en-US"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27142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EA5D-BCD6-4769-97F6-7DE575676EEF}"/>
              </a:ext>
            </a:extLst>
          </p:cNvPr>
          <p:cNvSpPr>
            <a:spLocks noGrp="1"/>
          </p:cNvSpPr>
          <p:nvPr>
            <p:ph type="title"/>
          </p:nvPr>
        </p:nvSpPr>
        <p:spPr>
          <a:xfrm>
            <a:off x="457200" y="274638"/>
            <a:ext cx="8229600" cy="639762"/>
          </a:xfrm>
        </p:spPr>
        <p:txBody>
          <a:bodyPr>
            <a:noAutofit/>
          </a:bodyPr>
          <a:lstStyle/>
          <a:p>
            <a:r>
              <a:rPr lang="en-US" dirty="0"/>
              <a:t>Assembly Bills</a:t>
            </a:r>
          </a:p>
        </p:txBody>
      </p:sp>
      <p:sp>
        <p:nvSpPr>
          <p:cNvPr id="3" name="Content Placeholder 2">
            <a:extLst>
              <a:ext uri="{FF2B5EF4-FFF2-40B4-BE49-F238E27FC236}">
                <a16:creationId xmlns:a16="http://schemas.microsoft.com/office/drawing/2014/main" id="{AF0EC12A-714F-4339-9BE1-D625FF2768D8}"/>
              </a:ext>
            </a:extLst>
          </p:cNvPr>
          <p:cNvSpPr>
            <a:spLocks noGrp="1"/>
          </p:cNvSpPr>
          <p:nvPr>
            <p:ph idx="1"/>
          </p:nvPr>
        </p:nvSpPr>
        <p:spPr>
          <a:xfrm>
            <a:off x="457200" y="1219200"/>
            <a:ext cx="8229600" cy="4906963"/>
          </a:xfrm>
        </p:spPr>
        <p:txBody>
          <a:bodyPr>
            <a:normAutofit/>
          </a:bodyPr>
          <a:lstStyle/>
          <a:p>
            <a:pPr marL="0" indent="0">
              <a:buNone/>
            </a:pPr>
            <a:r>
              <a:rPr lang="en-US" sz="1800" b="1" dirty="0"/>
              <a:t>AB 132:</a:t>
            </a:r>
          </a:p>
          <a:p>
            <a:pPr marL="0" indent="0">
              <a:buNone/>
            </a:pPr>
            <a:r>
              <a:rPr lang="en-US" sz="1800" dirty="0"/>
              <a:t>Increase access to UCs and CSUs for students, especially underrepresented communities and those experiencing high school curriculum limitations, geographical constraints, or financial challenges. The program will guarantee future UC and CSU admission to high school graduates entering a California community college and who commit to transferring within three years. The Dual Admission program provides students clearer direction as they begin their post-secondary education.</a:t>
            </a:r>
          </a:p>
          <a:p>
            <a:pPr marL="0" indent="0">
              <a:buNone/>
            </a:pPr>
            <a:endParaRPr lang="en-US" sz="1800" b="1" dirty="0"/>
          </a:p>
          <a:p>
            <a:pPr marL="0" indent="0">
              <a:buNone/>
            </a:pPr>
            <a:r>
              <a:rPr lang="en-US" sz="1800" b="1" dirty="0"/>
              <a:t>AB 1705:</a:t>
            </a:r>
          </a:p>
          <a:p>
            <a:pPr marL="0" indent="0">
              <a:buNone/>
            </a:pPr>
            <a:r>
              <a:rPr lang="en-US" sz="1800" dirty="0"/>
              <a:t>Requires community college districts to maximize the probability a student will enter and complete college-level coursework in English and math within one year. Districts are prohibited from using placement tests and may only use assessment instruments approved by the board of governors. Districts must rely on a student’s high school coursework, grades, and grade point average when placing students into English and mathematics courses.</a:t>
            </a:r>
          </a:p>
        </p:txBody>
      </p:sp>
      <p:sp>
        <p:nvSpPr>
          <p:cNvPr id="4" name="Slide Number Placeholder 1">
            <a:extLst>
              <a:ext uri="{FF2B5EF4-FFF2-40B4-BE49-F238E27FC236}">
                <a16:creationId xmlns:a16="http://schemas.microsoft.com/office/drawing/2014/main" id="{672F9906-AB18-4645-920B-EAF125AE3E9C}"/>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30</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029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599" y="75406"/>
            <a:ext cx="7750187" cy="838994"/>
          </a:xfrm>
        </p:spPr>
        <p:txBody>
          <a:bodyPr>
            <a:normAutofit/>
          </a:bodyPr>
          <a:lstStyle/>
          <a:p>
            <a:pPr marL="12700" algn="ctr">
              <a:defRPr/>
            </a:pPr>
            <a:r>
              <a:rPr lang="en-US" b="1" dirty="0">
                <a:ea typeface="ＭＳ Ｐゴシック" pitchFamily="34" charset="-128"/>
                <a:cs typeface="Arial" panose="020B0604020202020204" pitchFamily="34" charset="0"/>
              </a:rPr>
              <a:t>San Diego Promise Program</a:t>
            </a:r>
          </a:p>
        </p:txBody>
      </p:sp>
      <p:sp>
        <p:nvSpPr>
          <p:cNvPr id="2" name="Slide Number Placeholder 1"/>
          <p:cNvSpPr>
            <a:spLocks noGrp="1"/>
          </p:cNvSpPr>
          <p:nvPr>
            <p:ph type="sldNum" sz="quarter" idx="12"/>
          </p:nvPr>
        </p:nvSpPr>
        <p:spPr/>
        <p:txBody>
          <a:bodyPr/>
          <a:lstStyle/>
          <a:p>
            <a:pPr>
              <a:defRPr/>
            </a:pPr>
            <a:fld id="{F2643872-DDB7-0344-AC81-EC67681427FD}" type="slidenum">
              <a:rPr lang="en-US" smtClean="0">
                <a:solidFill>
                  <a:schemeClr val="tx1"/>
                </a:solidFill>
                <a:latin typeface="Arial" charset="0"/>
                <a:ea typeface="Arial" charset="0"/>
                <a:cs typeface="Arial" charset="0"/>
              </a:rPr>
              <a:pPr>
                <a:defRPr/>
              </a:pPr>
              <a:t>31</a:t>
            </a:fld>
            <a:endParaRPr lang="en-US" dirty="0">
              <a:solidFill>
                <a:schemeClr val="tx1"/>
              </a:solidFill>
              <a:latin typeface="Arial" charset="0"/>
              <a:ea typeface="Arial" charset="0"/>
              <a:cs typeface="Arial" charset="0"/>
            </a:endParaRPr>
          </a:p>
        </p:txBody>
      </p:sp>
      <p:sp>
        <p:nvSpPr>
          <p:cNvPr id="7" name="Content Placeholder 4"/>
          <p:cNvSpPr>
            <a:spLocks noGrp="1"/>
          </p:cNvSpPr>
          <p:nvPr>
            <p:ph idx="1"/>
          </p:nvPr>
        </p:nvSpPr>
        <p:spPr>
          <a:xfrm>
            <a:off x="457200" y="1447800"/>
            <a:ext cx="8229600" cy="5105400"/>
          </a:xfrm>
        </p:spPr>
        <p:txBody>
          <a:bodyPr>
            <a:normAutofit/>
          </a:bodyPr>
          <a:lstStyle/>
          <a:p>
            <a:pPr marL="0" indent="0">
              <a:lnSpc>
                <a:spcPct val="100000"/>
              </a:lnSpc>
              <a:spcBef>
                <a:spcPts val="980"/>
              </a:spcBef>
              <a:buNone/>
            </a:pPr>
            <a:r>
              <a:rPr lang="en-US" sz="2600" b="1" spc="-10" dirty="0">
                <a:solidFill>
                  <a:schemeClr val="tx1"/>
                </a:solidFill>
              </a:rPr>
              <a:t>Enrollment Eligibility</a:t>
            </a:r>
            <a:r>
              <a:rPr lang="en-US" sz="2600" b="1" spc="-5" dirty="0">
                <a:solidFill>
                  <a:schemeClr val="tx1"/>
                </a:solidFill>
              </a:rPr>
              <a:t>:</a:t>
            </a:r>
            <a:endParaRPr lang="en-US" sz="2600" dirty="0">
              <a:solidFill>
                <a:schemeClr val="tx1"/>
              </a:solidFill>
            </a:endParaRPr>
          </a:p>
          <a:p>
            <a:pPr marL="457200" algn="l"/>
            <a:r>
              <a:rPr lang="en-US" sz="1900" b="1" dirty="0"/>
              <a:t>Recent high school graduate, GED, or </a:t>
            </a:r>
            <a:r>
              <a:rPr lang="en-US" sz="1900" b="1" dirty="0" err="1"/>
              <a:t>HiSET</a:t>
            </a:r>
            <a:r>
              <a:rPr lang="en-US" sz="1900" b="1" dirty="0"/>
              <a:t> or one of the following:</a:t>
            </a:r>
          </a:p>
          <a:p>
            <a:pPr marL="854075" lvl="1" algn="l">
              <a:buFont typeface="Arial" panose="020B0604020202020204" pitchFamily="34" charset="0"/>
              <a:buChar char="•"/>
            </a:pPr>
            <a:r>
              <a:rPr lang="en-US" sz="1900" dirty="0"/>
              <a:t>San Diego College of Continuing Education Student </a:t>
            </a:r>
          </a:p>
          <a:p>
            <a:pPr marL="854075" lvl="1" algn="l">
              <a:buFont typeface="Arial" panose="020B0604020202020204" pitchFamily="34" charset="0"/>
              <a:buChar char="•"/>
            </a:pPr>
            <a:r>
              <a:rPr lang="en-US" sz="1900" dirty="0"/>
              <a:t>Foster Youth</a:t>
            </a:r>
          </a:p>
          <a:p>
            <a:pPr marL="854075" lvl="1" algn="l">
              <a:buFont typeface="Arial" panose="020B0604020202020204" pitchFamily="34" charset="0"/>
              <a:buChar char="•"/>
            </a:pPr>
            <a:r>
              <a:rPr lang="en-US" sz="1900" dirty="0"/>
              <a:t>Veteran of U.S. Armed Forces</a:t>
            </a:r>
          </a:p>
          <a:p>
            <a:pPr marL="854075" lvl="1" algn="l">
              <a:buFont typeface="Arial" panose="020B0604020202020204" pitchFamily="34" charset="0"/>
              <a:buChar char="•"/>
            </a:pPr>
            <a:r>
              <a:rPr lang="en-US" sz="1900" dirty="0"/>
              <a:t>Formerly Incarcerated</a:t>
            </a:r>
          </a:p>
          <a:p>
            <a:pPr marL="854075" lvl="1" algn="l">
              <a:spcAft>
                <a:spcPts val="2400"/>
              </a:spcAft>
              <a:buFont typeface="Arial" panose="020B0604020202020204" pitchFamily="34" charset="0"/>
              <a:buChar char="•"/>
            </a:pPr>
            <a:r>
              <a:rPr lang="en-US" sz="1900" dirty="0"/>
              <a:t>Undocumented</a:t>
            </a:r>
          </a:p>
          <a:p>
            <a:pPr marL="457200" indent="-285750">
              <a:spcAft>
                <a:spcPts val="1200"/>
              </a:spcAft>
            </a:pPr>
            <a:r>
              <a:rPr lang="en-US" sz="1900" b="1" dirty="0"/>
              <a:t>Must be a California resident or AB 540 eligible</a:t>
            </a:r>
            <a:endParaRPr lang="en-US" sz="1600" i="1" dirty="0"/>
          </a:p>
          <a:p>
            <a:pPr marL="457200" indent="-285750"/>
            <a:r>
              <a:rPr lang="en-US" sz="1900" b="1" dirty="0"/>
              <a:t>New State Promise Funding is coming available for returning students. </a:t>
            </a:r>
            <a:endParaRPr lang="en-US" sz="1100" b="1" dirty="0"/>
          </a:p>
          <a:p>
            <a:pPr marL="803275" lvl="1" indent="-174625">
              <a:buFont typeface="Arial" panose="020B0604020202020204" pitchFamily="34" charset="0"/>
              <a:buChar char="*"/>
            </a:pPr>
            <a:r>
              <a:rPr lang="en-US" sz="1600" i="1" dirty="0"/>
              <a:t>Students who completed college courses in high school are eligible for the San Diego Promise Program</a:t>
            </a:r>
          </a:p>
        </p:txBody>
      </p:sp>
      <p:pic>
        <p:nvPicPr>
          <p:cNvPr id="9" name="Picture 2" descr="Registration open for San Diego Promise 2-year free tuition program">
            <a:extLst>
              <a:ext uri="{FF2B5EF4-FFF2-40B4-BE49-F238E27FC236}">
                <a16:creationId xmlns:a16="http://schemas.microsoft.com/office/drawing/2014/main" id="{AB60F2B5-B73F-4056-B266-41A310D4EB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971800"/>
            <a:ext cx="3782707"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742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5A1A8-2F4F-4F82-805A-F0307AA53C2A}"/>
              </a:ext>
            </a:extLst>
          </p:cNvPr>
          <p:cNvSpPr>
            <a:spLocks noGrp="1"/>
          </p:cNvSpPr>
          <p:nvPr>
            <p:ph type="title"/>
          </p:nvPr>
        </p:nvSpPr>
        <p:spPr>
          <a:xfrm>
            <a:off x="912040" y="127488"/>
            <a:ext cx="7319919" cy="745802"/>
          </a:xfrm>
        </p:spPr>
        <p:txBody>
          <a:bodyPr>
            <a:normAutofit fontScale="90000"/>
          </a:bodyPr>
          <a:lstStyle/>
          <a:p>
            <a:r>
              <a:rPr lang="en-US" dirty="0"/>
              <a:t>San Diego Promise</a:t>
            </a:r>
            <a:br>
              <a:rPr lang="en-US" dirty="0"/>
            </a:br>
            <a:r>
              <a:rPr lang="en-US" sz="2400" dirty="0"/>
              <a:t>Fall 2023</a:t>
            </a:r>
            <a:endParaRPr lang="en-US" dirty="0"/>
          </a:p>
        </p:txBody>
      </p:sp>
      <p:sp>
        <p:nvSpPr>
          <p:cNvPr id="6" name="Rectangle 5"/>
          <p:cNvSpPr/>
          <p:nvPr/>
        </p:nvSpPr>
        <p:spPr>
          <a:xfrm>
            <a:off x="838200" y="1556344"/>
            <a:ext cx="7620000" cy="584775"/>
          </a:xfrm>
          <a:prstGeom prst="rect">
            <a:avLst/>
          </a:prstGeom>
        </p:spPr>
        <p:txBody>
          <a:bodyPr wrap="square">
            <a:spAutoFit/>
          </a:bodyPr>
          <a:lstStyle/>
          <a:p>
            <a:r>
              <a:rPr lang="en-US" sz="1600" b="1" dirty="0">
                <a:solidFill>
                  <a:srgbClr val="000000"/>
                </a:solidFill>
                <a:latin typeface="Arial" panose="020B0604020202020204" pitchFamily="34" charset="0"/>
                <a:cs typeface="Arial" panose="020B0604020202020204" pitchFamily="34" charset="0"/>
              </a:rPr>
              <a:t>2023-24 Promise Applicants </a:t>
            </a:r>
            <a:endParaRPr lang="en-US" sz="1600" dirty="0">
              <a:solidFill>
                <a:srgbClr val="000000"/>
              </a:solidFill>
              <a:latin typeface="Arial" panose="020B0604020202020204" pitchFamily="34" charset="0"/>
              <a:cs typeface="Arial" panose="020B0604020202020204" pitchFamily="34" charset="0"/>
            </a:endParaRPr>
          </a:p>
          <a:p>
            <a:r>
              <a:rPr lang="en-US" sz="1600" dirty="0">
                <a:solidFill>
                  <a:srgbClr val="000000"/>
                </a:solidFill>
                <a:latin typeface="Arial" panose="020B0604020202020204" pitchFamily="34" charset="0"/>
                <a:cs typeface="Arial" panose="020B0604020202020204" pitchFamily="34" charset="0"/>
              </a:rPr>
              <a:t>Fall Application and Contract Processing (Previous year data is at Fall Census) </a:t>
            </a:r>
            <a:endParaRPr lang="en-US" sz="1600" dirty="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40354718"/>
              </p:ext>
            </p:extLst>
          </p:nvPr>
        </p:nvGraphicFramePr>
        <p:xfrm>
          <a:off x="584040" y="2270095"/>
          <a:ext cx="8128320" cy="1640556"/>
        </p:xfrm>
        <a:graphic>
          <a:graphicData uri="http://schemas.openxmlformats.org/drawingml/2006/table">
            <a:tbl>
              <a:tblPr firstRow="1" firstCol="1" bandRow="1">
                <a:tableStyleId>{5C22544A-7EE6-4342-B048-85BDC9FD1C3A}</a:tableStyleId>
              </a:tblPr>
              <a:tblGrid>
                <a:gridCol w="2153942">
                  <a:extLst>
                    <a:ext uri="{9D8B030D-6E8A-4147-A177-3AD203B41FA5}">
                      <a16:colId xmlns:a16="http://schemas.microsoft.com/office/drawing/2014/main" val="2491928220"/>
                    </a:ext>
                  </a:extLst>
                </a:gridCol>
                <a:gridCol w="1228091">
                  <a:extLst>
                    <a:ext uri="{9D8B030D-6E8A-4147-A177-3AD203B41FA5}">
                      <a16:colId xmlns:a16="http://schemas.microsoft.com/office/drawing/2014/main" val="995550930"/>
                    </a:ext>
                  </a:extLst>
                </a:gridCol>
                <a:gridCol w="1275435">
                  <a:extLst>
                    <a:ext uri="{9D8B030D-6E8A-4147-A177-3AD203B41FA5}">
                      <a16:colId xmlns:a16="http://schemas.microsoft.com/office/drawing/2014/main" val="2134688518"/>
                    </a:ext>
                  </a:extLst>
                </a:gridCol>
                <a:gridCol w="1097708">
                  <a:extLst>
                    <a:ext uri="{9D8B030D-6E8A-4147-A177-3AD203B41FA5}">
                      <a16:colId xmlns:a16="http://schemas.microsoft.com/office/drawing/2014/main" val="3164291260"/>
                    </a:ext>
                  </a:extLst>
                </a:gridCol>
                <a:gridCol w="1181345">
                  <a:extLst>
                    <a:ext uri="{9D8B030D-6E8A-4147-A177-3AD203B41FA5}">
                      <a16:colId xmlns:a16="http://schemas.microsoft.com/office/drawing/2014/main" val="941431018"/>
                    </a:ext>
                  </a:extLst>
                </a:gridCol>
                <a:gridCol w="1191799">
                  <a:extLst>
                    <a:ext uri="{9D8B030D-6E8A-4147-A177-3AD203B41FA5}">
                      <a16:colId xmlns:a16="http://schemas.microsoft.com/office/drawing/2014/main" val="3568222229"/>
                    </a:ext>
                  </a:extLst>
                </a:gridCol>
              </a:tblGrid>
              <a:tr h="251936">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Fall 2023</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Fall 2022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Fall 2021</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Fall 2020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Fall 2019</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3498996287"/>
                  </a:ext>
                </a:extLst>
              </a:tr>
              <a:tr h="156210">
                <a:tc>
                  <a:txBody>
                    <a:bodyPr/>
                    <a:lstStyle/>
                    <a:p>
                      <a:pPr marL="0" marR="0" algn="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Application Submitted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6,188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4,487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3,136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3,386</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3,371</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4051780424"/>
                  </a:ext>
                </a:extLst>
              </a:tr>
              <a:tr h="306229">
                <a:tc>
                  <a:txBody>
                    <a:bodyPr/>
                    <a:lstStyle/>
                    <a:p>
                      <a:pPr marL="0" marR="0" algn="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Applications that Meet Eligibility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3,768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3,069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2,165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2,521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n/a</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1339847161"/>
                  </a:ext>
                </a:extLst>
              </a:tr>
              <a:tr h="306229">
                <a:tc>
                  <a:txBody>
                    <a:bodyPr/>
                    <a:lstStyle/>
                    <a:p>
                      <a:pPr marL="0" marR="0" algn="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Eligible to sign a contract, but not signed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779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413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264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304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n/a</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3902453787"/>
                  </a:ext>
                </a:extLst>
              </a:tr>
              <a:tr h="156210">
                <a:tc>
                  <a:txBody>
                    <a:bodyPr/>
                    <a:lstStyle/>
                    <a:p>
                      <a:pPr marL="0" marR="0" algn="r">
                        <a:lnSpc>
                          <a:spcPct val="115000"/>
                        </a:lnSpc>
                        <a:spcBef>
                          <a:spcPts val="0"/>
                        </a:spcBef>
                        <a:spcAft>
                          <a:spcPts val="0"/>
                        </a:spcAft>
                      </a:pPr>
                      <a:r>
                        <a:rPr lang="en-US" sz="1400">
                          <a:effectLst/>
                          <a:latin typeface="Arial" panose="020B0604020202020204" pitchFamily="34" charset="0"/>
                          <a:cs typeface="Arial" panose="020B0604020202020204" pitchFamily="34" charset="0"/>
                        </a:rPr>
                        <a:t>Contracts signed</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2,990</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2,552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1,901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2,217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2,176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4164422044"/>
                  </a:ext>
                </a:extLst>
              </a:tr>
            </a:tbl>
          </a:graphicData>
        </a:graphic>
      </p:graphicFrame>
      <p:sp>
        <p:nvSpPr>
          <p:cNvPr id="8" name="Rectangle 7"/>
          <p:cNvSpPr/>
          <p:nvPr/>
        </p:nvSpPr>
        <p:spPr>
          <a:xfrm>
            <a:off x="912040" y="4267200"/>
            <a:ext cx="6248400" cy="351378"/>
          </a:xfrm>
          <a:prstGeom prst="rect">
            <a:avLst/>
          </a:prstGeom>
        </p:spPr>
        <p:txBody>
          <a:bodyPr wrap="square">
            <a:spAutoFit/>
          </a:bodyPr>
          <a:lstStyle/>
          <a:p>
            <a:pPr>
              <a:lnSpc>
                <a:spcPct val="115000"/>
              </a:lnSpc>
            </a:pPr>
            <a:r>
              <a:rPr lang="en-US" sz="1600" dirty="0">
                <a:solidFill>
                  <a:srgbClr val="000000"/>
                </a:solidFill>
                <a:latin typeface="Arial" panose="020B0604020202020204" pitchFamily="34" charset="0"/>
                <a:cs typeface="Arial" panose="020B0604020202020204" pitchFamily="34" charset="0"/>
              </a:rPr>
              <a:t>Fall Class Enrollment (Previous year data is at Fall Census) </a:t>
            </a:r>
          </a:p>
        </p:txBody>
      </p:sp>
      <p:graphicFrame>
        <p:nvGraphicFramePr>
          <p:cNvPr id="9" name="Table 8"/>
          <p:cNvGraphicFramePr>
            <a:graphicFrameLocks noGrp="1"/>
          </p:cNvGraphicFramePr>
          <p:nvPr>
            <p:extLst>
              <p:ext uri="{D42A27DB-BD31-4B8C-83A1-F6EECF244321}">
                <p14:modId xmlns:p14="http://schemas.microsoft.com/office/powerpoint/2010/main" val="2122869584"/>
              </p:ext>
            </p:extLst>
          </p:nvPr>
        </p:nvGraphicFramePr>
        <p:xfrm>
          <a:off x="114299" y="4703214"/>
          <a:ext cx="8915400" cy="1915417"/>
        </p:xfrm>
        <a:graphic>
          <a:graphicData uri="http://schemas.openxmlformats.org/drawingml/2006/table">
            <a:tbl>
              <a:tblPr firstRow="1" firstCol="1" bandRow="1">
                <a:tableStyleId>{F5AB1C69-6EDB-4FF4-983F-18BD219EF322}</a:tableStyleId>
              </a:tblPr>
              <a:tblGrid>
                <a:gridCol w="2828925">
                  <a:extLst>
                    <a:ext uri="{9D8B030D-6E8A-4147-A177-3AD203B41FA5}">
                      <a16:colId xmlns:a16="http://schemas.microsoft.com/office/drawing/2014/main" val="234836649"/>
                    </a:ext>
                  </a:extLst>
                </a:gridCol>
                <a:gridCol w="1295400">
                  <a:extLst>
                    <a:ext uri="{9D8B030D-6E8A-4147-A177-3AD203B41FA5}">
                      <a16:colId xmlns:a16="http://schemas.microsoft.com/office/drawing/2014/main" val="4058143347"/>
                    </a:ext>
                  </a:extLst>
                </a:gridCol>
                <a:gridCol w="1143000">
                  <a:extLst>
                    <a:ext uri="{9D8B030D-6E8A-4147-A177-3AD203B41FA5}">
                      <a16:colId xmlns:a16="http://schemas.microsoft.com/office/drawing/2014/main" val="3539977228"/>
                    </a:ext>
                  </a:extLst>
                </a:gridCol>
                <a:gridCol w="1295400">
                  <a:extLst>
                    <a:ext uri="{9D8B030D-6E8A-4147-A177-3AD203B41FA5}">
                      <a16:colId xmlns:a16="http://schemas.microsoft.com/office/drawing/2014/main" val="967742314"/>
                    </a:ext>
                  </a:extLst>
                </a:gridCol>
                <a:gridCol w="1219200">
                  <a:extLst>
                    <a:ext uri="{9D8B030D-6E8A-4147-A177-3AD203B41FA5}">
                      <a16:colId xmlns:a16="http://schemas.microsoft.com/office/drawing/2014/main" val="1065118588"/>
                    </a:ext>
                  </a:extLst>
                </a:gridCol>
                <a:gridCol w="1133475">
                  <a:extLst>
                    <a:ext uri="{9D8B030D-6E8A-4147-A177-3AD203B41FA5}">
                      <a16:colId xmlns:a16="http://schemas.microsoft.com/office/drawing/2014/main" val="954897855"/>
                    </a:ext>
                  </a:extLst>
                </a:gridCol>
              </a:tblGrid>
              <a:tr h="302324">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Enrolled In Units Profile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Fall 2023</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Fall 2022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Fall 2021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Fall 2020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Fall 2019</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2326493933"/>
                  </a:ext>
                </a:extLst>
              </a:tr>
              <a:tr h="157734">
                <a:tc>
                  <a:txBody>
                    <a:bodyPr/>
                    <a:lstStyle/>
                    <a:p>
                      <a:pPr marL="0" marR="0" algn="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Enrolled in 12 or More units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2,313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2,188</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1,567</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1,836</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1,900</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3394977278"/>
                  </a:ext>
                </a:extLst>
              </a:tr>
              <a:tr h="157734">
                <a:tc>
                  <a:txBody>
                    <a:bodyPr/>
                    <a:lstStyle/>
                    <a:p>
                      <a:pPr marL="0" marR="0" algn="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Enrolled in less than 12 units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451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257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200</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209</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157</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2782034773"/>
                  </a:ext>
                </a:extLst>
              </a:tr>
              <a:tr h="157734">
                <a:tc>
                  <a:txBody>
                    <a:bodyPr/>
                    <a:lstStyle/>
                    <a:p>
                      <a:pPr marL="0" marR="0" algn="r">
                        <a:lnSpc>
                          <a:spcPct val="115000"/>
                        </a:lnSpc>
                        <a:spcBef>
                          <a:spcPts val="0"/>
                        </a:spcBef>
                        <a:spcAft>
                          <a:spcPts val="0"/>
                        </a:spcAft>
                      </a:pPr>
                      <a:r>
                        <a:rPr lang="en-US" sz="1400">
                          <a:effectLst/>
                          <a:latin typeface="Arial" panose="020B0604020202020204" pitchFamily="34" charset="0"/>
                          <a:cs typeface="Arial" panose="020B0604020202020204" pitchFamily="34" charset="0"/>
                        </a:rPr>
                        <a:t>Not enrolled in courses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226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107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140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172</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103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2763327670"/>
                  </a:ext>
                </a:extLst>
              </a:tr>
              <a:tr h="306229">
                <a:tc>
                  <a:txBody>
                    <a:bodyPr/>
                    <a:lstStyle/>
                    <a:p>
                      <a:pPr marL="0" marR="0" algn="r">
                        <a:lnSpc>
                          <a:spcPct val="115000"/>
                        </a:lnSpc>
                        <a:spcBef>
                          <a:spcPts val="0"/>
                        </a:spcBef>
                        <a:spcAft>
                          <a:spcPts val="0"/>
                        </a:spcAft>
                      </a:pPr>
                      <a:r>
                        <a:rPr lang="en-US" sz="1400">
                          <a:effectLst/>
                          <a:latin typeface="Arial" panose="020B0604020202020204" pitchFamily="34" charset="0"/>
                          <a:cs typeface="Arial" panose="020B0604020202020204" pitchFamily="34" charset="0"/>
                        </a:rPr>
                        <a:t>CCPG (California College Promise Grant) Eligible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2,213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1819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NA</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NA</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NA</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3796030044"/>
                  </a:ext>
                </a:extLst>
              </a:tr>
              <a:tr h="306229">
                <a:tc>
                  <a:txBody>
                    <a:bodyPr/>
                    <a:lstStyle/>
                    <a:p>
                      <a:pPr marL="0" marR="0" algn="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NOT </a:t>
                      </a:r>
                      <a:r>
                        <a:rPr lang="en-US" sz="1400" dirty="0" err="1">
                          <a:effectLst/>
                          <a:latin typeface="Arial" panose="020B0604020202020204" pitchFamily="34" charset="0"/>
                          <a:cs typeface="Arial" panose="020B0604020202020204" pitchFamily="34" charset="0"/>
                        </a:rPr>
                        <a:t>CCPG</a:t>
                      </a:r>
                      <a:r>
                        <a:rPr lang="en-US" sz="1400" dirty="0">
                          <a:effectLst/>
                          <a:latin typeface="Arial" panose="020B0604020202020204" pitchFamily="34" charset="0"/>
                          <a:cs typeface="Arial" panose="020B0604020202020204" pitchFamily="34" charset="0"/>
                        </a:rPr>
                        <a:t> (California College Promise Grant) Eligible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a:effectLst/>
                          <a:latin typeface="Arial" panose="020B0604020202020204" pitchFamily="34" charset="0"/>
                          <a:cs typeface="Arial" panose="020B0604020202020204" pitchFamily="34" charset="0"/>
                        </a:rPr>
                        <a:t>650</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733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NA</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NA</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b="1" dirty="0">
                          <a:effectLst/>
                          <a:latin typeface="Arial" panose="020B0604020202020204" pitchFamily="34" charset="0"/>
                          <a:cs typeface="Arial" panose="020B0604020202020204" pitchFamily="34" charset="0"/>
                        </a:rPr>
                        <a:t>NA</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3654606376"/>
                  </a:ext>
                </a:extLst>
              </a:tr>
            </a:tbl>
          </a:graphicData>
        </a:graphic>
      </p:graphicFrame>
      <p:sp>
        <p:nvSpPr>
          <p:cNvPr id="10" name="Slide Number Placeholder 1">
            <a:extLst>
              <a:ext uri="{FF2B5EF4-FFF2-40B4-BE49-F238E27FC236}">
                <a16:creationId xmlns:a16="http://schemas.microsoft.com/office/drawing/2014/main" id="{ADD7BA6F-E528-4B5E-A192-720AB9C499C7}"/>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32</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1817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9895-408E-4861-B924-0583732DCEBE}"/>
              </a:ext>
            </a:extLst>
          </p:cNvPr>
          <p:cNvSpPr>
            <a:spLocks noGrp="1"/>
          </p:cNvSpPr>
          <p:nvPr>
            <p:ph type="title"/>
          </p:nvPr>
        </p:nvSpPr>
        <p:spPr>
          <a:xfrm>
            <a:off x="685800" y="152400"/>
            <a:ext cx="8229600" cy="1143000"/>
          </a:xfrm>
        </p:spPr>
        <p:txBody>
          <a:bodyPr>
            <a:noAutofit/>
          </a:bodyPr>
          <a:lstStyle/>
          <a:p>
            <a:r>
              <a:rPr lang="en-US" sz="4000" dirty="0"/>
              <a:t>Promise Students Approved for Funding through the Foundation  </a:t>
            </a:r>
            <a:br>
              <a:rPr lang="en-US" sz="4000" dirty="0"/>
            </a:br>
            <a:r>
              <a:rPr lang="en-US" sz="2000" dirty="0"/>
              <a:t>Fall 2023</a:t>
            </a:r>
            <a:endParaRPr lang="en-US" sz="4000" dirty="0"/>
          </a:p>
        </p:txBody>
      </p:sp>
      <p:sp>
        <p:nvSpPr>
          <p:cNvPr id="4" name="Rectangle 3"/>
          <p:cNvSpPr/>
          <p:nvPr/>
        </p:nvSpPr>
        <p:spPr>
          <a:xfrm>
            <a:off x="533400" y="3929042"/>
            <a:ext cx="8382000" cy="566758"/>
          </a:xfrm>
          <a:prstGeom prst="rect">
            <a:avLst/>
          </a:prstGeom>
        </p:spPr>
        <p:txBody>
          <a:bodyPr wrap="square">
            <a:spAutoFit/>
          </a:bodyPr>
          <a:lstStyle/>
          <a:p>
            <a:pPr>
              <a:lnSpc>
                <a:spcPct val="115000"/>
              </a:lnSpc>
            </a:pPr>
            <a:r>
              <a:rPr lang="en-US" sz="1400" b="1" dirty="0">
                <a:solidFill>
                  <a:srgbClr val="000000"/>
                </a:solidFill>
                <a:latin typeface="Arial" panose="020B0604020202020204" pitchFamily="34" charset="0"/>
                <a:cs typeface="Arial" panose="020B0604020202020204" pitchFamily="34" charset="0"/>
              </a:rPr>
              <a:t>2023-2024 Promise Applicants </a:t>
            </a:r>
            <a:endParaRPr lang="en-US" sz="1400" dirty="0">
              <a:solidFill>
                <a:srgbClr val="000000"/>
              </a:solidFill>
              <a:latin typeface="Arial" panose="020B0604020202020204" pitchFamily="34" charset="0"/>
              <a:cs typeface="Arial" panose="020B0604020202020204" pitchFamily="34" charset="0"/>
            </a:endParaRPr>
          </a:p>
          <a:p>
            <a:pPr>
              <a:lnSpc>
                <a:spcPct val="115000"/>
              </a:lnSpc>
            </a:pPr>
            <a:r>
              <a:rPr lang="en-US" sz="1400" dirty="0">
                <a:solidFill>
                  <a:srgbClr val="000000"/>
                </a:solidFill>
                <a:latin typeface="Arial" panose="020B0604020202020204" pitchFamily="34" charset="0"/>
                <a:cs typeface="Arial" panose="020B0604020202020204" pitchFamily="34" charset="0"/>
              </a:rPr>
              <a:t>Special Population Students Approved for Funding through the Foundation (Fall 2023 Cohort) </a:t>
            </a:r>
          </a:p>
        </p:txBody>
      </p:sp>
      <p:graphicFrame>
        <p:nvGraphicFramePr>
          <p:cNvPr id="5" name="Table 4"/>
          <p:cNvGraphicFramePr>
            <a:graphicFrameLocks noGrp="1"/>
          </p:cNvGraphicFramePr>
          <p:nvPr>
            <p:extLst>
              <p:ext uri="{D42A27DB-BD31-4B8C-83A1-F6EECF244321}">
                <p14:modId xmlns:p14="http://schemas.microsoft.com/office/powerpoint/2010/main" val="253716065"/>
              </p:ext>
            </p:extLst>
          </p:nvPr>
        </p:nvGraphicFramePr>
        <p:xfrm>
          <a:off x="2018974" y="4649787"/>
          <a:ext cx="5391802" cy="1837566"/>
        </p:xfrm>
        <a:graphic>
          <a:graphicData uri="http://schemas.openxmlformats.org/drawingml/2006/table">
            <a:tbl>
              <a:tblPr firstRow="1" firstCol="1" bandRow="1">
                <a:tableStyleId>{5C22544A-7EE6-4342-B048-85BDC9FD1C3A}</a:tableStyleId>
              </a:tblPr>
              <a:tblGrid>
                <a:gridCol w="1936052">
                  <a:extLst>
                    <a:ext uri="{9D8B030D-6E8A-4147-A177-3AD203B41FA5}">
                      <a16:colId xmlns:a16="http://schemas.microsoft.com/office/drawing/2014/main" val="2205386423"/>
                    </a:ext>
                  </a:extLst>
                </a:gridCol>
                <a:gridCol w="1085994">
                  <a:extLst>
                    <a:ext uri="{9D8B030D-6E8A-4147-A177-3AD203B41FA5}">
                      <a16:colId xmlns:a16="http://schemas.microsoft.com/office/drawing/2014/main" val="1874455576"/>
                    </a:ext>
                  </a:extLst>
                </a:gridCol>
                <a:gridCol w="1085994">
                  <a:extLst>
                    <a:ext uri="{9D8B030D-6E8A-4147-A177-3AD203B41FA5}">
                      <a16:colId xmlns:a16="http://schemas.microsoft.com/office/drawing/2014/main" val="2431337553"/>
                    </a:ext>
                  </a:extLst>
                </a:gridCol>
                <a:gridCol w="1283762">
                  <a:extLst>
                    <a:ext uri="{9D8B030D-6E8A-4147-A177-3AD203B41FA5}">
                      <a16:colId xmlns:a16="http://schemas.microsoft.com/office/drawing/2014/main" val="3627717328"/>
                    </a:ext>
                  </a:extLst>
                </a:gridCol>
              </a:tblGrid>
              <a:tr h="148495">
                <a:tc>
                  <a:txBody>
                    <a:bodyPr/>
                    <a:lstStyle/>
                    <a:p>
                      <a:pPr marL="0" marR="0" algn="ctr">
                        <a:lnSpc>
                          <a:spcPct val="115000"/>
                        </a:lnSpc>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2023-2024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2022-2023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2021-2022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897829245"/>
                  </a:ext>
                </a:extLst>
              </a:tr>
              <a:tr h="306229">
                <a:tc>
                  <a:txBody>
                    <a:bodyPr/>
                    <a:lstStyle/>
                    <a:p>
                      <a:pPr marL="0" marR="0" algn="r">
                        <a:lnSpc>
                          <a:spcPct val="115000"/>
                        </a:lnSpc>
                        <a:spcBef>
                          <a:spcPts val="0"/>
                        </a:spcBef>
                        <a:spcAft>
                          <a:spcPts val="0"/>
                        </a:spcAft>
                        <a:tabLst>
                          <a:tab pos="795020" algn="ctr"/>
                          <a:tab pos="1590040" algn="r"/>
                        </a:tabLst>
                      </a:pPr>
                      <a:r>
                        <a:rPr lang="en-US" sz="1400" dirty="0">
                          <a:effectLst/>
                          <a:latin typeface="Arial" panose="020B0604020202020204" pitchFamily="34" charset="0"/>
                          <a:cs typeface="Arial" panose="020B0604020202020204" pitchFamily="34" charset="0"/>
                        </a:rPr>
                        <a:t>College of Continuing Education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40</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12</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21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3646756324"/>
                  </a:ext>
                </a:extLst>
              </a:tr>
              <a:tr h="168116">
                <a:tc>
                  <a:txBody>
                    <a:bodyPr/>
                    <a:lstStyle/>
                    <a:p>
                      <a:pPr marL="0" marR="0" algn="r">
                        <a:lnSpc>
                          <a:spcPct val="115000"/>
                        </a:lnSpc>
                        <a:spcBef>
                          <a:spcPts val="0"/>
                        </a:spcBef>
                        <a:spcAft>
                          <a:spcPts val="0"/>
                        </a:spcAft>
                        <a:tabLst>
                          <a:tab pos="795020" algn="ctr"/>
                          <a:tab pos="1590040" algn="r"/>
                        </a:tabLst>
                      </a:pPr>
                      <a:r>
                        <a:rPr lang="en-US" sz="1400" dirty="0">
                          <a:effectLst/>
                          <a:latin typeface="Arial" panose="020B0604020202020204" pitchFamily="34" charset="0"/>
                          <a:cs typeface="Arial" panose="020B0604020202020204" pitchFamily="34" charset="0"/>
                        </a:rPr>
                        <a:t>Veteran of the US Armed Forces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103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64</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33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1532030257"/>
                  </a:ext>
                </a:extLst>
              </a:tr>
              <a:tr h="195739">
                <a:tc>
                  <a:txBody>
                    <a:bodyPr/>
                    <a:lstStyle/>
                    <a:p>
                      <a:pPr marL="0" marR="0" algn="r">
                        <a:lnSpc>
                          <a:spcPct val="115000"/>
                        </a:lnSpc>
                        <a:spcBef>
                          <a:spcPts val="0"/>
                        </a:spcBef>
                        <a:spcAft>
                          <a:spcPts val="0"/>
                        </a:spcAft>
                      </a:pPr>
                      <a:r>
                        <a:rPr lang="en-US" sz="1400">
                          <a:effectLst/>
                          <a:latin typeface="Arial" panose="020B0604020202020204" pitchFamily="34" charset="0"/>
                          <a:cs typeface="Arial" panose="020B0604020202020204" pitchFamily="34" charset="0"/>
                        </a:rPr>
                        <a:t>Formally Incarcerated</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115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43</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3614821400"/>
                  </a:ext>
                </a:extLst>
              </a:tr>
              <a:tr h="195739">
                <a:tc>
                  <a:txBody>
                    <a:bodyPr/>
                    <a:lstStyle/>
                    <a:p>
                      <a:pPr marL="0" marR="0" algn="r">
                        <a:lnSpc>
                          <a:spcPct val="115000"/>
                        </a:lnSpc>
                        <a:spcBef>
                          <a:spcPts val="0"/>
                        </a:spcBef>
                        <a:spcAft>
                          <a:spcPts val="0"/>
                        </a:spcAft>
                      </a:pPr>
                      <a:r>
                        <a:rPr lang="en-US" sz="1400">
                          <a:effectLst/>
                          <a:latin typeface="Arial" panose="020B0604020202020204" pitchFamily="34" charset="0"/>
                          <a:cs typeface="Arial" panose="020B0604020202020204" pitchFamily="34" charset="0"/>
                        </a:rPr>
                        <a:t>Foster Youth</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99</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61</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11</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2686462488"/>
                  </a:ext>
                </a:extLst>
              </a:tr>
              <a:tr h="195739">
                <a:tc>
                  <a:txBody>
                    <a:bodyPr/>
                    <a:lstStyle/>
                    <a:p>
                      <a:pPr marL="0" marR="0" algn="r">
                        <a:lnSpc>
                          <a:spcPct val="115000"/>
                        </a:lnSpc>
                        <a:spcBef>
                          <a:spcPts val="0"/>
                        </a:spcBef>
                        <a:spcAft>
                          <a:spcPts val="0"/>
                        </a:spcAft>
                      </a:pPr>
                      <a:r>
                        <a:rPr lang="en-US" sz="1400">
                          <a:effectLst/>
                          <a:latin typeface="Arial" panose="020B0604020202020204" pitchFamily="34" charset="0"/>
                          <a:cs typeface="Arial" panose="020B0604020202020204" pitchFamily="34" charset="0"/>
                        </a:rPr>
                        <a:t>Undocumented</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47</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77</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6</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40958" marR="40958" marT="0" marB="0" anchor="ctr"/>
                </a:tc>
                <a:extLst>
                  <a:ext uri="{0D108BD9-81ED-4DB2-BD59-A6C34878D82A}">
                    <a16:rowId xmlns:a16="http://schemas.microsoft.com/office/drawing/2014/main" val="1837495987"/>
                  </a:ext>
                </a:extLst>
              </a:tr>
            </a:tbl>
          </a:graphicData>
        </a:graphic>
      </p:graphicFrame>
      <p:pic>
        <p:nvPicPr>
          <p:cNvPr id="6" name="Content Placeholder 11">
            <a:extLst>
              <a:ext uri="{FF2B5EF4-FFF2-40B4-BE49-F238E27FC236}">
                <a16:creationId xmlns:a16="http://schemas.microsoft.com/office/drawing/2014/main" id="{5ABC9C4D-FFEE-430A-852A-E23C2C50BA6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2667000" y="1676400"/>
            <a:ext cx="4095751" cy="2011362"/>
          </a:xfrm>
        </p:spPr>
      </p:pic>
      <p:sp>
        <p:nvSpPr>
          <p:cNvPr id="7" name="Slide Number Placeholder 1">
            <a:extLst>
              <a:ext uri="{FF2B5EF4-FFF2-40B4-BE49-F238E27FC236}">
                <a16:creationId xmlns:a16="http://schemas.microsoft.com/office/drawing/2014/main" id="{66FFB9A1-8567-47BC-9FDD-0F7D826EC133}"/>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33</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797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432"/>
            <a:ext cx="7583487" cy="1117568"/>
          </a:xfrm>
          <a:noFill/>
        </p:spPr>
        <p:txBody>
          <a:bodyPr>
            <a:noAutofit/>
          </a:bodyPr>
          <a:lstStyle/>
          <a:p>
            <a:pPr algn="ctr">
              <a:defRPr/>
            </a:pPr>
            <a:r>
              <a:rPr lang="en-US" sz="3600" b="1" dirty="0">
                <a:ea typeface="ＭＳ Ｐゴシック" pitchFamily="34" charset="-128"/>
                <a:cs typeface="Arial" panose="020B0604020202020204" pitchFamily="34" charset="0"/>
              </a:rPr>
              <a:t>Open Educational Resources (OER) and Zero Textbook Costs (ZTC)</a:t>
            </a:r>
          </a:p>
        </p:txBody>
      </p:sp>
      <p:sp>
        <p:nvSpPr>
          <p:cNvPr id="9" name="Slide Number Placeholder 1"/>
          <p:cNvSpPr>
            <a:spLocks noGrp="1"/>
          </p:cNvSpPr>
          <p:nvPr>
            <p:ph type="sldNum" sz="quarter" idx="12"/>
          </p:nvPr>
        </p:nvSpPr>
        <p:spPr>
          <a:xfrm>
            <a:off x="8545513" y="6391275"/>
            <a:ext cx="493712" cy="365125"/>
          </a:xfrm>
        </p:spPr>
        <p:txBody>
          <a:bodyPr/>
          <a:lstStyle/>
          <a:p>
            <a:pPr>
              <a:defRPr/>
            </a:pPr>
            <a:fld id="{F2643872-DDB7-0344-AC81-EC67681427FD}" type="slidenum">
              <a:rPr lang="en-US" smtClean="0">
                <a:solidFill>
                  <a:schemeClr val="tx1"/>
                </a:solidFill>
                <a:latin typeface="Arial" charset="0"/>
                <a:ea typeface="Arial" charset="0"/>
                <a:cs typeface="Arial" charset="0"/>
              </a:rPr>
              <a:pPr>
                <a:defRPr/>
              </a:pPr>
              <a:t>34</a:t>
            </a:fld>
            <a:endParaRPr lang="en-US" dirty="0">
              <a:solidFill>
                <a:schemeClr val="tx1"/>
              </a:solidFill>
              <a:latin typeface="Arial" charset="0"/>
              <a:ea typeface="Arial" charset="0"/>
              <a:cs typeface="Arial" charset="0"/>
            </a:endParaRPr>
          </a:p>
        </p:txBody>
      </p:sp>
      <p:sp>
        <p:nvSpPr>
          <p:cNvPr id="3" name="Content Placeholder 2"/>
          <p:cNvSpPr>
            <a:spLocks noGrp="1"/>
          </p:cNvSpPr>
          <p:nvPr>
            <p:ph idx="1"/>
          </p:nvPr>
        </p:nvSpPr>
        <p:spPr>
          <a:xfrm>
            <a:off x="1752600" y="1951037"/>
            <a:ext cx="6934200" cy="4525963"/>
          </a:xfrm>
        </p:spPr>
        <p:txBody>
          <a:bodyPr>
            <a:normAutofit/>
          </a:bodyPr>
          <a:lstStyle/>
          <a:p>
            <a:r>
              <a:rPr lang="en-US" sz="2400" u="sng" dirty="0"/>
              <a:t>OER</a:t>
            </a:r>
            <a:r>
              <a:rPr lang="en-US" sz="2400" dirty="0"/>
              <a:t>: Resources that reside in the public domain or have been released under an intellectual property license that permits their free use and re-purposing by others. </a:t>
            </a:r>
          </a:p>
          <a:p>
            <a:endParaRPr lang="en-US" sz="2400" dirty="0"/>
          </a:p>
          <a:p>
            <a:r>
              <a:rPr lang="en-US" sz="2400" u="sng" dirty="0"/>
              <a:t>ZTC</a:t>
            </a:r>
            <a:r>
              <a:rPr lang="en-US" sz="2400" dirty="0"/>
              <a:t>: Courses that use digital materials that are free of charge to students and may have a low-cost option for print versions.</a:t>
            </a:r>
          </a:p>
        </p:txBody>
      </p:sp>
      <p:pic>
        <p:nvPicPr>
          <p:cNvPr id="12" name="Picture 5" descr="Icon&#10;&#10;Description automatically generated">
            <a:extLst>
              <a:ext uri="{FF2B5EF4-FFF2-40B4-BE49-F238E27FC236}">
                <a16:creationId xmlns:a16="http://schemas.microsoft.com/office/drawing/2014/main" id="{1812E12D-781F-4FAB-A3E2-A55A73AFE74A}"/>
              </a:ext>
            </a:extLst>
          </p:cNvPr>
          <p:cNvPicPr>
            <a:picLocks noChangeAspect="1"/>
          </p:cNvPicPr>
          <p:nvPr/>
        </p:nvPicPr>
        <p:blipFill>
          <a:blip r:embed="rId2"/>
          <a:stretch>
            <a:fillRect/>
          </a:stretch>
        </p:blipFill>
        <p:spPr>
          <a:xfrm>
            <a:off x="212701" y="4214018"/>
            <a:ext cx="1405589" cy="981567"/>
          </a:xfrm>
          <a:prstGeom prst="rect">
            <a:avLst/>
          </a:prstGeom>
        </p:spPr>
      </p:pic>
      <p:pic>
        <p:nvPicPr>
          <p:cNvPr id="13" name="Picture 6" descr="A picture containing text, plant, vector graphics&#10;&#10;Description automatically generated">
            <a:extLst>
              <a:ext uri="{FF2B5EF4-FFF2-40B4-BE49-F238E27FC236}">
                <a16:creationId xmlns:a16="http://schemas.microsoft.com/office/drawing/2014/main" id="{CC9754CC-9759-498C-BE15-3DC96E3FD6C4}"/>
              </a:ext>
            </a:extLst>
          </p:cNvPr>
          <p:cNvPicPr>
            <a:picLocks noChangeAspect="1"/>
          </p:cNvPicPr>
          <p:nvPr/>
        </p:nvPicPr>
        <p:blipFill>
          <a:blip r:embed="rId3"/>
          <a:stretch>
            <a:fillRect/>
          </a:stretch>
        </p:blipFill>
        <p:spPr>
          <a:xfrm>
            <a:off x="78392" y="1979612"/>
            <a:ext cx="1674208" cy="1117568"/>
          </a:xfrm>
          <a:prstGeom prst="rect">
            <a:avLst/>
          </a:prstGeom>
        </p:spPr>
      </p:pic>
    </p:spTree>
    <p:extLst>
      <p:ext uri="{BB962C8B-B14F-4D97-AF65-F5344CB8AC3E}">
        <p14:creationId xmlns:p14="http://schemas.microsoft.com/office/powerpoint/2010/main" val="3738704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97854-3234-4A49-9DA6-6960F8818443}"/>
              </a:ext>
            </a:extLst>
          </p:cNvPr>
          <p:cNvSpPr>
            <a:spLocks noGrp="1"/>
          </p:cNvSpPr>
          <p:nvPr>
            <p:ph type="title"/>
          </p:nvPr>
        </p:nvSpPr>
        <p:spPr>
          <a:xfrm>
            <a:off x="762000" y="76200"/>
            <a:ext cx="7886700" cy="1232071"/>
          </a:xfrm>
        </p:spPr>
        <p:txBody>
          <a:bodyPr>
            <a:normAutofit fontScale="90000"/>
          </a:bodyPr>
          <a:lstStyle/>
          <a:p>
            <a:r>
              <a:rPr lang="en-US" dirty="0"/>
              <a:t>OER/ZTC – Cost Savings to Students</a:t>
            </a:r>
          </a:p>
        </p:txBody>
      </p:sp>
      <p:pic>
        <p:nvPicPr>
          <p:cNvPr id="4" name="Content Placeholder 3">
            <a:extLst>
              <a:ext uri="{FF2B5EF4-FFF2-40B4-BE49-F238E27FC236}">
                <a16:creationId xmlns:a16="http://schemas.microsoft.com/office/drawing/2014/main" id="{9B47E082-532A-4F3B-9627-1A837A8B36E9}"/>
              </a:ext>
            </a:extLst>
          </p:cNvPr>
          <p:cNvPicPr>
            <a:picLocks noGrp="1" noChangeAspect="1"/>
          </p:cNvPicPr>
          <p:nvPr>
            <p:ph idx="1"/>
          </p:nvPr>
        </p:nvPicPr>
        <p:blipFill>
          <a:blip r:embed="rId2"/>
          <a:stretch>
            <a:fillRect/>
          </a:stretch>
        </p:blipFill>
        <p:spPr>
          <a:xfrm>
            <a:off x="909511" y="1917823"/>
            <a:ext cx="7324979" cy="3022354"/>
          </a:xfrm>
          <a:prstGeom prst="rect">
            <a:avLst/>
          </a:prstGeom>
        </p:spPr>
      </p:pic>
      <p:pic>
        <p:nvPicPr>
          <p:cNvPr id="5" name="Picture 4">
            <a:extLst>
              <a:ext uri="{FF2B5EF4-FFF2-40B4-BE49-F238E27FC236}">
                <a16:creationId xmlns:a16="http://schemas.microsoft.com/office/drawing/2014/main" id="{DA03C63B-B4DC-42BE-B38E-B3A4A7DD6665}"/>
              </a:ext>
            </a:extLst>
          </p:cNvPr>
          <p:cNvPicPr>
            <a:picLocks noChangeAspect="1"/>
          </p:cNvPicPr>
          <p:nvPr/>
        </p:nvPicPr>
        <p:blipFill>
          <a:blip r:embed="rId3"/>
          <a:stretch>
            <a:fillRect/>
          </a:stretch>
        </p:blipFill>
        <p:spPr>
          <a:xfrm>
            <a:off x="5680402" y="4981535"/>
            <a:ext cx="2390854" cy="1739940"/>
          </a:xfrm>
          <a:prstGeom prst="rect">
            <a:avLst/>
          </a:prstGeom>
        </p:spPr>
      </p:pic>
      <p:sp>
        <p:nvSpPr>
          <p:cNvPr id="6" name="TextBox 5">
            <a:extLst>
              <a:ext uri="{FF2B5EF4-FFF2-40B4-BE49-F238E27FC236}">
                <a16:creationId xmlns:a16="http://schemas.microsoft.com/office/drawing/2014/main" id="{4CB76F8F-68F5-4A22-AAA6-19ABD8BDA5CC}"/>
              </a:ext>
            </a:extLst>
          </p:cNvPr>
          <p:cNvSpPr txBox="1"/>
          <p:nvPr/>
        </p:nvSpPr>
        <p:spPr>
          <a:xfrm>
            <a:off x="532006" y="5363183"/>
            <a:ext cx="4017446" cy="507831"/>
          </a:xfrm>
          <a:prstGeom prst="rect">
            <a:avLst/>
          </a:prstGeom>
          <a:noFill/>
        </p:spPr>
        <p:txBody>
          <a:bodyPr wrap="none" rtlCol="0">
            <a:spAutoFit/>
          </a:bodyPr>
          <a:lstStyle/>
          <a:p>
            <a:pPr lvl="0"/>
            <a:r>
              <a:rPr lang="en-US" sz="900">
                <a:solidFill>
                  <a:prstClr val="black"/>
                </a:solidFill>
                <a:latin typeface="Arial"/>
                <a:cs typeface="Arial"/>
              </a:rPr>
              <a:t>Source: SDCCD Bookstore</a:t>
            </a:r>
            <a:endParaRPr lang="en-US" sz="300">
              <a:solidFill>
                <a:prstClr val="black"/>
              </a:solidFill>
              <a:latin typeface="Arial"/>
              <a:cs typeface="Arial"/>
            </a:endParaRPr>
          </a:p>
          <a:p>
            <a:pPr lvl="0"/>
            <a:r>
              <a:rPr lang="en-US" sz="900">
                <a:solidFill>
                  <a:prstClr val="black"/>
                </a:solidFill>
                <a:latin typeface="Arial"/>
                <a:cs typeface="Arial"/>
              </a:rPr>
              <a:t>*  Low Cost are textbooks that cost $40 or less</a:t>
            </a:r>
          </a:p>
          <a:p>
            <a:pPr lvl="0"/>
            <a:r>
              <a:rPr lang="en-US" sz="900" baseline="30000">
                <a:solidFill>
                  <a:prstClr val="black"/>
                </a:solidFill>
                <a:latin typeface="Arial"/>
                <a:cs typeface="Arial"/>
              </a:rPr>
              <a:t>†</a:t>
            </a:r>
            <a:r>
              <a:rPr lang="en-US" sz="900">
                <a:solidFill>
                  <a:prstClr val="black"/>
                </a:solidFill>
                <a:latin typeface="Arial"/>
                <a:cs typeface="Arial"/>
              </a:rPr>
              <a:t>  Free non-OER has been included in the No Textbook Required category </a:t>
            </a:r>
            <a:endParaRPr lang="en-US" sz="900" dirty="0">
              <a:solidFill>
                <a:prstClr val="black"/>
              </a:solidFill>
              <a:latin typeface="Arial"/>
              <a:cs typeface="Arial"/>
            </a:endParaRPr>
          </a:p>
        </p:txBody>
      </p:sp>
      <p:sp>
        <p:nvSpPr>
          <p:cNvPr id="7" name="Slide Number Placeholder 1">
            <a:extLst>
              <a:ext uri="{FF2B5EF4-FFF2-40B4-BE49-F238E27FC236}">
                <a16:creationId xmlns:a16="http://schemas.microsoft.com/office/drawing/2014/main" id="{50E676AE-60A7-473F-B876-2ACA4090628F}"/>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35</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377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F54DD3-BB46-4B16-B5AF-E6F771F13B5F}"/>
              </a:ext>
            </a:extLst>
          </p:cNvPr>
          <p:cNvPicPr>
            <a:picLocks noGrp="1" noChangeAspect="1"/>
          </p:cNvPicPr>
          <p:nvPr>
            <p:ph idx="1"/>
          </p:nvPr>
        </p:nvPicPr>
        <p:blipFill rotWithShape="1">
          <a:blip r:embed="rId2"/>
          <a:srcRect t="-1" b="9351"/>
          <a:stretch/>
        </p:blipFill>
        <p:spPr>
          <a:xfrm>
            <a:off x="1119994" y="170410"/>
            <a:ext cx="7795406" cy="3974870"/>
          </a:xfrm>
          <a:prstGeom prst="rect">
            <a:avLst/>
          </a:prstGeom>
        </p:spPr>
      </p:pic>
      <p:pic>
        <p:nvPicPr>
          <p:cNvPr id="3" name="Picture 2">
            <a:extLst>
              <a:ext uri="{FF2B5EF4-FFF2-40B4-BE49-F238E27FC236}">
                <a16:creationId xmlns:a16="http://schemas.microsoft.com/office/drawing/2014/main" id="{A091C958-F800-499F-ACD4-610D93C7DFDE}"/>
              </a:ext>
            </a:extLst>
          </p:cNvPr>
          <p:cNvPicPr>
            <a:picLocks noChangeAspect="1"/>
          </p:cNvPicPr>
          <p:nvPr/>
        </p:nvPicPr>
        <p:blipFill rotWithShape="1">
          <a:blip r:embed="rId3">
            <a:extLst>
              <a:ext uri="{28A0092B-C50C-407E-A947-70E740481C1C}">
                <a14:useLocalDpi xmlns:a14="http://schemas.microsoft.com/office/drawing/2010/main" val="0"/>
              </a:ext>
            </a:extLst>
          </a:blip>
          <a:srcRect t="7116"/>
          <a:stretch/>
        </p:blipFill>
        <p:spPr>
          <a:xfrm>
            <a:off x="508000" y="4406151"/>
            <a:ext cx="3810000" cy="2362200"/>
          </a:xfrm>
          <a:prstGeom prst="rect">
            <a:avLst/>
          </a:prstGeom>
        </p:spPr>
      </p:pic>
      <p:pic>
        <p:nvPicPr>
          <p:cNvPr id="6" name="Picture 5">
            <a:extLst>
              <a:ext uri="{FF2B5EF4-FFF2-40B4-BE49-F238E27FC236}">
                <a16:creationId xmlns:a16="http://schemas.microsoft.com/office/drawing/2014/main" id="{62EA7144-DA14-45BE-A5C7-59B69D31E6FB}"/>
              </a:ext>
            </a:extLst>
          </p:cNvPr>
          <p:cNvPicPr>
            <a:picLocks noChangeAspect="1"/>
          </p:cNvPicPr>
          <p:nvPr/>
        </p:nvPicPr>
        <p:blipFill rotWithShape="1">
          <a:blip r:embed="rId4">
            <a:extLst>
              <a:ext uri="{28A0092B-C50C-407E-A947-70E740481C1C}">
                <a14:useLocalDpi xmlns:a14="http://schemas.microsoft.com/office/drawing/2010/main" val="0"/>
              </a:ext>
            </a:extLst>
          </a:blip>
          <a:srcRect t="3216" b="3900"/>
          <a:stretch/>
        </p:blipFill>
        <p:spPr>
          <a:xfrm>
            <a:off x="4826000" y="4406150"/>
            <a:ext cx="3810000" cy="2362201"/>
          </a:xfrm>
          <a:prstGeom prst="rect">
            <a:avLst/>
          </a:prstGeom>
        </p:spPr>
      </p:pic>
      <p:sp>
        <p:nvSpPr>
          <p:cNvPr id="5" name="Slide Number Placeholder 1">
            <a:extLst>
              <a:ext uri="{FF2B5EF4-FFF2-40B4-BE49-F238E27FC236}">
                <a16:creationId xmlns:a16="http://schemas.microsoft.com/office/drawing/2014/main" id="{77583C02-E4F4-4E2A-8595-F4BCB5FE83D9}"/>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36</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898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2A5358-1095-4AE0-B8D0-9E8DF033005E}"/>
              </a:ext>
            </a:extLst>
          </p:cNvPr>
          <p:cNvPicPr>
            <a:picLocks noGrp="1" noChangeAspect="1"/>
          </p:cNvPicPr>
          <p:nvPr>
            <p:ph idx="1"/>
          </p:nvPr>
        </p:nvPicPr>
        <p:blipFill rotWithShape="1">
          <a:blip r:embed="rId2"/>
          <a:srcRect r="6730"/>
          <a:stretch/>
        </p:blipFill>
        <p:spPr>
          <a:xfrm>
            <a:off x="1259840" y="168275"/>
            <a:ext cx="7132320" cy="4301383"/>
          </a:xfrm>
          <a:prstGeom prst="rect">
            <a:avLst/>
          </a:prstGeom>
        </p:spPr>
      </p:pic>
      <p:pic>
        <p:nvPicPr>
          <p:cNvPr id="3" name="Picture 2">
            <a:extLst>
              <a:ext uri="{FF2B5EF4-FFF2-40B4-BE49-F238E27FC236}">
                <a16:creationId xmlns:a16="http://schemas.microsoft.com/office/drawing/2014/main" id="{B3DA1F77-C13D-449D-A0FE-6E8CC25B20A8}"/>
              </a:ext>
            </a:extLst>
          </p:cNvPr>
          <p:cNvPicPr>
            <a:picLocks noChangeAspect="1"/>
          </p:cNvPicPr>
          <p:nvPr/>
        </p:nvPicPr>
        <p:blipFill rotWithShape="1">
          <a:blip r:embed="rId3">
            <a:extLst>
              <a:ext uri="{28A0092B-C50C-407E-A947-70E740481C1C}">
                <a14:useLocalDpi xmlns:a14="http://schemas.microsoft.com/office/drawing/2010/main" val="0"/>
              </a:ext>
            </a:extLst>
          </a:blip>
          <a:srcRect b="10674"/>
          <a:stretch/>
        </p:blipFill>
        <p:spPr>
          <a:xfrm>
            <a:off x="4826000" y="4557712"/>
            <a:ext cx="3810000" cy="2271713"/>
          </a:xfrm>
          <a:prstGeom prst="rect">
            <a:avLst/>
          </a:prstGeom>
        </p:spPr>
      </p:pic>
      <p:pic>
        <p:nvPicPr>
          <p:cNvPr id="6" name="Picture 5">
            <a:extLst>
              <a:ext uri="{FF2B5EF4-FFF2-40B4-BE49-F238E27FC236}">
                <a16:creationId xmlns:a16="http://schemas.microsoft.com/office/drawing/2014/main" id="{9F1B77F7-1273-4012-A580-2119B872A937}"/>
              </a:ext>
            </a:extLst>
          </p:cNvPr>
          <p:cNvPicPr>
            <a:picLocks noChangeAspect="1"/>
          </p:cNvPicPr>
          <p:nvPr/>
        </p:nvPicPr>
        <p:blipFill rotWithShape="1">
          <a:blip r:embed="rId4">
            <a:extLst>
              <a:ext uri="{28A0092B-C50C-407E-A947-70E740481C1C}">
                <a14:useLocalDpi xmlns:a14="http://schemas.microsoft.com/office/drawing/2010/main" val="0"/>
              </a:ext>
            </a:extLst>
          </a:blip>
          <a:srcRect t="3462" b="7212"/>
          <a:stretch/>
        </p:blipFill>
        <p:spPr>
          <a:xfrm>
            <a:off x="508000" y="4557712"/>
            <a:ext cx="3810000" cy="2271713"/>
          </a:xfrm>
          <a:prstGeom prst="rect">
            <a:avLst/>
          </a:prstGeom>
        </p:spPr>
      </p:pic>
      <p:sp>
        <p:nvSpPr>
          <p:cNvPr id="5" name="Slide Number Placeholder 1">
            <a:extLst>
              <a:ext uri="{FF2B5EF4-FFF2-40B4-BE49-F238E27FC236}">
                <a16:creationId xmlns:a16="http://schemas.microsoft.com/office/drawing/2014/main" id="{904525C0-5FFE-4E79-84E8-A0C6CA744C9C}"/>
              </a:ext>
            </a:extLst>
          </p:cNvPr>
          <p:cNvSpPr>
            <a:spLocks noGrp="1"/>
          </p:cNvSpPr>
          <p:nvPr>
            <p:ph type="sldNum" sz="quarter" idx="12"/>
          </p:nvPr>
        </p:nvSpPr>
        <p:spPr>
          <a:xfrm>
            <a:off x="7010400" y="632460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37</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308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5293"/>
            <a:ext cx="7875872" cy="1143000"/>
          </a:xfrm>
        </p:spPr>
        <p:txBody>
          <a:bodyPr/>
          <a:lstStyle/>
          <a:p>
            <a:r>
              <a:rPr lang="en-US" dirty="0"/>
              <a:t>United Student Council</a:t>
            </a:r>
          </a:p>
        </p:txBody>
      </p:sp>
      <p:sp>
        <p:nvSpPr>
          <p:cNvPr id="4" name="Content Placeholder 2"/>
          <p:cNvSpPr txBox="1">
            <a:spLocks/>
          </p:cNvSpPr>
          <p:nvPr/>
        </p:nvSpPr>
        <p:spPr>
          <a:xfrm>
            <a:off x="381000" y="1646237"/>
            <a:ext cx="6096000" cy="45259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Beginning 2022-23, the United Student Council includes representation from all four colleges </a:t>
            </a:r>
          </a:p>
          <a:p>
            <a:pPr lvl="2">
              <a:buFont typeface="Courier New" panose="02070309020205020404" pitchFamily="49" charset="0"/>
              <a:buChar char="o"/>
            </a:pPr>
            <a:r>
              <a:rPr lang="en-US" sz="1800" dirty="0"/>
              <a:t>San Diego City College </a:t>
            </a:r>
          </a:p>
          <a:p>
            <a:pPr lvl="2">
              <a:buFont typeface="Courier New" panose="02070309020205020404" pitchFamily="49" charset="0"/>
              <a:buChar char="o"/>
            </a:pPr>
            <a:r>
              <a:rPr lang="en-US" sz="1800" dirty="0"/>
              <a:t>San Diego Mesa College </a:t>
            </a:r>
          </a:p>
          <a:p>
            <a:pPr lvl="2">
              <a:buFont typeface="Courier New" panose="02070309020205020404" pitchFamily="49" charset="0"/>
              <a:buChar char="o"/>
            </a:pPr>
            <a:r>
              <a:rPr lang="en-US" sz="1800" dirty="0"/>
              <a:t>San Diego Miramar College </a:t>
            </a:r>
          </a:p>
          <a:p>
            <a:pPr lvl="2">
              <a:buFont typeface="Courier New" panose="02070309020205020404" pitchFamily="49" charset="0"/>
              <a:buChar char="o"/>
            </a:pPr>
            <a:r>
              <a:rPr lang="en-US" sz="1800" dirty="0"/>
              <a:t>San Diego College of Continuing Education</a:t>
            </a:r>
          </a:p>
          <a:p>
            <a:pPr marL="0" indent="0">
              <a:buNone/>
            </a:pPr>
            <a:endParaRPr lang="en-US" sz="2000" dirty="0">
              <a:latin typeface="Arial"/>
              <a:cs typeface="Arial"/>
            </a:endParaRPr>
          </a:p>
          <a:p>
            <a:r>
              <a:rPr lang="en-US" sz="2000" dirty="0">
                <a:latin typeface="Arial"/>
                <a:cs typeface="Arial"/>
              </a:rPr>
              <a:t>Goals and Focus:</a:t>
            </a:r>
          </a:p>
          <a:p>
            <a:pPr lvl="1">
              <a:buFont typeface="Courier New" panose="02070309020205020404" pitchFamily="49" charset="0"/>
              <a:buChar char="o"/>
            </a:pPr>
            <a:r>
              <a:rPr lang="en-US" sz="1600" dirty="0">
                <a:latin typeface="Arial"/>
                <a:cs typeface="Arial"/>
              </a:rPr>
              <a:t>Support and access for housing-insecure students</a:t>
            </a:r>
          </a:p>
          <a:p>
            <a:pPr lvl="1">
              <a:buFont typeface="Courier New" panose="02070309020205020404" pitchFamily="49" charset="0"/>
              <a:buChar char="o"/>
            </a:pPr>
            <a:r>
              <a:rPr lang="en-US" sz="1600" dirty="0">
                <a:latin typeface="Arial"/>
                <a:cs typeface="Arial"/>
              </a:rPr>
              <a:t>Expand Associated Student Government engagement with students.</a:t>
            </a:r>
            <a:endParaRPr lang="en-US" sz="1600" dirty="0"/>
          </a:p>
        </p:txBody>
      </p:sp>
      <p:sp>
        <p:nvSpPr>
          <p:cNvPr id="6" name="Slide Number Placeholder 5">
            <a:extLst>
              <a:ext uri="{FF2B5EF4-FFF2-40B4-BE49-F238E27FC236}">
                <a16:creationId xmlns:a16="http://schemas.microsoft.com/office/drawing/2014/main" id="{E0658EC9-C81F-4814-8CE9-C143300179EF}"/>
              </a:ext>
            </a:extLst>
          </p:cNvPr>
          <p:cNvSpPr>
            <a:spLocks noGrp="1"/>
          </p:cNvSpPr>
          <p:nvPr>
            <p:ph type="sldNum" sz="quarter" idx="12"/>
          </p:nvPr>
        </p:nvSpPr>
        <p:spPr/>
        <p:txBody>
          <a:bodyPr/>
          <a:lstStyle/>
          <a:p>
            <a:fld id="{F2643872-DDB7-0344-AC81-EC67681427FD}" type="slidenum">
              <a:rPr lang="en-US" smtClean="0">
                <a:solidFill>
                  <a:schemeClr val="tx1"/>
                </a:solidFill>
                <a:latin typeface="Arial" charset="0"/>
                <a:ea typeface="Arial" charset="0"/>
                <a:cs typeface="Arial" charset="0"/>
              </a:rPr>
              <a:pPr/>
              <a:t>38</a:t>
            </a:fld>
            <a:endParaRPr lang="en-US" dirty="0">
              <a:solidFill>
                <a:schemeClr val="tx1"/>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4B564782-9F8D-42A3-B98B-357A628E15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4640" y="1981200"/>
            <a:ext cx="2194560" cy="2743200"/>
          </a:xfrm>
          <a:prstGeom prst="rect">
            <a:avLst/>
          </a:prstGeom>
        </p:spPr>
      </p:pic>
      <p:sp>
        <p:nvSpPr>
          <p:cNvPr id="8" name="TextBox 7">
            <a:extLst>
              <a:ext uri="{FF2B5EF4-FFF2-40B4-BE49-F238E27FC236}">
                <a16:creationId xmlns:a16="http://schemas.microsoft.com/office/drawing/2014/main" id="{A4E1470E-B778-4C9D-9318-C9BB0F34F463}"/>
              </a:ext>
            </a:extLst>
          </p:cNvPr>
          <p:cNvSpPr txBox="1"/>
          <p:nvPr/>
        </p:nvSpPr>
        <p:spPr>
          <a:xfrm>
            <a:off x="6644639" y="4813899"/>
            <a:ext cx="2507381" cy="1200329"/>
          </a:xfrm>
          <a:prstGeom prst="rect">
            <a:avLst/>
          </a:prstGeom>
          <a:noFill/>
        </p:spPr>
        <p:txBody>
          <a:bodyPr wrap="square" rtlCol="0">
            <a:spAutoFit/>
          </a:bodyPr>
          <a:lstStyle/>
          <a:p>
            <a:r>
              <a:rPr lang="en-US" sz="1200" u="sng" dirty="0">
                <a:latin typeface="Times New Roman" panose="02020603050405020304" pitchFamily="18" charset="0"/>
                <a:cs typeface="Times New Roman" panose="02020603050405020304" pitchFamily="18" charset="0"/>
              </a:rPr>
              <a:t>Student Trustees</a:t>
            </a:r>
          </a:p>
          <a:p>
            <a:r>
              <a:rPr lang="en-US" sz="1200" dirty="0">
                <a:latin typeface="Times New Roman" panose="02020603050405020304" pitchFamily="18" charset="0"/>
                <a:cs typeface="Times New Roman" panose="02020603050405020304" pitchFamily="18" charset="0"/>
              </a:rPr>
              <a:t>Diego Bethea (City College) </a:t>
            </a:r>
          </a:p>
          <a:p>
            <a:r>
              <a:rPr lang="en-US" sz="1200" dirty="0" err="1">
                <a:latin typeface="Times New Roman" panose="02020603050405020304" pitchFamily="18" charset="0"/>
                <a:cs typeface="Times New Roman" panose="02020603050405020304" pitchFamily="18" charset="0"/>
              </a:rPr>
              <a:t>Ixchel</a:t>
            </a:r>
            <a:r>
              <a:rPr lang="en-US" sz="1200" dirty="0">
                <a:latin typeface="Times New Roman" panose="02020603050405020304" pitchFamily="18" charset="0"/>
                <a:cs typeface="Times New Roman" panose="02020603050405020304" pitchFamily="18" charset="0"/>
              </a:rPr>
              <a:t> Valencia Diaz (Mesa College) </a:t>
            </a:r>
          </a:p>
          <a:p>
            <a:r>
              <a:rPr lang="en-US" sz="1200" dirty="0" err="1">
                <a:latin typeface="Times New Roman" panose="02020603050405020304" pitchFamily="18" charset="0"/>
                <a:cs typeface="Times New Roman" panose="02020603050405020304" pitchFamily="18" charset="0"/>
              </a:rPr>
              <a:t>Namod</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Pallek</a:t>
            </a:r>
            <a:r>
              <a:rPr lang="en-US" sz="1200" dirty="0">
                <a:latin typeface="Times New Roman" panose="02020603050405020304" pitchFamily="18" charset="0"/>
                <a:cs typeface="Times New Roman" panose="02020603050405020304" pitchFamily="18" charset="0"/>
              </a:rPr>
              <a:t> (Miramar College) </a:t>
            </a:r>
          </a:p>
          <a:p>
            <a:r>
              <a:rPr lang="en-US" sz="1200" dirty="0">
                <a:latin typeface="Times New Roman" panose="02020603050405020304" pitchFamily="18" charset="0"/>
                <a:cs typeface="Times New Roman" panose="02020603050405020304" pitchFamily="18" charset="0"/>
              </a:rPr>
              <a:t>Adriana Dos Santos (College of Continuing Education)</a:t>
            </a:r>
          </a:p>
        </p:txBody>
      </p:sp>
    </p:spTree>
    <p:extLst>
      <p:ext uri="{BB962C8B-B14F-4D97-AF65-F5344CB8AC3E}">
        <p14:creationId xmlns:p14="http://schemas.microsoft.com/office/powerpoint/2010/main" val="1675446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EE245-9CFF-47DE-A0FA-53A9F2590801}"/>
              </a:ext>
            </a:extLst>
          </p:cNvPr>
          <p:cNvSpPr>
            <a:spLocks noGrp="1"/>
          </p:cNvSpPr>
          <p:nvPr>
            <p:ph type="title"/>
          </p:nvPr>
        </p:nvSpPr>
        <p:spPr>
          <a:xfrm>
            <a:off x="457200" y="136525"/>
            <a:ext cx="8229600" cy="1143000"/>
          </a:xfrm>
        </p:spPr>
        <p:txBody>
          <a:bodyPr>
            <a:noAutofit/>
          </a:bodyPr>
          <a:lstStyle/>
          <a:p>
            <a:r>
              <a:rPr lang="en-US" sz="4000" dirty="0"/>
              <a:t>Student Centered Funding </a:t>
            </a:r>
            <a:br>
              <a:rPr lang="en-US" sz="4000" dirty="0"/>
            </a:br>
            <a:r>
              <a:rPr lang="en-US" sz="4000" dirty="0"/>
              <a:t>Formula (SCFF)</a:t>
            </a:r>
          </a:p>
        </p:txBody>
      </p:sp>
      <p:sp>
        <p:nvSpPr>
          <p:cNvPr id="3" name="Content Placeholder 2">
            <a:extLst>
              <a:ext uri="{FF2B5EF4-FFF2-40B4-BE49-F238E27FC236}">
                <a16:creationId xmlns:a16="http://schemas.microsoft.com/office/drawing/2014/main" id="{35F5BD7B-DD18-4085-B0ED-02E911B6E880}"/>
              </a:ext>
            </a:extLst>
          </p:cNvPr>
          <p:cNvSpPr>
            <a:spLocks noGrp="1"/>
          </p:cNvSpPr>
          <p:nvPr>
            <p:ph idx="1"/>
          </p:nvPr>
        </p:nvSpPr>
        <p:spPr>
          <a:xfrm>
            <a:off x="457200" y="1676400"/>
            <a:ext cx="8229600" cy="4756150"/>
          </a:xfrm>
        </p:spPr>
        <p:txBody>
          <a:bodyPr>
            <a:normAutofit fontScale="92500"/>
          </a:bodyPr>
          <a:lstStyle/>
          <a:p>
            <a:pPr marL="0" indent="0">
              <a:spcBef>
                <a:spcPts val="1200"/>
              </a:spcBef>
              <a:buNone/>
            </a:pPr>
            <a:r>
              <a:rPr lang="en-US" dirty="0"/>
              <a:t>Increase student access and financial support:</a:t>
            </a:r>
          </a:p>
          <a:p>
            <a:pPr marL="860425">
              <a:spcBef>
                <a:spcPts val="1200"/>
              </a:spcBef>
            </a:pPr>
            <a:r>
              <a:rPr lang="en-US" dirty="0"/>
              <a:t>Increase student access to financial aid – Blue Icon</a:t>
            </a:r>
          </a:p>
          <a:p>
            <a:pPr marL="860425">
              <a:spcBef>
                <a:spcPts val="1200"/>
              </a:spcBef>
            </a:pPr>
            <a:r>
              <a:rPr lang="en-US" dirty="0"/>
              <a:t>Increase the number of CDCP students and course offerings</a:t>
            </a:r>
          </a:p>
          <a:p>
            <a:pPr marL="860425">
              <a:spcBef>
                <a:spcPts val="1200"/>
              </a:spcBef>
            </a:pPr>
            <a:r>
              <a:rPr lang="en-US" dirty="0"/>
              <a:t>Enhance students' access to SDCCD classes and </a:t>
            </a:r>
            <a:r>
              <a:rPr lang="en-US"/>
              <a:t>programs through </a:t>
            </a:r>
            <a:r>
              <a:rPr lang="en-US" dirty="0"/>
              <a:t>ongoing evaluation and refinement of policies and procedures; eliminate obstacles.</a:t>
            </a:r>
          </a:p>
        </p:txBody>
      </p:sp>
      <p:sp>
        <p:nvSpPr>
          <p:cNvPr id="4" name="Slide Number Placeholder 1">
            <a:extLst>
              <a:ext uri="{FF2B5EF4-FFF2-40B4-BE49-F238E27FC236}">
                <a16:creationId xmlns:a16="http://schemas.microsoft.com/office/drawing/2014/main" id="{C94DDF42-D3AE-4F74-A5CE-189A33E70C68}"/>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39</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375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algn="ctr"/>
            <a:r>
              <a:rPr lang="en-US" altLang="en-US" b="1" dirty="0">
                <a:solidFill>
                  <a:schemeClr val="tx1"/>
                </a:solidFill>
                <a:ea typeface="ＭＳ Ｐゴシック" pitchFamily="34" charset="-128"/>
                <a:cs typeface="Arial" panose="020B0604020202020204" pitchFamily="34" charset="0"/>
              </a:rPr>
              <a:t>The San Diego</a:t>
            </a:r>
            <a:br>
              <a:rPr lang="en-US" altLang="en-US" b="1" dirty="0">
                <a:solidFill>
                  <a:schemeClr val="tx1"/>
                </a:solidFill>
                <a:ea typeface="ＭＳ Ｐゴシック" pitchFamily="34" charset="-128"/>
                <a:cs typeface="Arial" panose="020B0604020202020204" pitchFamily="34" charset="0"/>
              </a:rPr>
            </a:br>
            <a:r>
              <a:rPr lang="en-US" altLang="en-US" b="1" dirty="0">
                <a:solidFill>
                  <a:schemeClr val="tx1"/>
                </a:solidFill>
                <a:ea typeface="ＭＳ Ｐゴシック" pitchFamily="34" charset="-128"/>
                <a:cs typeface="Arial" panose="020B0604020202020204" pitchFamily="34" charset="0"/>
              </a:rPr>
              <a:t>Community College District</a:t>
            </a:r>
          </a:p>
        </p:txBody>
      </p:sp>
      <p:sp>
        <p:nvSpPr>
          <p:cNvPr id="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Font typeface="Wingdings 2" pitchFamily="18" charset="2"/>
              <a:buChar char=""/>
              <a:defRPr sz="2200">
                <a:solidFill>
                  <a:schemeClr val="bg1"/>
                </a:solidFill>
                <a:latin typeface="Trebuchet MS" pitchFamily="34" charset="0"/>
                <a:ea typeface="ＭＳ Ｐゴシック" pitchFamily="34" charset="-128"/>
              </a:defRPr>
            </a:lvl1pPr>
            <a:lvl2pPr marL="742950" indent="-285750" eaLnBrk="0" hangingPunct="0">
              <a:spcBef>
                <a:spcPts val="600"/>
              </a:spcBef>
              <a:buFont typeface="Wingdings 2" pitchFamily="18" charset="2"/>
              <a:buChar char=""/>
              <a:defRPr sz="2000">
                <a:solidFill>
                  <a:schemeClr val="bg1"/>
                </a:solidFill>
                <a:latin typeface="Trebuchet MS" pitchFamily="34" charset="0"/>
                <a:ea typeface="ＭＳ Ｐゴシック" pitchFamily="34" charset="-128"/>
              </a:defRPr>
            </a:lvl2pPr>
            <a:lvl3pPr marL="11430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3pPr>
            <a:lvl4pPr marL="16002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4pPr>
            <a:lvl5pPr marL="20574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5pPr>
            <a:lvl6pPr marL="25146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6pPr>
            <a:lvl7pPr marL="29718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7pPr>
            <a:lvl8pPr marL="34290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8pPr>
            <a:lvl9pPr marL="38862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9pPr>
          </a:lstStyle>
          <a:p>
            <a:pPr algn="r" eaLnBrk="1" hangingPunct="1">
              <a:spcBef>
                <a:spcPct val="0"/>
              </a:spcBef>
              <a:buFontTx/>
              <a:buNone/>
            </a:pPr>
            <a:fld id="{B6759A9F-6B8D-4730-88C4-725D6A5E8E7B}" type="slidenum">
              <a:rPr lang="en-US" altLang="en-US" sz="1200" smtClean="0">
                <a:solidFill>
                  <a:srgbClr val="030301"/>
                </a:solidFill>
                <a:latin typeface="+mj-lt"/>
              </a:rPr>
              <a:pPr algn="r" eaLnBrk="1" hangingPunct="1">
                <a:spcBef>
                  <a:spcPct val="0"/>
                </a:spcBef>
                <a:buFontTx/>
                <a:buNone/>
              </a:pPr>
              <a:t>4</a:t>
            </a:fld>
            <a:endParaRPr lang="en-US" altLang="en-US" sz="1200">
              <a:solidFill>
                <a:srgbClr val="030301"/>
              </a:solidFill>
              <a:latin typeface="+mj-lt"/>
            </a:endParaRPr>
          </a:p>
        </p:txBody>
      </p:sp>
      <p:pic>
        <p:nvPicPr>
          <p:cNvPr id="14" name="Content Placeholder 8">
            <a:extLst>
              <a:ext uri="{FF2B5EF4-FFF2-40B4-BE49-F238E27FC236}">
                <a16:creationId xmlns:a16="http://schemas.microsoft.com/office/drawing/2014/main" id="{915E913F-C42F-48EE-8B0F-70288D229BB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875"/>
          <a:stretch/>
        </p:blipFill>
        <p:spPr>
          <a:xfrm>
            <a:off x="228600" y="1807613"/>
            <a:ext cx="8686800" cy="4593187"/>
          </a:xfrm>
          <a:prstGeom prst="rect">
            <a:avLst/>
          </a:prstGeom>
        </p:spPr>
      </p:pic>
    </p:spTree>
    <p:extLst>
      <p:ext uri="{BB962C8B-B14F-4D97-AF65-F5344CB8AC3E}">
        <p14:creationId xmlns:p14="http://schemas.microsoft.com/office/powerpoint/2010/main" val="2799956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6" name="Content Placeholder 5"/>
          <p:cNvSpPr>
            <a:spLocks noGrp="1"/>
          </p:cNvSpPr>
          <p:nvPr>
            <p:ph idx="1"/>
          </p:nvPr>
        </p:nvSpPr>
        <p:spPr/>
        <p:txBody>
          <a:bodyPr>
            <a:normAutofit/>
          </a:bodyPr>
          <a:lstStyle/>
          <a:p>
            <a:pPr marL="0" indent="0" algn="ctr">
              <a:buNone/>
            </a:pPr>
            <a:r>
              <a:rPr lang="en-US" sz="4000" b="1" dirty="0">
                <a:latin typeface="Garamond" panose="02020404030301010803" pitchFamily="18" charset="0"/>
              </a:rPr>
              <a:t>Instruction</a:t>
            </a:r>
          </a:p>
          <a:p>
            <a:pPr marL="0" indent="0" algn="ctr">
              <a:buNone/>
            </a:pPr>
            <a:r>
              <a:rPr lang="en-US" sz="4000" b="1" dirty="0">
                <a:latin typeface="Garamond" panose="02020404030301010803" pitchFamily="18" charset="0"/>
              </a:rPr>
              <a:t>San Diego Promise</a:t>
            </a:r>
          </a:p>
          <a:p>
            <a:pPr marL="0" indent="0" algn="ctr">
              <a:buNone/>
            </a:pPr>
            <a:r>
              <a:rPr lang="en-US" sz="4000" b="1" dirty="0">
                <a:latin typeface="Garamond" panose="02020404030301010803" pitchFamily="18" charset="0"/>
                <a:ea typeface="ＭＳ Ｐゴシック" pitchFamily="34" charset="-128"/>
              </a:rPr>
              <a:t>Open Educational Resources (</a:t>
            </a:r>
            <a:r>
              <a:rPr lang="en-US" sz="4000" b="1" dirty="0" err="1">
                <a:latin typeface="Garamond" panose="02020404030301010803" pitchFamily="18" charset="0"/>
                <a:ea typeface="ＭＳ Ｐゴシック" pitchFamily="34" charset="-128"/>
              </a:rPr>
              <a:t>OER</a:t>
            </a:r>
            <a:r>
              <a:rPr lang="en-US" sz="4000" b="1" dirty="0">
                <a:latin typeface="Garamond" panose="02020404030301010803" pitchFamily="18" charset="0"/>
                <a:ea typeface="ＭＳ Ｐゴシック" pitchFamily="34" charset="-128"/>
              </a:rPr>
              <a:t>) </a:t>
            </a:r>
          </a:p>
          <a:p>
            <a:pPr marL="0" indent="0" algn="ctr">
              <a:buNone/>
            </a:pPr>
            <a:r>
              <a:rPr lang="en-US" sz="4000" b="1" dirty="0">
                <a:latin typeface="Garamond" panose="02020404030301010803" pitchFamily="18" charset="0"/>
                <a:ea typeface="ＭＳ Ｐゴシック" pitchFamily="34" charset="-128"/>
              </a:rPr>
              <a:t>Zero Textbook Costs (</a:t>
            </a:r>
            <a:r>
              <a:rPr lang="en-US" sz="4000" b="1" dirty="0" err="1">
                <a:latin typeface="Garamond" panose="02020404030301010803" pitchFamily="18" charset="0"/>
                <a:ea typeface="ＭＳ Ｐゴシック" pitchFamily="34" charset="-128"/>
              </a:rPr>
              <a:t>ZTC</a:t>
            </a:r>
            <a:r>
              <a:rPr lang="en-US" sz="4000" b="1" dirty="0">
                <a:latin typeface="Garamond" panose="02020404030301010803" pitchFamily="18" charset="0"/>
                <a:ea typeface="ＭＳ Ｐゴシック" pitchFamily="34" charset="-128"/>
              </a:rPr>
              <a:t>)</a:t>
            </a:r>
            <a:endParaRPr lang="en-US" sz="4000" b="1" dirty="0">
              <a:latin typeface="Garamond" panose="02020404030301010803" pitchFamily="18" charset="0"/>
            </a:endParaRPr>
          </a:p>
          <a:p>
            <a:pPr marL="0" indent="0" algn="ctr">
              <a:buNone/>
            </a:pPr>
            <a:r>
              <a:rPr lang="en-US" sz="4000" b="1" dirty="0">
                <a:latin typeface="Garamond" panose="02020404030301010803" pitchFamily="18" charset="0"/>
              </a:rPr>
              <a:t>Q and A</a:t>
            </a:r>
          </a:p>
        </p:txBody>
      </p:sp>
      <p:sp>
        <p:nvSpPr>
          <p:cNvPr id="5" name="Slide Number Placeholder 4"/>
          <p:cNvSpPr>
            <a:spLocks noGrp="1"/>
          </p:cNvSpPr>
          <p:nvPr>
            <p:ph type="sldNum" sz="quarter" idx="12"/>
          </p:nvPr>
        </p:nvSpPr>
        <p:spPr/>
        <p:txBody>
          <a:bodyPr/>
          <a:lstStyle/>
          <a:p>
            <a:pPr>
              <a:defRPr/>
            </a:pPr>
            <a:fld id="{F2643872-DDB7-0344-AC81-EC67681427FD}" type="slidenum">
              <a:rPr lang="en-US" smtClean="0">
                <a:solidFill>
                  <a:schemeClr val="tx1"/>
                </a:solidFill>
                <a:latin typeface="Arial" charset="0"/>
                <a:ea typeface="Arial" charset="0"/>
                <a:cs typeface="Arial" charset="0"/>
              </a:rPr>
              <a:pPr>
                <a:defRPr/>
              </a:pPr>
              <a:t>40</a:t>
            </a:fld>
            <a:endParaRPr lang="en-US"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43857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524D-16F2-42D9-A147-ECB95595ABD4}"/>
              </a:ext>
            </a:extLst>
          </p:cNvPr>
          <p:cNvSpPr>
            <a:spLocks noGrp="1"/>
          </p:cNvSpPr>
          <p:nvPr>
            <p:ph type="title"/>
          </p:nvPr>
        </p:nvSpPr>
        <p:spPr/>
        <p:txBody>
          <a:bodyPr>
            <a:normAutofit fontScale="90000"/>
          </a:bodyPr>
          <a:lstStyle/>
          <a:p>
            <a:r>
              <a:rPr lang="en-US" altLang="en-US" dirty="0">
                <a:ea typeface="ＭＳ Ｐゴシック" pitchFamily="34" charset="-128"/>
              </a:rPr>
              <a:t>Institutional Innovation and Effectiveness</a:t>
            </a:r>
            <a:br>
              <a:rPr lang="en-US" altLang="en-US" dirty="0">
                <a:ea typeface="ＭＳ Ｐゴシック" pitchFamily="34" charset="-128"/>
              </a:rPr>
            </a:br>
            <a:endParaRPr lang="en-US" dirty="0"/>
          </a:p>
        </p:txBody>
      </p:sp>
      <p:sp>
        <p:nvSpPr>
          <p:cNvPr id="3" name="Content Placeholder 2"/>
          <p:cNvSpPr>
            <a:spLocks noGrp="1"/>
          </p:cNvSpPr>
          <p:nvPr>
            <p:ph idx="1"/>
          </p:nvPr>
        </p:nvSpPr>
        <p:spPr/>
        <p:txBody>
          <a:bodyPr>
            <a:normAutofit/>
          </a:bodyPr>
          <a:lstStyle/>
          <a:p>
            <a:pPr marL="0" indent="0" algn="ctr">
              <a:spcBef>
                <a:spcPct val="0"/>
              </a:spcBef>
              <a:buNone/>
              <a:defRPr/>
            </a:pPr>
            <a:endParaRPr lang="en-US" altLang="en-US" sz="1400" b="1" dirty="0">
              <a:latin typeface="Garamond" panose="02020404030301010803" pitchFamily="18" charset="0"/>
              <a:ea typeface="ＭＳ Ｐゴシック" pitchFamily="34" charset="-128"/>
            </a:endParaRPr>
          </a:p>
          <a:p>
            <a:pPr marL="0" indent="0" algn="ctr">
              <a:spcBef>
                <a:spcPct val="0"/>
              </a:spcBef>
              <a:buNone/>
              <a:defRPr/>
            </a:pPr>
            <a:r>
              <a:rPr lang="en-US" altLang="en-US" sz="2800" b="1" dirty="0">
                <a:latin typeface="Garamond" panose="02020404030301010803" pitchFamily="18" charset="0"/>
                <a:ea typeface="ＭＳ Ｐゴシック" pitchFamily="34" charset="-128"/>
              </a:rPr>
              <a:t>Division Overview </a:t>
            </a:r>
          </a:p>
          <a:p>
            <a:pPr marL="0" indent="0" algn="ctr">
              <a:spcBef>
                <a:spcPts val="1800"/>
              </a:spcBef>
              <a:buNone/>
              <a:defRPr/>
            </a:pPr>
            <a:r>
              <a:rPr lang="en-US" altLang="en-US" sz="2800" b="1" dirty="0">
                <a:latin typeface="Garamond" panose="02020404030301010803" pitchFamily="18" charset="0"/>
                <a:ea typeface="ＭＳ Ｐゴシック" pitchFamily="34" charset="-128"/>
              </a:rPr>
              <a:t>Strategic Planning Process Update</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821D24C-6FB7-4583-BFF4-7F97EED40CC4}" type="slidenum">
              <a:rPr lang="en-US">
                <a:solidFill>
                  <a:prstClr val="black"/>
                </a:solidFill>
                <a:latin typeface="Arial" panose="020B0604020202020204" pitchFamily="34" charset="0"/>
                <a:cs typeface="Arial" panose="020B0604020202020204" pitchFamily="34" charset="0"/>
              </a:rPr>
              <a:pPr>
                <a:defRPr/>
              </a:pPr>
              <a:t>41</a:t>
            </a:fld>
            <a:endParaRPr lang="en-US"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5105400" y="4806643"/>
            <a:ext cx="3983783" cy="784830"/>
          </a:xfrm>
          <a:prstGeom prst="rect">
            <a:avLst/>
          </a:prstGeom>
          <a:noFill/>
        </p:spPr>
        <p:txBody>
          <a:bodyPr wrap="none" rtlCol="0">
            <a:spAutoFit/>
          </a:bodyPr>
          <a:lstStyle/>
          <a:p>
            <a:pPr eaLnBrk="0" hangingPunct="0">
              <a:defRPr/>
            </a:pPr>
            <a:r>
              <a:rPr lang="en-US" sz="1500" b="1" dirty="0">
                <a:solidFill>
                  <a:prstClr val="black"/>
                </a:solidFill>
                <a:latin typeface="Arial" panose="020B0604020202020204" pitchFamily="34" charset="0"/>
                <a:cs typeface="Arial" panose="020B0604020202020204" pitchFamily="34" charset="0"/>
              </a:rPr>
              <a:t>Michelle Fischthal, DBA</a:t>
            </a:r>
          </a:p>
          <a:p>
            <a:pPr eaLnBrk="0" hangingPunct="0">
              <a:defRPr/>
            </a:pPr>
            <a:r>
              <a:rPr lang="en-US" sz="1500" b="1" dirty="0">
                <a:solidFill>
                  <a:prstClr val="black"/>
                </a:solidFill>
                <a:latin typeface="Arial" panose="020B0604020202020204" pitchFamily="34" charset="0"/>
                <a:cs typeface="Arial" panose="020B0604020202020204" pitchFamily="34" charset="0"/>
              </a:rPr>
              <a:t>Vice Chancellor</a:t>
            </a:r>
          </a:p>
          <a:p>
            <a:pPr eaLnBrk="0" hangingPunct="0">
              <a:defRPr/>
            </a:pPr>
            <a:r>
              <a:rPr lang="en-US" sz="1500" b="1" dirty="0">
                <a:solidFill>
                  <a:prstClr val="black"/>
                </a:solidFill>
                <a:latin typeface="Arial" panose="020B0604020202020204" pitchFamily="34" charset="0"/>
                <a:cs typeface="Arial" panose="020B0604020202020204" pitchFamily="34" charset="0"/>
              </a:rPr>
              <a:t>Institutional Innovation and Effectiveness</a:t>
            </a:r>
          </a:p>
        </p:txBody>
      </p:sp>
      <p:pic>
        <p:nvPicPr>
          <p:cNvPr id="5" name="Picture 4">
            <a:extLst>
              <a:ext uri="{FF2B5EF4-FFF2-40B4-BE49-F238E27FC236}">
                <a16:creationId xmlns:a16="http://schemas.microsoft.com/office/drawing/2014/main" id="{5E3C61C7-6DFE-4C25-9846-92542DA17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23340" y="4027832"/>
            <a:ext cx="1646121" cy="2057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75119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AF408F-EE53-4668-A00C-7B1A67575634}"/>
              </a:ext>
            </a:extLst>
          </p:cNvPr>
          <p:cNvSpPr>
            <a:spLocks noGrp="1"/>
          </p:cNvSpPr>
          <p:nvPr>
            <p:ph type="title"/>
          </p:nvPr>
        </p:nvSpPr>
        <p:spPr>
          <a:xfrm>
            <a:off x="1295400" y="228600"/>
            <a:ext cx="7032308" cy="857250"/>
          </a:xfrm>
        </p:spPr>
        <p:txBody>
          <a:bodyPr>
            <a:normAutofit/>
          </a:bodyPr>
          <a:lstStyle/>
          <a:p>
            <a:pPr>
              <a:spcBef>
                <a:spcPts val="900"/>
              </a:spcBef>
            </a:pPr>
            <a:r>
              <a:rPr lang="en-US" sz="4000" dirty="0"/>
              <a:t>II&amp;E Division Overview</a:t>
            </a:r>
          </a:p>
        </p:txBody>
      </p:sp>
      <p:sp>
        <p:nvSpPr>
          <p:cNvPr id="6" name="Slide Number Placeholder 3">
            <a:extLst>
              <a:ext uri="{FF2B5EF4-FFF2-40B4-BE49-F238E27FC236}">
                <a16:creationId xmlns:a16="http://schemas.microsoft.com/office/drawing/2014/main" id="{39AB2C54-21FA-4AEF-B56C-1C41156B4756}"/>
              </a:ext>
            </a:extLst>
          </p:cNvPr>
          <p:cNvSpPr>
            <a:spLocks noGrp="1"/>
          </p:cNvSpPr>
          <p:nvPr>
            <p:ph type="sldNum" sz="quarter" idx="12"/>
          </p:nvPr>
        </p:nvSpPr>
        <p:spPr>
          <a:xfrm>
            <a:off x="7086600" y="6492478"/>
            <a:ext cx="1600200" cy="273844"/>
          </a:xfrm>
        </p:spPr>
        <p:txBody>
          <a:bodyPr/>
          <a:lstStyle/>
          <a:p>
            <a:pPr>
              <a:defRPr/>
            </a:pPr>
            <a:fld id="{F2643872-DDB7-0344-AC81-EC67681427FD}" type="slidenum">
              <a:rPr lang="en-US">
                <a:solidFill>
                  <a:prstClr val="black"/>
                </a:solidFill>
                <a:latin typeface="Arial" charset="0"/>
                <a:ea typeface="Arial" charset="0"/>
                <a:cs typeface="Arial" charset="0"/>
              </a:rPr>
              <a:pPr>
                <a:defRPr/>
              </a:pPr>
              <a:t>42</a:t>
            </a:fld>
            <a:endParaRPr lang="en-US" dirty="0">
              <a:solidFill>
                <a:prstClr val="black">
                  <a:tint val="75000"/>
                </a:prstClr>
              </a:solidFill>
              <a:latin typeface="Calibri"/>
            </a:endParaRPr>
          </a:p>
        </p:txBody>
      </p:sp>
      <p:sp>
        <p:nvSpPr>
          <p:cNvPr id="2" name="AutoShape 2" descr="https://usc-powerpoint.officeapps.live.com/pods/GetClipboardImage.ashx?Id=055559fc-4d37-4716-8fc0-b6edfb8c372b&amp;DC=US1&amp;pkey=bc52e449-6af8-439a-9a5d-37331d00697a&amp;wdwaccluster=US1">
            <a:extLst>
              <a:ext uri="{FF2B5EF4-FFF2-40B4-BE49-F238E27FC236}">
                <a16:creationId xmlns:a16="http://schemas.microsoft.com/office/drawing/2014/main" id="{995F6EEF-3ACF-4014-BE6D-5B530BDA5207}"/>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0" name="Content Placeholder 3">
            <a:extLst>
              <a:ext uri="{FF2B5EF4-FFF2-40B4-BE49-F238E27FC236}">
                <a16:creationId xmlns:a16="http://schemas.microsoft.com/office/drawing/2014/main" id="{D8023A62-C5F7-442C-9B9D-C098F137E678}"/>
              </a:ext>
            </a:extLst>
          </p:cNvPr>
          <p:cNvSpPr>
            <a:spLocks noGrp="1"/>
          </p:cNvSpPr>
          <p:nvPr>
            <p:ph idx="1"/>
          </p:nvPr>
        </p:nvSpPr>
        <p:spPr>
          <a:xfrm>
            <a:off x="349192" y="1676400"/>
            <a:ext cx="4337108" cy="4290884"/>
          </a:xfrm>
        </p:spPr>
        <p:txBody>
          <a:bodyPr>
            <a:normAutofit/>
          </a:bodyPr>
          <a:lstStyle/>
          <a:p>
            <a:pPr lvl="1">
              <a:lnSpc>
                <a:spcPct val="110000"/>
              </a:lnSpc>
              <a:spcBef>
                <a:spcPts val="900"/>
              </a:spcBef>
              <a:buFont typeface="Arial" panose="020B0604020202020204" pitchFamily="34" charset="0"/>
              <a:buChar char="•"/>
            </a:pPr>
            <a:r>
              <a:rPr lang="en-US" dirty="0"/>
              <a:t>Accreditation</a:t>
            </a:r>
          </a:p>
          <a:p>
            <a:pPr lvl="1">
              <a:lnSpc>
                <a:spcPct val="110000"/>
              </a:lnSpc>
              <a:spcBef>
                <a:spcPts val="900"/>
              </a:spcBef>
              <a:buFont typeface="Arial" panose="020B0604020202020204" pitchFamily="34" charset="0"/>
              <a:buChar char="•"/>
            </a:pPr>
            <a:r>
              <a:rPr lang="en-US" dirty="0"/>
              <a:t>Institutional Effectiveness and Research</a:t>
            </a:r>
          </a:p>
          <a:p>
            <a:pPr lvl="1">
              <a:lnSpc>
                <a:spcPct val="110000"/>
              </a:lnSpc>
              <a:spcBef>
                <a:spcPts val="900"/>
              </a:spcBef>
              <a:buFont typeface="Arial" panose="020B0604020202020204" pitchFamily="34" charset="0"/>
              <a:buChar char="•"/>
            </a:pPr>
            <a:r>
              <a:rPr lang="en-US" dirty="0"/>
              <a:t>Educational Technology</a:t>
            </a:r>
          </a:p>
          <a:p>
            <a:pPr lvl="1">
              <a:lnSpc>
                <a:spcPct val="110000"/>
              </a:lnSpc>
              <a:spcBef>
                <a:spcPts val="900"/>
              </a:spcBef>
              <a:buFont typeface="Arial" panose="020B0604020202020204" pitchFamily="34" charset="0"/>
              <a:buChar char="•"/>
            </a:pPr>
            <a:r>
              <a:rPr lang="en-US" dirty="0"/>
              <a:t>Institutional/Strategic Planning</a:t>
            </a:r>
          </a:p>
          <a:p>
            <a:pPr marL="0" indent="0">
              <a:lnSpc>
                <a:spcPct val="110000"/>
              </a:lnSpc>
              <a:spcBef>
                <a:spcPts val="900"/>
              </a:spcBef>
              <a:buNone/>
            </a:pPr>
            <a:endParaRPr lang="en-US" dirty="0"/>
          </a:p>
        </p:txBody>
      </p:sp>
      <p:pic>
        <p:nvPicPr>
          <p:cNvPr id="5" name="Picture 4">
            <a:extLst>
              <a:ext uri="{FF2B5EF4-FFF2-40B4-BE49-F238E27FC236}">
                <a16:creationId xmlns:a16="http://schemas.microsoft.com/office/drawing/2014/main" id="{9B33EF74-7E06-43D4-5745-007C8B7DFC3F}"/>
              </a:ext>
            </a:extLst>
          </p:cNvPr>
          <p:cNvPicPr>
            <a:picLocks noChangeAspect="1"/>
          </p:cNvPicPr>
          <p:nvPr/>
        </p:nvPicPr>
        <p:blipFill>
          <a:blip r:embed="rId2"/>
          <a:stretch>
            <a:fillRect/>
          </a:stretch>
        </p:blipFill>
        <p:spPr>
          <a:xfrm>
            <a:off x="4944316" y="2033715"/>
            <a:ext cx="3827369" cy="2957513"/>
          </a:xfrm>
          <a:prstGeom prst="rect">
            <a:avLst/>
          </a:prstGeom>
        </p:spPr>
      </p:pic>
    </p:spTree>
    <p:extLst>
      <p:ext uri="{BB962C8B-B14F-4D97-AF65-F5344CB8AC3E}">
        <p14:creationId xmlns:p14="http://schemas.microsoft.com/office/powerpoint/2010/main" val="4108276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0FA9-E101-47AB-9989-0617545A9127}"/>
              </a:ext>
            </a:extLst>
          </p:cNvPr>
          <p:cNvSpPr>
            <a:spLocks noGrp="1"/>
          </p:cNvSpPr>
          <p:nvPr>
            <p:ph type="title"/>
          </p:nvPr>
        </p:nvSpPr>
        <p:spPr>
          <a:xfrm>
            <a:off x="706952" y="108425"/>
            <a:ext cx="8229600" cy="1143000"/>
          </a:xfrm>
        </p:spPr>
        <p:txBody>
          <a:bodyPr/>
          <a:lstStyle/>
          <a:p>
            <a:r>
              <a:rPr lang="en-US" dirty="0"/>
              <a:t>Opportunities through II&amp;E</a:t>
            </a:r>
          </a:p>
        </p:txBody>
      </p:sp>
      <p:sp>
        <p:nvSpPr>
          <p:cNvPr id="3" name="Slide Number Placeholder 3">
            <a:extLst>
              <a:ext uri="{FF2B5EF4-FFF2-40B4-BE49-F238E27FC236}">
                <a16:creationId xmlns:a16="http://schemas.microsoft.com/office/drawing/2014/main" id="{AB88075C-79D7-4328-8606-0C8E187CE23B}"/>
              </a:ext>
            </a:extLst>
          </p:cNvPr>
          <p:cNvSpPr>
            <a:spLocks noGrp="1"/>
          </p:cNvSpPr>
          <p:nvPr>
            <p:ph type="sldNum" sz="quarter" idx="12"/>
          </p:nvPr>
        </p:nvSpPr>
        <p:spPr>
          <a:xfrm>
            <a:off x="7543800" y="6584156"/>
            <a:ext cx="1600200" cy="273844"/>
          </a:xfrm>
        </p:spPr>
        <p:txBody>
          <a:bodyPr/>
          <a:lstStyle/>
          <a:p>
            <a:pPr>
              <a:defRPr/>
            </a:pPr>
            <a:fld id="{F2643872-DDB7-0344-AC81-EC67681427FD}" type="slidenum">
              <a:rPr lang="en-US">
                <a:solidFill>
                  <a:prstClr val="black"/>
                </a:solidFill>
                <a:latin typeface="Arial" charset="0"/>
                <a:ea typeface="Arial" charset="0"/>
                <a:cs typeface="Arial" charset="0"/>
              </a:rPr>
              <a:pPr>
                <a:defRPr/>
              </a:pPr>
              <a:t>43</a:t>
            </a:fld>
            <a:endParaRPr lang="en-US" dirty="0">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id="{8EEEDA83-A90F-47C9-A887-39CE3BBC8C98}"/>
              </a:ext>
            </a:extLst>
          </p:cNvPr>
          <p:cNvSpPr txBox="1">
            <a:spLocks/>
          </p:cNvSpPr>
          <p:nvPr/>
        </p:nvSpPr>
        <p:spPr>
          <a:xfrm>
            <a:off x="7696200" y="6736556"/>
            <a:ext cx="1600200"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2643872-DDB7-0344-AC81-EC67681427FD}" type="slidenum">
              <a:rPr lang="en-US" smtClean="0">
                <a:solidFill>
                  <a:prstClr val="black"/>
                </a:solidFill>
                <a:latin typeface="Arial" charset="0"/>
                <a:ea typeface="Arial" charset="0"/>
                <a:cs typeface="Arial" charset="0"/>
              </a:rPr>
              <a:pPr>
                <a:defRPr/>
              </a:pPr>
              <a:t>43</a:t>
            </a:fld>
            <a:endParaRPr lang="en-US" dirty="0">
              <a:solidFill>
                <a:prstClr val="black">
                  <a:tint val="75000"/>
                </a:prstClr>
              </a:solidFill>
              <a:latin typeface="Calibri"/>
            </a:endParaRPr>
          </a:p>
        </p:txBody>
      </p:sp>
      <p:sp>
        <p:nvSpPr>
          <p:cNvPr id="5" name="Slide Number Placeholder 3">
            <a:extLst>
              <a:ext uri="{FF2B5EF4-FFF2-40B4-BE49-F238E27FC236}">
                <a16:creationId xmlns:a16="http://schemas.microsoft.com/office/drawing/2014/main" id="{B5D28FFF-DA3A-4AAF-8A2A-CDEA8A0AEE27}"/>
              </a:ext>
            </a:extLst>
          </p:cNvPr>
          <p:cNvSpPr txBox="1">
            <a:spLocks/>
          </p:cNvSpPr>
          <p:nvPr/>
        </p:nvSpPr>
        <p:spPr>
          <a:xfrm>
            <a:off x="7848600" y="6888956"/>
            <a:ext cx="1600200"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2643872-DDB7-0344-AC81-EC67681427FD}" type="slidenum">
              <a:rPr lang="en-US" smtClean="0">
                <a:solidFill>
                  <a:prstClr val="black"/>
                </a:solidFill>
                <a:latin typeface="Arial" charset="0"/>
                <a:ea typeface="Arial" charset="0"/>
                <a:cs typeface="Arial" charset="0"/>
              </a:rPr>
              <a:pPr>
                <a:defRPr/>
              </a:pPr>
              <a:t>43</a:t>
            </a:fld>
            <a:endParaRPr lang="en-US" dirty="0">
              <a:solidFill>
                <a:prstClr val="black">
                  <a:tint val="75000"/>
                </a:prstClr>
              </a:solidFill>
              <a:latin typeface="Calibri"/>
            </a:endParaRPr>
          </a:p>
        </p:txBody>
      </p:sp>
      <p:pic>
        <p:nvPicPr>
          <p:cNvPr id="7" name="Picture 6">
            <a:extLst>
              <a:ext uri="{FF2B5EF4-FFF2-40B4-BE49-F238E27FC236}">
                <a16:creationId xmlns:a16="http://schemas.microsoft.com/office/drawing/2014/main" id="{433F3E7B-B58C-4AAA-B8CF-7097F334185D}"/>
              </a:ext>
            </a:extLst>
          </p:cNvPr>
          <p:cNvPicPr>
            <a:picLocks noChangeAspect="1"/>
          </p:cNvPicPr>
          <p:nvPr/>
        </p:nvPicPr>
        <p:blipFill>
          <a:blip r:embed="rId2"/>
          <a:stretch>
            <a:fillRect/>
          </a:stretch>
        </p:blipFill>
        <p:spPr>
          <a:xfrm>
            <a:off x="5095288" y="1570038"/>
            <a:ext cx="3841264" cy="2089540"/>
          </a:xfrm>
          <a:prstGeom prst="rect">
            <a:avLst/>
          </a:prstGeom>
        </p:spPr>
      </p:pic>
      <p:sp>
        <p:nvSpPr>
          <p:cNvPr id="8" name="Content Placeholder 3">
            <a:extLst>
              <a:ext uri="{FF2B5EF4-FFF2-40B4-BE49-F238E27FC236}">
                <a16:creationId xmlns:a16="http://schemas.microsoft.com/office/drawing/2014/main" id="{64B21906-63E8-434C-9A4C-77FE4ACCFEC6}"/>
              </a:ext>
            </a:extLst>
          </p:cNvPr>
          <p:cNvSpPr txBox="1">
            <a:spLocks/>
          </p:cNvSpPr>
          <p:nvPr/>
        </p:nvSpPr>
        <p:spPr>
          <a:xfrm>
            <a:off x="381000" y="2362200"/>
            <a:ext cx="4337108" cy="3394472"/>
          </a:xfrm>
          <a:prstGeom prst="rect">
            <a:avLst/>
          </a:prstGeom>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1">
              <a:spcBef>
                <a:spcPts val="900"/>
              </a:spcBef>
              <a:buFont typeface="Arial" panose="020B0604020202020204" pitchFamily="34" charset="0"/>
              <a:buChar char="•"/>
            </a:pPr>
            <a:r>
              <a:rPr lang="en-US" dirty="0"/>
              <a:t>Survey- Emerging Technologies and Processes</a:t>
            </a:r>
          </a:p>
          <a:p>
            <a:pPr lvl="1">
              <a:spcBef>
                <a:spcPts val="900"/>
              </a:spcBef>
              <a:buFont typeface="Arial" panose="020B0604020202020204" pitchFamily="34" charset="0"/>
              <a:buChar char="•"/>
            </a:pPr>
            <a:r>
              <a:rPr lang="en-US" dirty="0"/>
              <a:t>Speaker Series, Workshops, Summit: Large Language models (LLM’s including AI-Artificial Intelligence), </a:t>
            </a:r>
            <a:r>
              <a:rPr lang="en-US" dirty="0" err="1"/>
              <a:t>eXternal</a:t>
            </a:r>
            <a:r>
              <a:rPr lang="en-US" dirty="0"/>
              <a:t> Reality (AR/VR/MR)</a:t>
            </a:r>
          </a:p>
          <a:p>
            <a:pPr lvl="1">
              <a:spcBef>
                <a:spcPts val="900"/>
              </a:spcBef>
              <a:buFont typeface="Arial" panose="020B0604020202020204" pitchFamily="34" charset="0"/>
              <a:buChar char="•"/>
            </a:pPr>
            <a:r>
              <a:rPr lang="en-US" dirty="0"/>
              <a:t>Collaboration and Ideation Convenings</a:t>
            </a:r>
          </a:p>
          <a:p>
            <a:pPr marL="0" indent="0">
              <a:spcBef>
                <a:spcPts val="900"/>
              </a:spcBef>
              <a:buFont typeface="Arial" panose="020B0604020202020204" pitchFamily="34" charset="0"/>
              <a:buNone/>
            </a:pPr>
            <a:endParaRPr lang="en-US" dirty="0"/>
          </a:p>
        </p:txBody>
      </p:sp>
      <p:sp>
        <p:nvSpPr>
          <p:cNvPr id="6" name="TextBox 5">
            <a:extLst>
              <a:ext uri="{FF2B5EF4-FFF2-40B4-BE49-F238E27FC236}">
                <a16:creationId xmlns:a16="http://schemas.microsoft.com/office/drawing/2014/main" id="{B2DD702F-E3EE-4720-A93C-0A51E5738E93}"/>
              </a:ext>
            </a:extLst>
          </p:cNvPr>
          <p:cNvSpPr txBox="1"/>
          <p:nvPr/>
        </p:nvSpPr>
        <p:spPr>
          <a:xfrm>
            <a:off x="6256743" y="6046034"/>
            <a:ext cx="202818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Innovation Survey</a:t>
            </a:r>
          </a:p>
        </p:txBody>
      </p:sp>
      <p:pic>
        <p:nvPicPr>
          <p:cNvPr id="10" name="Picture 9">
            <a:extLst>
              <a:ext uri="{FF2B5EF4-FFF2-40B4-BE49-F238E27FC236}">
                <a16:creationId xmlns:a16="http://schemas.microsoft.com/office/drawing/2014/main" id="{29B91715-F6D6-4100-90C1-6CB531F4D7FD}"/>
              </a:ext>
            </a:extLst>
          </p:cNvPr>
          <p:cNvPicPr/>
          <p:nvPr/>
        </p:nvPicPr>
        <p:blipFill>
          <a:blip r:embed="rId3">
            <a:extLst>
              <a:ext uri="{28A0092B-C50C-407E-A947-70E740481C1C}">
                <a14:useLocalDpi xmlns:a14="http://schemas.microsoft.com/office/drawing/2010/main" val="0"/>
              </a:ext>
            </a:extLst>
          </a:blip>
          <a:stretch>
            <a:fillRect/>
          </a:stretch>
        </p:blipFill>
        <p:spPr>
          <a:xfrm>
            <a:off x="6416099" y="4296805"/>
            <a:ext cx="1571625" cy="1571625"/>
          </a:xfrm>
          <a:prstGeom prst="rect">
            <a:avLst/>
          </a:prstGeom>
        </p:spPr>
      </p:pic>
    </p:spTree>
    <p:extLst>
      <p:ext uri="{BB962C8B-B14F-4D97-AF65-F5344CB8AC3E}">
        <p14:creationId xmlns:p14="http://schemas.microsoft.com/office/powerpoint/2010/main" val="2802140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AF408F-EE53-4668-A00C-7B1A67575634}"/>
              </a:ext>
            </a:extLst>
          </p:cNvPr>
          <p:cNvSpPr>
            <a:spLocks noGrp="1"/>
          </p:cNvSpPr>
          <p:nvPr>
            <p:ph type="title"/>
          </p:nvPr>
        </p:nvSpPr>
        <p:spPr>
          <a:xfrm>
            <a:off x="1599311" y="134758"/>
            <a:ext cx="6744589" cy="857250"/>
          </a:xfrm>
        </p:spPr>
        <p:txBody>
          <a:bodyPr>
            <a:normAutofit fontScale="90000"/>
          </a:bodyPr>
          <a:lstStyle/>
          <a:p>
            <a:pPr>
              <a:spcBef>
                <a:spcPts val="900"/>
              </a:spcBef>
            </a:pPr>
            <a:r>
              <a:rPr lang="en-US" dirty="0">
                <a:cs typeface="Arial" panose="020B0604020202020204" pitchFamily="34" charset="0"/>
              </a:rPr>
              <a:t>II&amp;E Support and Resources</a:t>
            </a:r>
          </a:p>
        </p:txBody>
      </p:sp>
      <p:sp>
        <p:nvSpPr>
          <p:cNvPr id="6" name="Slide Number Placeholder 3">
            <a:extLst>
              <a:ext uri="{FF2B5EF4-FFF2-40B4-BE49-F238E27FC236}">
                <a16:creationId xmlns:a16="http://schemas.microsoft.com/office/drawing/2014/main" id="{39AB2C54-21FA-4AEF-B56C-1C41156B4756}"/>
              </a:ext>
            </a:extLst>
          </p:cNvPr>
          <p:cNvSpPr>
            <a:spLocks noGrp="1"/>
          </p:cNvSpPr>
          <p:nvPr>
            <p:ph type="sldNum" sz="quarter" idx="12"/>
          </p:nvPr>
        </p:nvSpPr>
        <p:spPr>
          <a:xfrm>
            <a:off x="7543800" y="6584156"/>
            <a:ext cx="1600200" cy="273844"/>
          </a:xfrm>
        </p:spPr>
        <p:txBody>
          <a:bodyPr/>
          <a:lstStyle/>
          <a:p>
            <a:pPr>
              <a:defRPr/>
            </a:pPr>
            <a:fld id="{F2643872-DDB7-0344-AC81-EC67681427FD}" type="slidenum">
              <a:rPr lang="en-US">
                <a:solidFill>
                  <a:prstClr val="black"/>
                </a:solidFill>
                <a:latin typeface="Arial" charset="0"/>
                <a:ea typeface="Arial" charset="0"/>
                <a:cs typeface="Arial" charset="0"/>
              </a:rPr>
              <a:pPr>
                <a:defRPr/>
              </a:pPr>
              <a:t>44</a:t>
            </a:fld>
            <a:endParaRPr lang="en-US" dirty="0">
              <a:solidFill>
                <a:prstClr val="black">
                  <a:tint val="75000"/>
                </a:prstClr>
              </a:solidFill>
              <a:latin typeface="Calibri"/>
            </a:endParaRPr>
          </a:p>
        </p:txBody>
      </p:sp>
      <p:sp>
        <p:nvSpPr>
          <p:cNvPr id="2" name="AutoShape 2" descr="https://usc-powerpoint.officeapps.live.com/pods/GetClipboardImage.ashx?Id=055559fc-4d37-4716-8fc0-b6edfb8c372b&amp;DC=US1&amp;pkey=bc52e449-6af8-439a-9a5d-37331d00697a&amp;wdwaccluster=US1">
            <a:extLst>
              <a:ext uri="{FF2B5EF4-FFF2-40B4-BE49-F238E27FC236}">
                <a16:creationId xmlns:a16="http://schemas.microsoft.com/office/drawing/2014/main" id="{995F6EEF-3ACF-4014-BE6D-5B530BDA5207}"/>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8" name="Content Placeholder 7">
            <a:extLst>
              <a:ext uri="{FF2B5EF4-FFF2-40B4-BE49-F238E27FC236}">
                <a16:creationId xmlns:a16="http://schemas.microsoft.com/office/drawing/2014/main" id="{0115EABE-ACB5-411F-ABF9-17232A532F57}"/>
              </a:ext>
            </a:extLst>
          </p:cNvPr>
          <p:cNvPicPr>
            <a:picLocks noGrp="1" noChangeAspect="1"/>
          </p:cNvPicPr>
          <p:nvPr>
            <p:ph idx="1"/>
          </p:nvPr>
        </p:nvPicPr>
        <p:blipFill>
          <a:blip r:embed="rId2"/>
          <a:stretch>
            <a:fillRect/>
          </a:stretch>
        </p:blipFill>
        <p:spPr>
          <a:xfrm>
            <a:off x="4557722" y="1022939"/>
            <a:ext cx="3786178" cy="5167879"/>
          </a:xfrm>
          <a:prstGeom prst="rect">
            <a:avLst/>
          </a:prstGeom>
        </p:spPr>
      </p:pic>
      <p:sp>
        <p:nvSpPr>
          <p:cNvPr id="9" name="Rectangle 8">
            <a:extLst>
              <a:ext uri="{FF2B5EF4-FFF2-40B4-BE49-F238E27FC236}">
                <a16:creationId xmlns:a16="http://schemas.microsoft.com/office/drawing/2014/main" id="{426726CA-ED5A-4AA4-B30E-2B1D8F640A47}"/>
              </a:ext>
            </a:extLst>
          </p:cNvPr>
          <p:cNvSpPr/>
          <p:nvPr/>
        </p:nvSpPr>
        <p:spPr>
          <a:xfrm>
            <a:off x="5412350" y="6190818"/>
            <a:ext cx="2672207" cy="438582"/>
          </a:xfrm>
          <a:prstGeom prst="rect">
            <a:avLst/>
          </a:prstGeom>
        </p:spPr>
        <p:txBody>
          <a:bodyPr wrap="square">
            <a:spAutoFit/>
          </a:bodyPr>
          <a:lstStyle/>
          <a:p>
            <a:r>
              <a:rPr lang="en-US" sz="600" dirty="0">
                <a:hlinkClick r:id="rId3"/>
              </a:rPr>
              <a:t>https://www.sdccd.edu/about/departments-and-offices/institutional-innovation-effectiveness/index.aspx</a:t>
            </a:r>
            <a:endParaRPr lang="en-US" sz="600" dirty="0"/>
          </a:p>
          <a:p>
            <a:endParaRPr lang="en-US" sz="1050" dirty="0"/>
          </a:p>
        </p:txBody>
      </p:sp>
      <p:pic>
        <p:nvPicPr>
          <p:cNvPr id="4" name="Picture 3" descr="A qr code on a white background&#10;&#10;Description automatically generated">
            <a:hlinkClick r:id="rId4"/>
            <a:extLst>
              <a:ext uri="{FF2B5EF4-FFF2-40B4-BE49-F238E27FC236}">
                <a16:creationId xmlns:a16="http://schemas.microsoft.com/office/drawing/2014/main" id="{48B906F7-2C60-7F8D-0CD4-50CB0065C0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1363" y="2101713"/>
            <a:ext cx="2672207" cy="3399939"/>
          </a:xfrm>
          <a:prstGeom prst="rect">
            <a:avLst/>
          </a:prstGeom>
        </p:spPr>
      </p:pic>
    </p:spTree>
    <p:extLst>
      <p:ext uri="{BB962C8B-B14F-4D97-AF65-F5344CB8AC3E}">
        <p14:creationId xmlns:p14="http://schemas.microsoft.com/office/powerpoint/2010/main" val="2229214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AF408F-EE53-4668-A00C-7B1A67575634}"/>
              </a:ext>
            </a:extLst>
          </p:cNvPr>
          <p:cNvSpPr>
            <a:spLocks noGrp="1"/>
          </p:cNvSpPr>
          <p:nvPr>
            <p:ph type="title"/>
          </p:nvPr>
        </p:nvSpPr>
        <p:spPr>
          <a:xfrm>
            <a:off x="1796875" y="262341"/>
            <a:ext cx="5886450" cy="857250"/>
          </a:xfrm>
        </p:spPr>
        <p:txBody>
          <a:bodyPr>
            <a:normAutofit/>
          </a:bodyPr>
          <a:lstStyle/>
          <a:p>
            <a:pPr>
              <a:spcBef>
                <a:spcPts val="900"/>
              </a:spcBef>
            </a:pPr>
            <a:r>
              <a:rPr lang="en-US" dirty="0">
                <a:cs typeface="Arial" panose="020B0604020202020204" pitchFamily="34" charset="0"/>
              </a:rPr>
              <a:t>Accreditation</a:t>
            </a:r>
          </a:p>
        </p:txBody>
      </p:sp>
      <p:sp>
        <p:nvSpPr>
          <p:cNvPr id="6" name="Slide Number Placeholder 3">
            <a:extLst>
              <a:ext uri="{FF2B5EF4-FFF2-40B4-BE49-F238E27FC236}">
                <a16:creationId xmlns:a16="http://schemas.microsoft.com/office/drawing/2014/main" id="{39AB2C54-21FA-4AEF-B56C-1C41156B4756}"/>
              </a:ext>
            </a:extLst>
          </p:cNvPr>
          <p:cNvSpPr>
            <a:spLocks noGrp="1"/>
          </p:cNvSpPr>
          <p:nvPr>
            <p:ph type="sldNum" sz="quarter" idx="12"/>
          </p:nvPr>
        </p:nvSpPr>
        <p:spPr>
          <a:xfrm>
            <a:off x="7543800" y="6584156"/>
            <a:ext cx="1600200" cy="273844"/>
          </a:xfrm>
        </p:spPr>
        <p:txBody>
          <a:bodyPr/>
          <a:lstStyle/>
          <a:p>
            <a:pPr>
              <a:defRPr/>
            </a:pPr>
            <a:fld id="{F2643872-DDB7-0344-AC81-EC67681427FD}" type="slidenum">
              <a:rPr lang="en-US">
                <a:solidFill>
                  <a:prstClr val="black"/>
                </a:solidFill>
                <a:latin typeface="Arial" charset="0"/>
                <a:ea typeface="Arial" charset="0"/>
                <a:cs typeface="Arial" charset="0"/>
              </a:rPr>
              <a:pPr>
                <a:defRPr/>
              </a:pPr>
              <a:t>45</a:t>
            </a:fld>
            <a:endParaRPr lang="en-US" dirty="0">
              <a:solidFill>
                <a:prstClr val="black">
                  <a:tint val="75000"/>
                </a:prstClr>
              </a:solidFill>
              <a:latin typeface="Calibri"/>
            </a:endParaRPr>
          </a:p>
        </p:txBody>
      </p:sp>
      <p:sp>
        <p:nvSpPr>
          <p:cNvPr id="2" name="AutoShape 2" descr="https://usc-powerpoint.officeapps.live.com/pods/GetClipboardImage.ashx?Id=055559fc-4d37-4716-8fc0-b6edfb8c372b&amp;DC=US1&amp;pkey=bc52e449-6af8-439a-9a5d-37331d00697a&amp;wdwaccluster=US1">
            <a:extLst>
              <a:ext uri="{FF2B5EF4-FFF2-40B4-BE49-F238E27FC236}">
                <a16:creationId xmlns:a16="http://schemas.microsoft.com/office/drawing/2014/main" id="{995F6EEF-3ACF-4014-BE6D-5B530BDA5207}"/>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28" name="Picture 4" descr="For Institutions | C-RAC">
            <a:extLst>
              <a:ext uri="{FF2B5EF4-FFF2-40B4-BE49-F238E27FC236}">
                <a16:creationId xmlns:a16="http://schemas.microsoft.com/office/drawing/2014/main" id="{EBA7BC71-DDE3-49AA-8F91-61AC38FB7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6" y="1451138"/>
            <a:ext cx="3805598" cy="14232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ccrediting Commission for Schools">
            <a:extLst>
              <a:ext uri="{FF2B5EF4-FFF2-40B4-BE49-F238E27FC236}">
                <a16:creationId xmlns:a16="http://schemas.microsoft.com/office/drawing/2014/main" id="{3236430D-21C5-4DA7-A62A-947677782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2060" y="1638680"/>
            <a:ext cx="3514723" cy="11046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FBD1E2-CB2D-43B9-B339-5575F4FB20BE}"/>
              </a:ext>
            </a:extLst>
          </p:cNvPr>
          <p:cNvSpPr/>
          <p:nvPr/>
        </p:nvSpPr>
        <p:spPr>
          <a:xfrm>
            <a:off x="518032" y="3174560"/>
            <a:ext cx="4007595" cy="2939266"/>
          </a:xfrm>
          <a:prstGeom prst="rect">
            <a:avLst/>
          </a:prstGeom>
        </p:spPr>
        <p:txBody>
          <a:bodyPr wrap="square">
            <a:spAutoFit/>
          </a:bodyPr>
          <a:lstStyle/>
          <a:p>
            <a:pPr>
              <a:spcBef>
                <a:spcPts val="1200"/>
              </a:spcBef>
              <a:spcAft>
                <a:spcPts val="600"/>
              </a:spcAft>
            </a:pPr>
            <a:r>
              <a:rPr lang="en-US" b="1" dirty="0">
                <a:latin typeface="Arial"/>
                <a:ea typeface="Tahoma"/>
                <a:cs typeface="Calibri"/>
              </a:rPr>
              <a:t>Fall 2023</a:t>
            </a:r>
          </a:p>
          <a:p>
            <a:pPr marL="285750" indent="-285750">
              <a:buFont typeface="Arial" panose="020B0604020202020204" pitchFamily="34" charset="0"/>
              <a:buChar char="•"/>
            </a:pPr>
            <a:r>
              <a:rPr lang="en-US" dirty="0">
                <a:latin typeface="Arial"/>
                <a:ea typeface="Tahoma"/>
                <a:cs typeface="Calibri"/>
              </a:rPr>
              <a:t>Self-Evaluation to ACCJC </a:t>
            </a:r>
            <a:br>
              <a:rPr lang="en-US" dirty="0">
                <a:latin typeface="Arial"/>
                <a:ea typeface="Tahoma"/>
                <a:cs typeface="Calibri"/>
              </a:rPr>
            </a:br>
            <a:r>
              <a:rPr lang="en-US" dirty="0">
                <a:latin typeface="Arial"/>
                <a:ea typeface="Tahoma"/>
                <a:cs typeface="Calibri"/>
              </a:rPr>
              <a:t>(August 1, 2023)</a:t>
            </a:r>
          </a:p>
          <a:p>
            <a:pPr marL="285750" indent="-285750">
              <a:buFont typeface="Arial" panose="020B0604020202020204" pitchFamily="34" charset="0"/>
              <a:buChar char="•"/>
            </a:pPr>
            <a:r>
              <a:rPr lang="en-US" dirty="0">
                <a:latin typeface="Arial"/>
                <a:ea typeface="Tahoma"/>
                <a:cs typeface="Calibri"/>
              </a:rPr>
              <a:t>Hold Virtual Visits (September/October 2023)</a:t>
            </a:r>
          </a:p>
          <a:p>
            <a:endParaRPr lang="en-US" b="1" dirty="0">
              <a:latin typeface="Arial"/>
              <a:ea typeface="Tahoma"/>
              <a:cs typeface="Calibri"/>
            </a:endParaRPr>
          </a:p>
          <a:p>
            <a:endParaRPr lang="en-US" b="1" dirty="0">
              <a:latin typeface="Arial"/>
              <a:ea typeface="Tahoma"/>
              <a:cs typeface="Calibri"/>
            </a:endParaRPr>
          </a:p>
          <a:p>
            <a:endParaRPr lang="en-US" b="1" dirty="0">
              <a:latin typeface="Arial"/>
              <a:ea typeface="Tahoma"/>
              <a:cs typeface="Calibri"/>
            </a:endParaRPr>
          </a:p>
          <a:p>
            <a:r>
              <a:rPr lang="en-US" b="1" dirty="0">
                <a:latin typeface="Arial"/>
                <a:ea typeface="Tahoma"/>
                <a:cs typeface="Calibri"/>
              </a:rPr>
              <a:t>Spring 2024</a:t>
            </a:r>
          </a:p>
          <a:p>
            <a:pPr marL="285750" indent="-285750">
              <a:buFont typeface="Arial" panose="020B0604020202020204" pitchFamily="34" charset="0"/>
              <a:buChar char="•"/>
            </a:pPr>
            <a:r>
              <a:rPr lang="en-US" dirty="0">
                <a:latin typeface="Arial"/>
                <a:ea typeface="Tahoma"/>
                <a:cs typeface="Calibri"/>
              </a:rPr>
              <a:t>Site Visit: February 2024</a:t>
            </a:r>
          </a:p>
        </p:txBody>
      </p:sp>
      <p:sp>
        <p:nvSpPr>
          <p:cNvPr id="11" name="Rectangle 10">
            <a:extLst>
              <a:ext uri="{FF2B5EF4-FFF2-40B4-BE49-F238E27FC236}">
                <a16:creationId xmlns:a16="http://schemas.microsoft.com/office/drawing/2014/main" id="{5CA046B7-B4DE-488A-B03A-306D637757EE}"/>
              </a:ext>
            </a:extLst>
          </p:cNvPr>
          <p:cNvSpPr/>
          <p:nvPr/>
        </p:nvSpPr>
        <p:spPr>
          <a:xfrm>
            <a:off x="5014412" y="3174560"/>
            <a:ext cx="4007595" cy="2939266"/>
          </a:xfrm>
          <a:prstGeom prst="rect">
            <a:avLst/>
          </a:prstGeom>
        </p:spPr>
        <p:txBody>
          <a:bodyPr wrap="square">
            <a:spAutoFit/>
          </a:bodyPr>
          <a:lstStyle/>
          <a:p>
            <a:pPr>
              <a:spcBef>
                <a:spcPts val="1200"/>
              </a:spcBef>
              <a:spcAft>
                <a:spcPts val="600"/>
              </a:spcAft>
            </a:pPr>
            <a:r>
              <a:rPr lang="en-US" b="1" dirty="0">
                <a:latin typeface="Arial"/>
                <a:ea typeface="Tahoma"/>
                <a:cs typeface="Calibri"/>
              </a:rPr>
              <a:t>Fall 2023</a:t>
            </a:r>
          </a:p>
          <a:p>
            <a:pPr marL="285750" indent="-285750">
              <a:buFont typeface="Arial" panose="020B0604020202020204" pitchFamily="34" charset="0"/>
              <a:buChar char="•"/>
            </a:pPr>
            <a:r>
              <a:rPr lang="en-US" dirty="0">
                <a:latin typeface="Arial"/>
                <a:ea typeface="Tahoma"/>
                <a:cs typeface="Calibri"/>
              </a:rPr>
              <a:t>Vet Self-Study Report institution-wide</a:t>
            </a:r>
          </a:p>
          <a:p>
            <a:pPr marL="285750" indent="-285750">
              <a:buFont typeface="Arial" panose="020B0604020202020204" pitchFamily="34" charset="0"/>
              <a:buChar char="•"/>
            </a:pPr>
            <a:r>
              <a:rPr lang="en-US" dirty="0">
                <a:latin typeface="Arial"/>
                <a:ea typeface="Tahoma"/>
                <a:cs typeface="Calibri"/>
              </a:rPr>
              <a:t>Meet with the Board of Trustee Subcommittee</a:t>
            </a:r>
          </a:p>
          <a:p>
            <a:pPr marL="285750" indent="-285750">
              <a:buFont typeface="Arial" panose="020B0604020202020204" pitchFamily="34" charset="0"/>
              <a:buChar char="•"/>
            </a:pPr>
            <a:r>
              <a:rPr lang="en-US" dirty="0">
                <a:latin typeface="Arial"/>
                <a:ea typeface="Tahoma"/>
                <a:cs typeface="Calibri"/>
              </a:rPr>
              <a:t>Presentation to the Board of Trustees</a:t>
            </a:r>
            <a:br>
              <a:rPr lang="en-US" dirty="0">
                <a:latin typeface="Arial"/>
                <a:ea typeface="Tahoma"/>
                <a:cs typeface="Calibri"/>
              </a:rPr>
            </a:br>
            <a:endParaRPr lang="en-US" b="1" dirty="0">
              <a:solidFill>
                <a:schemeClr val="accent1"/>
              </a:solidFill>
              <a:latin typeface="Arial"/>
              <a:ea typeface="Tahoma"/>
              <a:cs typeface="Calibri"/>
            </a:endParaRPr>
          </a:p>
          <a:p>
            <a:r>
              <a:rPr lang="en-US" b="1" dirty="0">
                <a:latin typeface="Arial"/>
                <a:ea typeface="Tahoma"/>
                <a:cs typeface="Calibri"/>
              </a:rPr>
              <a:t>Spring 2024</a:t>
            </a:r>
          </a:p>
          <a:p>
            <a:pPr marL="285750" indent="-285750">
              <a:buFont typeface="Arial" panose="020B0604020202020204" pitchFamily="34" charset="0"/>
              <a:buChar char="•"/>
            </a:pPr>
            <a:r>
              <a:rPr lang="en-US" dirty="0">
                <a:latin typeface="Arial"/>
                <a:ea typeface="Tahoma"/>
                <a:cs typeface="Calibri"/>
              </a:rPr>
              <a:t>Visit: March 11-13</a:t>
            </a:r>
          </a:p>
        </p:txBody>
      </p:sp>
    </p:spTree>
    <p:extLst>
      <p:ext uri="{BB962C8B-B14F-4D97-AF65-F5344CB8AC3E}">
        <p14:creationId xmlns:p14="http://schemas.microsoft.com/office/powerpoint/2010/main" val="2005287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121"/>
            <a:ext cx="8229600" cy="1143000"/>
          </a:xfrm>
        </p:spPr>
        <p:txBody>
          <a:bodyPr>
            <a:normAutofit/>
          </a:bodyPr>
          <a:lstStyle/>
          <a:p>
            <a:r>
              <a:rPr lang="en-US" dirty="0"/>
              <a:t>2023-30 District Strategic Plan</a:t>
            </a:r>
          </a:p>
        </p:txBody>
      </p:sp>
      <p:sp>
        <p:nvSpPr>
          <p:cNvPr id="3" name="Content Placeholder 2"/>
          <p:cNvSpPr>
            <a:spLocks noGrp="1"/>
          </p:cNvSpPr>
          <p:nvPr>
            <p:ph idx="1"/>
          </p:nvPr>
        </p:nvSpPr>
        <p:spPr>
          <a:xfrm>
            <a:off x="457200" y="1600200"/>
            <a:ext cx="8229600" cy="4724400"/>
          </a:xfrm>
        </p:spPr>
        <p:txBody>
          <a:bodyPr>
            <a:noAutofit/>
          </a:bodyPr>
          <a:lstStyle/>
          <a:p>
            <a:r>
              <a:rPr lang="en-US" sz="2100" b="1" dirty="0"/>
              <a:t>Spring 2022</a:t>
            </a:r>
            <a:r>
              <a:rPr lang="en-US" sz="2100" dirty="0"/>
              <a:t>: The SDCCD Board of Trustees approved the 2023-2030 District Strategic Plan. This culminated a six-month process that included dozens of meetings, online presentations, and input from roughly 10,000 employees, students, and community members.</a:t>
            </a:r>
          </a:p>
          <a:p>
            <a:pPr marL="0" indent="0">
              <a:buNone/>
            </a:pPr>
            <a:endParaRPr lang="en-US" sz="1200" dirty="0"/>
          </a:p>
          <a:p>
            <a:r>
              <a:rPr lang="en-US" sz="2100" b="1" dirty="0"/>
              <a:t>Summer 2022</a:t>
            </a:r>
            <a:r>
              <a:rPr lang="en-US" sz="2100" dirty="0"/>
              <a:t>: The District Strategic Plan website was created (</a:t>
            </a:r>
            <a:r>
              <a:rPr lang="en-US" sz="2100" dirty="0">
                <a:hlinkClick r:id="rId2"/>
              </a:rPr>
              <a:t>https://www.sdccd.edu/about/strategic-plan.aspx</a:t>
            </a:r>
            <a:r>
              <a:rPr lang="en-US" sz="2100" dirty="0"/>
              <a:t>). The 2023-30 District Strategic Plan is available on the website.</a:t>
            </a:r>
          </a:p>
          <a:p>
            <a:pPr marL="0" indent="0">
              <a:buNone/>
            </a:pPr>
            <a:endParaRPr lang="en-US" sz="1200" dirty="0"/>
          </a:p>
          <a:p>
            <a:r>
              <a:rPr lang="en-US" sz="2100" b="1" dirty="0"/>
              <a:t>Fall 2022 – </a:t>
            </a:r>
            <a:r>
              <a:rPr lang="en-US" sz="2100" b="1"/>
              <a:t>Spring 2024</a:t>
            </a:r>
            <a:r>
              <a:rPr lang="en-US" sz="2100"/>
              <a:t>: </a:t>
            </a:r>
            <a:r>
              <a:rPr lang="en-US" sz="2100" dirty="0"/>
              <a:t>Goal Area Implementation Teams (GAIT) will create work plans and performance measures to assess progress on the implementation of the goals and objectives. A dashboard will be created to display results and progress. </a:t>
            </a:r>
          </a:p>
        </p:txBody>
      </p:sp>
      <p:sp>
        <p:nvSpPr>
          <p:cNvPr id="4" name="Slide Number Placeholder 3">
            <a:extLst>
              <a:ext uri="{FF2B5EF4-FFF2-40B4-BE49-F238E27FC236}">
                <a16:creationId xmlns:a16="http://schemas.microsoft.com/office/drawing/2014/main" id="{78736EC8-780F-4934-8143-A468D1B1741D}"/>
              </a:ext>
            </a:extLst>
          </p:cNvPr>
          <p:cNvSpPr>
            <a:spLocks noGrp="1"/>
          </p:cNvSpPr>
          <p:nvPr>
            <p:ph type="sldNum" sz="quarter" idx="12"/>
          </p:nvPr>
        </p:nvSpPr>
        <p:spPr/>
        <p:txBody>
          <a:bodyPr/>
          <a:lstStyle/>
          <a:p>
            <a:fld id="{F2643872-DDB7-0344-AC81-EC67681427FD}" type="slidenum">
              <a:rPr lang="en-US" smtClean="0">
                <a:solidFill>
                  <a:schemeClr val="tx1"/>
                </a:solidFill>
                <a:latin typeface="Arial" charset="0"/>
                <a:ea typeface="Arial" charset="0"/>
                <a:cs typeface="Arial" charset="0"/>
              </a:rPr>
              <a:pPr/>
              <a:t>46</a:t>
            </a:fld>
            <a:endParaRPr lang="en-US"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993192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AF408F-EE53-4668-A00C-7B1A67575634}"/>
              </a:ext>
            </a:extLst>
          </p:cNvPr>
          <p:cNvSpPr>
            <a:spLocks noGrp="1"/>
          </p:cNvSpPr>
          <p:nvPr>
            <p:ph type="title"/>
          </p:nvPr>
        </p:nvSpPr>
        <p:spPr>
          <a:xfrm>
            <a:off x="1828800" y="237965"/>
            <a:ext cx="5886450" cy="857250"/>
          </a:xfrm>
        </p:spPr>
        <p:txBody>
          <a:bodyPr>
            <a:normAutofit/>
          </a:bodyPr>
          <a:lstStyle/>
          <a:p>
            <a:pPr>
              <a:spcBef>
                <a:spcPts val="900"/>
              </a:spcBef>
            </a:pPr>
            <a:r>
              <a:rPr lang="en-US" dirty="0"/>
              <a:t>SDCCD Strategic Goals</a:t>
            </a:r>
          </a:p>
        </p:txBody>
      </p:sp>
      <p:sp>
        <p:nvSpPr>
          <p:cNvPr id="6" name="Slide Number Placeholder 3">
            <a:extLst>
              <a:ext uri="{FF2B5EF4-FFF2-40B4-BE49-F238E27FC236}">
                <a16:creationId xmlns:a16="http://schemas.microsoft.com/office/drawing/2014/main" id="{39AB2C54-21FA-4AEF-B56C-1C41156B4756}"/>
              </a:ext>
            </a:extLst>
          </p:cNvPr>
          <p:cNvSpPr>
            <a:spLocks noGrp="1"/>
          </p:cNvSpPr>
          <p:nvPr>
            <p:ph type="sldNum" sz="quarter" idx="12"/>
          </p:nvPr>
        </p:nvSpPr>
        <p:spPr>
          <a:xfrm>
            <a:off x="7239000" y="6477000"/>
            <a:ext cx="1600200" cy="273844"/>
          </a:xfrm>
        </p:spPr>
        <p:txBody>
          <a:bodyPr/>
          <a:lstStyle/>
          <a:p>
            <a:pPr>
              <a:defRPr/>
            </a:pPr>
            <a:fld id="{F2643872-DDB7-0344-AC81-EC67681427FD}" type="slidenum">
              <a:rPr lang="en-US">
                <a:solidFill>
                  <a:prstClr val="black"/>
                </a:solidFill>
                <a:latin typeface="Arial" charset="0"/>
                <a:ea typeface="Arial" charset="0"/>
                <a:cs typeface="Arial" charset="0"/>
              </a:rPr>
              <a:pPr>
                <a:defRPr/>
              </a:pPr>
              <a:t>47</a:t>
            </a:fld>
            <a:endParaRPr lang="en-US" dirty="0">
              <a:solidFill>
                <a:prstClr val="black">
                  <a:tint val="75000"/>
                </a:prstClr>
              </a:solidFill>
              <a:latin typeface="Calibri"/>
            </a:endParaRPr>
          </a:p>
        </p:txBody>
      </p:sp>
      <p:sp>
        <p:nvSpPr>
          <p:cNvPr id="2" name="AutoShape 2" descr="https://usc-powerpoint.officeapps.live.com/pods/GetClipboardImage.ashx?Id=055559fc-4d37-4716-8fc0-b6edfb8c372b&amp;DC=US1&amp;pkey=bc52e449-6af8-439a-9a5d-37331d00697a&amp;wdwaccluster=US1">
            <a:extLst>
              <a:ext uri="{FF2B5EF4-FFF2-40B4-BE49-F238E27FC236}">
                <a16:creationId xmlns:a16="http://schemas.microsoft.com/office/drawing/2014/main" id="{995F6EEF-3ACF-4014-BE6D-5B530BDA5207}"/>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5" name="TextBox 4">
            <a:extLst>
              <a:ext uri="{FF2B5EF4-FFF2-40B4-BE49-F238E27FC236}">
                <a16:creationId xmlns:a16="http://schemas.microsoft.com/office/drawing/2014/main" id="{B9512293-CC0F-0B49-1484-B92BCDF82126}"/>
              </a:ext>
            </a:extLst>
          </p:cNvPr>
          <p:cNvSpPr txBox="1"/>
          <p:nvPr/>
        </p:nvSpPr>
        <p:spPr>
          <a:xfrm>
            <a:off x="477509" y="2202836"/>
            <a:ext cx="5886450" cy="3162404"/>
          </a:xfrm>
          <a:prstGeom prst="rect">
            <a:avLst/>
          </a:prstGeom>
          <a:noFill/>
        </p:spPr>
        <p:txBody>
          <a:bodyPr wrap="square">
            <a:spAutoFit/>
          </a:bodyPr>
          <a:lstStyle/>
          <a:p>
            <a:pPr marL="515938" lvl="1" indent="-285750">
              <a:spcBef>
                <a:spcPts val="900"/>
              </a:spcBef>
              <a:buFont typeface="Arial" panose="020B0604020202020204" pitchFamily="34" charset="0"/>
              <a:buChar char="•"/>
            </a:pPr>
            <a:r>
              <a:rPr lang="en-US" sz="2700" dirty="0">
                <a:latin typeface="Arial" panose="020B0604020202020204" pitchFamily="34" charset="0"/>
                <a:cs typeface="Arial" panose="020B0604020202020204" pitchFamily="34" charset="0"/>
              </a:rPr>
              <a:t>Student Success and Wellbeing</a:t>
            </a:r>
          </a:p>
          <a:p>
            <a:pPr marL="515938" lvl="1" indent="-285750">
              <a:spcBef>
                <a:spcPts val="900"/>
              </a:spcBef>
              <a:buFont typeface="Arial" panose="020B0604020202020204" pitchFamily="34" charset="0"/>
              <a:buChar char="•"/>
            </a:pPr>
            <a:r>
              <a:rPr lang="en-US" sz="2700" dirty="0">
                <a:latin typeface="Arial" panose="020B0604020202020204" pitchFamily="34" charset="0"/>
                <a:cs typeface="Arial" panose="020B0604020202020204" pitchFamily="34" charset="0"/>
              </a:rPr>
              <a:t>Academic Excellence</a:t>
            </a:r>
          </a:p>
          <a:p>
            <a:pPr marL="515938" lvl="1" indent="-285750">
              <a:spcBef>
                <a:spcPts val="900"/>
              </a:spcBef>
              <a:buFont typeface="Arial" panose="020B0604020202020204" pitchFamily="34" charset="0"/>
              <a:buChar char="•"/>
            </a:pPr>
            <a:r>
              <a:rPr lang="en-US" sz="2700" dirty="0">
                <a:latin typeface="Arial" panose="020B0604020202020204" pitchFamily="34" charset="0"/>
                <a:cs typeface="Arial" panose="020B0604020202020204" pitchFamily="34" charset="0"/>
              </a:rPr>
              <a:t>Workforce Development</a:t>
            </a:r>
          </a:p>
          <a:p>
            <a:pPr marL="515938" lvl="1" indent="-285750">
              <a:spcBef>
                <a:spcPts val="900"/>
              </a:spcBef>
              <a:buFont typeface="Arial" panose="020B0604020202020204" pitchFamily="34" charset="0"/>
              <a:buChar char="•"/>
            </a:pPr>
            <a:r>
              <a:rPr lang="en-US" sz="2700" dirty="0">
                <a:latin typeface="Arial" panose="020B0604020202020204" pitchFamily="34" charset="0"/>
                <a:cs typeface="Arial" panose="020B0604020202020204" pitchFamily="34" charset="0"/>
              </a:rPr>
              <a:t>Financial Health</a:t>
            </a:r>
          </a:p>
          <a:p>
            <a:pPr marL="515938" lvl="1" indent="-285750">
              <a:spcBef>
                <a:spcPts val="900"/>
              </a:spcBef>
              <a:buFont typeface="Arial" panose="020B0604020202020204" pitchFamily="34" charset="0"/>
              <a:buChar char="•"/>
            </a:pPr>
            <a:r>
              <a:rPr lang="en-US" sz="2700" dirty="0">
                <a:latin typeface="Arial" panose="020B0604020202020204" pitchFamily="34" charset="0"/>
                <a:cs typeface="Arial" panose="020B0604020202020204" pitchFamily="34" charset="0"/>
              </a:rPr>
              <a:t>State of the Art Facilities </a:t>
            </a:r>
          </a:p>
          <a:p>
            <a:pPr marL="515938" lvl="1" indent="-285750">
              <a:spcBef>
                <a:spcPts val="900"/>
              </a:spcBef>
              <a:buFont typeface="Arial" panose="020B0604020202020204" pitchFamily="34" charset="0"/>
              <a:buChar char="•"/>
            </a:pPr>
            <a:r>
              <a:rPr lang="en-US" sz="2700" dirty="0">
                <a:latin typeface="Arial" panose="020B0604020202020204" pitchFamily="34" charset="0"/>
                <a:cs typeface="Arial" panose="020B0604020202020204" pitchFamily="34" charset="0"/>
              </a:rPr>
              <a:t>Institutional Resiliency</a:t>
            </a:r>
          </a:p>
        </p:txBody>
      </p:sp>
      <p:pic>
        <p:nvPicPr>
          <p:cNvPr id="10" name="Picture 9" descr="A qr code on a white background&#10;&#10;Description automatically generated">
            <a:hlinkClick r:id="rId2"/>
            <a:extLst>
              <a:ext uri="{FF2B5EF4-FFF2-40B4-BE49-F238E27FC236}">
                <a16:creationId xmlns:a16="http://schemas.microsoft.com/office/drawing/2014/main" id="{7E74E004-2CEF-0224-D81B-25E074C62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6728" y="2661557"/>
            <a:ext cx="1931452" cy="2457450"/>
          </a:xfrm>
          <a:prstGeom prst="rect">
            <a:avLst/>
          </a:prstGeom>
        </p:spPr>
      </p:pic>
    </p:spTree>
    <p:extLst>
      <p:ext uri="{BB962C8B-B14F-4D97-AF65-F5344CB8AC3E}">
        <p14:creationId xmlns:p14="http://schemas.microsoft.com/office/powerpoint/2010/main" val="2630678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Circular 2" descr="Arrow that is formed in the shape of a clockwise circle, representing a cyclical process">
            <a:extLst>
              <a:ext uri="{FF2B5EF4-FFF2-40B4-BE49-F238E27FC236}">
                <a16:creationId xmlns:a16="http://schemas.microsoft.com/office/drawing/2014/main" id="{4158E692-458C-43E8-A39B-0121C5999C47}"/>
              </a:ext>
            </a:extLst>
          </p:cNvPr>
          <p:cNvSpPr/>
          <p:nvPr/>
        </p:nvSpPr>
        <p:spPr>
          <a:xfrm>
            <a:off x="2580358" y="1161195"/>
            <a:ext cx="4381694" cy="4293673"/>
          </a:xfrm>
          <a:prstGeom prst="circularArrow">
            <a:avLst>
              <a:gd name="adj1" fmla="val 5544"/>
              <a:gd name="adj2" fmla="val 330680"/>
              <a:gd name="adj3" fmla="val 14476092"/>
              <a:gd name="adj4" fmla="val 16972958"/>
              <a:gd name="adj5" fmla="val 5757"/>
            </a:avLst>
          </a:prstGeom>
          <a:solidFill>
            <a:schemeClr val="accent6">
              <a:lumMod val="50000"/>
              <a:alpha val="35000"/>
            </a:schemeClr>
          </a:solidFill>
          <a:ln>
            <a:noFill/>
          </a:ln>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3FC9F1F7-F230-4710-9C49-7F1424B587B3}"/>
              </a:ext>
            </a:extLst>
          </p:cNvPr>
          <p:cNvSpPr/>
          <p:nvPr/>
        </p:nvSpPr>
        <p:spPr>
          <a:xfrm>
            <a:off x="3984190" y="1185805"/>
            <a:ext cx="1402487" cy="687157"/>
          </a:xfrm>
          <a:custGeom>
            <a:avLst/>
            <a:gdLst>
              <a:gd name="connsiteX0" fmla="*/ 0 w 2678906"/>
              <a:gd name="connsiteY0" fmla="*/ 223247 h 1339453"/>
              <a:gd name="connsiteX1" fmla="*/ 223247 w 2678906"/>
              <a:gd name="connsiteY1" fmla="*/ 0 h 1339453"/>
              <a:gd name="connsiteX2" fmla="*/ 2455659 w 2678906"/>
              <a:gd name="connsiteY2" fmla="*/ 0 h 1339453"/>
              <a:gd name="connsiteX3" fmla="*/ 2678906 w 2678906"/>
              <a:gd name="connsiteY3" fmla="*/ 223247 h 1339453"/>
              <a:gd name="connsiteX4" fmla="*/ 2678906 w 2678906"/>
              <a:gd name="connsiteY4" fmla="*/ 1116206 h 1339453"/>
              <a:gd name="connsiteX5" fmla="*/ 2455659 w 2678906"/>
              <a:gd name="connsiteY5" fmla="*/ 1339453 h 1339453"/>
              <a:gd name="connsiteX6" fmla="*/ 223247 w 2678906"/>
              <a:gd name="connsiteY6" fmla="*/ 1339453 h 1339453"/>
              <a:gd name="connsiteX7" fmla="*/ 0 w 2678906"/>
              <a:gd name="connsiteY7" fmla="*/ 1116206 h 1339453"/>
              <a:gd name="connsiteX8" fmla="*/ 0 w 2678906"/>
              <a:gd name="connsiteY8" fmla="*/ 223247 h 13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906" h="1339453">
                <a:moveTo>
                  <a:pt x="0" y="223247"/>
                </a:moveTo>
                <a:cubicBezTo>
                  <a:pt x="0" y="99951"/>
                  <a:pt x="99951" y="0"/>
                  <a:pt x="223247" y="0"/>
                </a:cubicBezTo>
                <a:lnTo>
                  <a:pt x="2455659" y="0"/>
                </a:lnTo>
                <a:cubicBezTo>
                  <a:pt x="2578955" y="0"/>
                  <a:pt x="2678906" y="99951"/>
                  <a:pt x="2678906" y="223247"/>
                </a:cubicBezTo>
                <a:lnTo>
                  <a:pt x="2678906" y="1116206"/>
                </a:lnTo>
                <a:cubicBezTo>
                  <a:pt x="2678906" y="1239502"/>
                  <a:pt x="2578955" y="1339453"/>
                  <a:pt x="2455659" y="1339453"/>
                </a:cubicBezTo>
                <a:lnTo>
                  <a:pt x="223247" y="1339453"/>
                </a:lnTo>
                <a:cubicBezTo>
                  <a:pt x="99951" y="1339453"/>
                  <a:pt x="0" y="1239502"/>
                  <a:pt x="0" y="1116206"/>
                </a:cubicBezTo>
                <a:lnTo>
                  <a:pt x="0" y="223247"/>
                </a:lnTo>
                <a:close/>
              </a:path>
            </a:pathLst>
          </a:custGeom>
          <a:solidFill>
            <a:schemeClr val="accent6">
              <a:lumMod val="50000"/>
            </a:schemeClr>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888" tIns="68888" rIns="68888" bIns="68888" numCol="1" spcCol="1270" anchor="ctr" anchorCtr="0">
            <a:noAutofit/>
          </a:bodyPr>
          <a:lstStyle/>
          <a:p>
            <a:pPr algn="ctr" defTabSz="422296">
              <a:lnSpc>
                <a:spcPct val="90000"/>
              </a:lnSpc>
              <a:spcBef>
                <a:spcPct val="0"/>
              </a:spcBef>
              <a:spcAft>
                <a:spcPct val="35000"/>
              </a:spcAft>
            </a:pPr>
            <a:r>
              <a:rPr lang="en-US" sz="950" dirty="0">
                <a:solidFill>
                  <a:prstClr val="white"/>
                </a:solidFill>
                <a:latin typeface="Poppins Medium"/>
              </a:rPr>
              <a:t>PURPOSE: Determine </a:t>
            </a:r>
            <a:r>
              <a:rPr lang="en-US" sz="950" u="sng" dirty="0">
                <a:solidFill>
                  <a:prstClr val="white"/>
                </a:solidFill>
                <a:latin typeface="Poppins Medium"/>
              </a:rPr>
              <a:t>Mission</a:t>
            </a:r>
            <a:r>
              <a:rPr lang="en-US" sz="950" dirty="0">
                <a:solidFill>
                  <a:prstClr val="white"/>
                </a:solidFill>
                <a:latin typeface="Poppins Medium"/>
              </a:rPr>
              <a:t>, Vision, &amp; Values</a:t>
            </a:r>
          </a:p>
        </p:txBody>
      </p:sp>
      <p:sp>
        <p:nvSpPr>
          <p:cNvPr id="5" name="Freeform: Shape 4">
            <a:extLst>
              <a:ext uri="{FF2B5EF4-FFF2-40B4-BE49-F238E27FC236}">
                <a16:creationId xmlns:a16="http://schemas.microsoft.com/office/drawing/2014/main" id="{CA132DB1-0D02-417E-BDBC-657EDC4133E5}"/>
              </a:ext>
            </a:extLst>
          </p:cNvPr>
          <p:cNvSpPr/>
          <p:nvPr/>
        </p:nvSpPr>
        <p:spPr>
          <a:xfrm>
            <a:off x="5398227" y="1859736"/>
            <a:ext cx="1402487" cy="687157"/>
          </a:xfrm>
          <a:custGeom>
            <a:avLst/>
            <a:gdLst>
              <a:gd name="connsiteX0" fmla="*/ 0 w 2678906"/>
              <a:gd name="connsiteY0" fmla="*/ 223247 h 1339453"/>
              <a:gd name="connsiteX1" fmla="*/ 223247 w 2678906"/>
              <a:gd name="connsiteY1" fmla="*/ 0 h 1339453"/>
              <a:gd name="connsiteX2" fmla="*/ 2455659 w 2678906"/>
              <a:gd name="connsiteY2" fmla="*/ 0 h 1339453"/>
              <a:gd name="connsiteX3" fmla="*/ 2678906 w 2678906"/>
              <a:gd name="connsiteY3" fmla="*/ 223247 h 1339453"/>
              <a:gd name="connsiteX4" fmla="*/ 2678906 w 2678906"/>
              <a:gd name="connsiteY4" fmla="*/ 1116206 h 1339453"/>
              <a:gd name="connsiteX5" fmla="*/ 2455659 w 2678906"/>
              <a:gd name="connsiteY5" fmla="*/ 1339453 h 1339453"/>
              <a:gd name="connsiteX6" fmla="*/ 223247 w 2678906"/>
              <a:gd name="connsiteY6" fmla="*/ 1339453 h 1339453"/>
              <a:gd name="connsiteX7" fmla="*/ 0 w 2678906"/>
              <a:gd name="connsiteY7" fmla="*/ 1116206 h 1339453"/>
              <a:gd name="connsiteX8" fmla="*/ 0 w 2678906"/>
              <a:gd name="connsiteY8" fmla="*/ 223247 h 13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906" h="1339453">
                <a:moveTo>
                  <a:pt x="0" y="223247"/>
                </a:moveTo>
                <a:cubicBezTo>
                  <a:pt x="0" y="99951"/>
                  <a:pt x="99951" y="0"/>
                  <a:pt x="223247" y="0"/>
                </a:cubicBezTo>
                <a:lnTo>
                  <a:pt x="2455659" y="0"/>
                </a:lnTo>
                <a:cubicBezTo>
                  <a:pt x="2578955" y="0"/>
                  <a:pt x="2678906" y="99951"/>
                  <a:pt x="2678906" y="223247"/>
                </a:cubicBezTo>
                <a:lnTo>
                  <a:pt x="2678906" y="1116206"/>
                </a:lnTo>
                <a:cubicBezTo>
                  <a:pt x="2678906" y="1239502"/>
                  <a:pt x="2578955" y="1339453"/>
                  <a:pt x="2455659" y="1339453"/>
                </a:cubicBezTo>
                <a:lnTo>
                  <a:pt x="223247" y="1339453"/>
                </a:lnTo>
                <a:cubicBezTo>
                  <a:pt x="99951" y="1339453"/>
                  <a:pt x="0" y="1239502"/>
                  <a:pt x="0" y="1116206"/>
                </a:cubicBezTo>
                <a:lnTo>
                  <a:pt x="0" y="223247"/>
                </a:lnTo>
                <a:close/>
              </a:path>
            </a:pathLst>
          </a:custGeom>
          <a:solidFill>
            <a:schemeClr val="accent6">
              <a:lumMod val="75000"/>
              <a:alpha val="50000"/>
            </a:schemeClr>
          </a:solidFill>
          <a:ln>
            <a:noFill/>
          </a:ln>
        </p:spPr>
        <p:style>
          <a:lnRef idx="2">
            <a:schemeClr val="lt1">
              <a:hueOff val="0"/>
              <a:satOff val="0"/>
              <a:lumOff val="0"/>
              <a:alphaOff val="0"/>
            </a:schemeClr>
          </a:lnRef>
          <a:fillRef idx="1">
            <a:schemeClr val="accent3">
              <a:hueOff val="1079"/>
              <a:satOff val="10513"/>
              <a:lumOff val="-10164"/>
              <a:alphaOff val="0"/>
            </a:schemeClr>
          </a:fillRef>
          <a:effectRef idx="0">
            <a:schemeClr val="accent3">
              <a:hueOff val="1079"/>
              <a:satOff val="10513"/>
              <a:lumOff val="-10164"/>
              <a:alphaOff val="0"/>
            </a:schemeClr>
          </a:effectRef>
          <a:fontRef idx="minor">
            <a:schemeClr val="lt1"/>
          </a:fontRef>
        </p:style>
        <p:txBody>
          <a:bodyPr spcFirstLastPara="0" vert="horz" wrap="square" lIns="68888" tIns="68888" rIns="68888" bIns="68888" numCol="1" spcCol="1270" anchor="ctr" anchorCtr="0">
            <a:noAutofit/>
          </a:bodyPr>
          <a:lstStyle/>
          <a:p>
            <a:pPr algn="ctr" defTabSz="422296">
              <a:lnSpc>
                <a:spcPct val="90000"/>
              </a:lnSpc>
              <a:spcBef>
                <a:spcPct val="0"/>
              </a:spcBef>
              <a:spcAft>
                <a:spcPct val="35000"/>
              </a:spcAft>
            </a:pPr>
            <a:r>
              <a:rPr lang="en-US" sz="950" dirty="0">
                <a:solidFill>
                  <a:prstClr val="white"/>
                </a:solidFill>
                <a:latin typeface="Poppins Medium"/>
              </a:rPr>
              <a:t>RESEARCH: Conduct Internal &amp; External Scans</a:t>
            </a:r>
          </a:p>
        </p:txBody>
      </p:sp>
      <p:sp>
        <p:nvSpPr>
          <p:cNvPr id="6" name="Freeform: Shape 5">
            <a:extLst>
              <a:ext uri="{FF2B5EF4-FFF2-40B4-BE49-F238E27FC236}">
                <a16:creationId xmlns:a16="http://schemas.microsoft.com/office/drawing/2014/main" id="{FD653A9E-377B-4C61-91E4-755107ECDB7B}"/>
              </a:ext>
            </a:extLst>
          </p:cNvPr>
          <p:cNvSpPr/>
          <p:nvPr/>
        </p:nvSpPr>
        <p:spPr>
          <a:xfrm>
            <a:off x="5742817" y="3369482"/>
            <a:ext cx="1402487" cy="687157"/>
          </a:xfrm>
          <a:custGeom>
            <a:avLst/>
            <a:gdLst>
              <a:gd name="connsiteX0" fmla="*/ 0 w 2678906"/>
              <a:gd name="connsiteY0" fmla="*/ 223247 h 1339453"/>
              <a:gd name="connsiteX1" fmla="*/ 223247 w 2678906"/>
              <a:gd name="connsiteY1" fmla="*/ 0 h 1339453"/>
              <a:gd name="connsiteX2" fmla="*/ 2455659 w 2678906"/>
              <a:gd name="connsiteY2" fmla="*/ 0 h 1339453"/>
              <a:gd name="connsiteX3" fmla="*/ 2678906 w 2678906"/>
              <a:gd name="connsiteY3" fmla="*/ 223247 h 1339453"/>
              <a:gd name="connsiteX4" fmla="*/ 2678906 w 2678906"/>
              <a:gd name="connsiteY4" fmla="*/ 1116206 h 1339453"/>
              <a:gd name="connsiteX5" fmla="*/ 2455659 w 2678906"/>
              <a:gd name="connsiteY5" fmla="*/ 1339453 h 1339453"/>
              <a:gd name="connsiteX6" fmla="*/ 223247 w 2678906"/>
              <a:gd name="connsiteY6" fmla="*/ 1339453 h 1339453"/>
              <a:gd name="connsiteX7" fmla="*/ 0 w 2678906"/>
              <a:gd name="connsiteY7" fmla="*/ 1116206 h 1339453"/>
              <a:gd name="connsiteX8" fmla="*/ 0 w 2678906"/>
              <a:gd name="connsiteY8" fmla="*/ 223247 h 13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906" h="1339453">
                <a:moveTo>
                  <a:pt x="0" y="223247"/>
                </a:moveTo>
                <a:cubicBezTo>
                  <a:pt x="0" y="99951"/>
                  <a:pt x="99951" y="0"/>
                  <a:pt x="223247" y="0"/>
                </a:cubicBezTo>
                <a:lnTo>
                  <a:pt x="2455659" y="0"/>
                </a:lnTo>
                <a:cubicBezTo>
                  <a:pt x="2578955" y="0"/>
                  <a:pt x="2678906" y="99951"/>
                  <a:pt x="2678906" y="223247"/>
                </a:cubicBezTo>
                <a:lnTo>
                  <a:pt x="2678906" y="1116206"/>
                </a:lnTo>
                <a:cubicBezTo>
                  <a:pt x="2678906" y="1239502"/>
                  <a:pt x="2578955" y="1339453"/>
                  <a:pt x="2455659" y="1339453"/>
                </a:cubicBezTo>
                <a:lnTo>
                  <a:pt x="223247" y="1339453"/>
                </a:lnTo>
                <a:cubicBezTo>
                  <a:pt x="99951" y="1339453"/>
                  <a:pt x="0" y="1239502"/>
                  <a:pt x="0" y="1116206"/>
                </a:cubicBezTo>
                <a:lnTo>
                  <a:pt x="0" y="223247"/>
                </a:lnTo>
                <a:close/>
              </a:path>
            </a:pathLst>
          </a:custGeom>
          <a:solidFill>
            <a:schemeClr val="accent6">
              <a:lumMod val="75000"/>
              <a:alpha val="75000"/>
            </a:schemeClr>
          </a:solidFill>
          <a:ln>
            <a:noFill/>
          </a:ln>
        </p:spPr>
        <p:style>
          <a:lnRef idx="2">
            <a:schemeClr val="lt1">
              <a:hueOff val="0"/>
              <a:satOff val="0"/>
              <a:lumOff val="0"/>
              <a:alphaOff val="0"/>
            </a:schemeClr>
          </a:lnRef>
          <a:fillRef idx="1">
            <a:schemeClr val="accent3">
              <a:hueOff val="2157"/>
              <a:satOff val="21026"/>
              <a:lumOff val="-20327"/>
              <a:alphaOff val="0"/>
            </a:schemeClr>
          </a:fillRef>
          <a:effectRef idx="0">
            <a:schemeClr val="accent3">
              <a:hueOff val="2157"/>
              <a:satOff val="21026"/>
              <a:lumOff val="-20327"/>
              <a:alphaOff val="0"/>
            </a:schemeClr>
          </a:effectRef>
          <a:fontRef idx="minor">
            <a:schemeClr val="lt1"/>
          </a:fontRef>
        </p:style>
        <p:txBody>
          <a:bodyPr spcFirstLastPara="0" vert="horz" wrap="square" lIns="68888" tIns="68888" rIns="68888" bIns="68888" numCol="1" spcCol="1270" anchor="ctr" anchorCtr="0">
            <a:noAutofit/>
          </a:bodyPr>
          <a:lstStyle/>
          <a:p>
            <a:pPr algn="ctr" defTabSz="422296">
              <a:lnSpc>
                <a:spcPct val="90000"/>
              </a:lnSpc>
              <a:spcBef>
                <a:spcPct val="0"/>
              </a:spcBef>
              <a:spcAft>
                <a:spcPct val="35000"/>
              </a:spcAft>
            </a:pPr>
            <a:r>
              <a:rPr lang="en-US" sz="950" dirty="0">
                <a:solidFill>
                  <a:prstClr val="white"/>
                </a:solidFill>
                <a:latin typeface="Poppins Medium"/>
              </a:rPr>
              <a:t>PRIORITIZE: Identify Goals &amp; Strategies</a:t>
            </a:r>
          </a:p>
        </p:txBody>
      </p:sp>
      <p:sp>
        <p:nvSpPr>
          <p:cNvPr id="7" name="Freeform: Shape 6">
            <a:extLst>
              <a:ext uri="{FF2B5EF4-FFF2-40B4-BE49-F238E27FC236}">
                <a16:creationId xmlns:a16="http://schemas.microsoft.com/office/drawing/2014/main" id="{5DD46911-F40F-403C-B151-0E70C5002309}"/>
              </a:ext>
            </a:extLst>
          </p:cNvPr>
          <p:cNvSpPr/>
          <p:nvPr/>
        </p:nvSpPr>
        <p:spPr>
          <a:xfrm>
            <a:off x="4777298" y="4580204"/>
            <a:ext cx="1402487" cy="687157"/>
          </a:xfrm>
          <a:custGeom>
            <a:avLst/>
            <a:gdLst>
              <a:gd name="connsiteX0" fmla="*/ 0 w 2678906"/>
              <a:gd name="connsiteY0" fmla="*/ 223247 h 1339453"/>
              <a:gd name="connsiteX1" fmla="*/ 223247 w 2678906"/>
              <a:gd name="connsiteY1" fmla="*/ 0 h 1339453"/>
              <a:gd name="connsiteX2" fmla="*/ 2455659 w 2678906"/>
              <a:gd name="connsiteY2" fmla="*/ 0 h 1339453"/>
              <a:gd name="connsiteX3" fmla="*/ 2678906 w 2678906"/>
              <a:gd name="connsiteY3" fmla="*/ 223247 h 1339453"/>
              <a:gd name="connsiteX4" fmla="*/ 2678906 w 2678906"/>
              <a:gd name="connsiteY4" fmla="*/ 1116206 h 1339453"/>
              <a:gd name="connsiteX5" fmla="*/ 2455659 w 2678906"/>
              <a:gd name="connsiteY5" fmla="*/ 1339453 h 1339453"/>
              <a:gd name="connsiteX6" fmla="*/ 223247 w 2678906"/>
              <a:gd name="connsiteY6" fmla="*/ 1339453 h 1339453"/>
              <a:gd name="connsiteX7" fmla="*/ 0 w 2678906"/>
              <a:gd name="connsiteY7" fmla="*/ 1116206 h 1339453"/>
              <a:gd name="connsiteX8" fmla="*/ 0 w 2678906"/>
              <a:gd name="connsiteY8" fmla="*/ 223247 h 13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906" h="1339453">
                <a:moveTo>
                  <a:pt x="0" y="223247"/>
                </a:moveTo>
                <a:cubicBezTo>
                  <a:pt x="0" y="99951"/>
                  <a:pt x="99951" y="0"/>
                  <a:pt x="223247" y="0"/>
                </a:cubicBezTo>
                <a:lnTo>
                  <a:pt x="2455659" y="0"/>
                </a:lnTo>
                <a:cubicBezTo>
                  <a:pt x="2578955" y="0"/>
                  <a:pt x="2678906" y="99951"/>
                  <a:pt x="2678906" y="223247"/>
                </a:cubicBezTo>
                <a:lnTo>
                  <a:pt x="2678906" y="1116206"/>
                </a:lnTo>
                <a:cubicBezTo>
                  <a:pt x="2678906" y="1239502"/>
                  <a:pt x="2578955" y="1339453"/>
                  <a:pt x="2455659" y="1339453"/>
                </a:cubicBezTo>
                <a:lnTo>
                  <a:pt x="223247" y="1339453"/>
                </a:lnTo>
                <a:cubicBezTo>
                  <a:pt x="99951" y="1339453"/>
                  <a:pt x="0" y="1239502"/>
                  <a:pt x="0" y="1116206"/>
                </a:cubicBezTo>
                <a:lnTo>
                  <a:pt x="0" y="223247"/>
                </a:lnTo>
                <a:close/>
              </a:path>
            </a:pathLst>
          </a:custGeom>
          <a:solidFill>
            <a:schemeClr val="accent6">
              <a:lumMod val="75000"/>
              <a:alpha val="85000"/>
            </a:schemeClr>
          </a:solidFill>
          <a:ln>
            <a:noFill/>
          </a:ln>
        </p:spPr>
        <p:style>
          <a:lnRef idx="2">
            <a:schemeClr val="lt1">
              <a:hueOff val="0"/>
              <a:satOff val="0"/>
              <a:lumOff val="0"/>
              <a:alphaOff val="0"/>
            </a:schemeClr>
          </a:lnRef>
          <a:fillRef idx="1">
            <a:schemeClr val="accent3">
              <a:hueOff val="3236"/>
              <a:satOff val="31539"/>
              <a:lumOff val="-30490"/>
              <a:alphaOff val="0"/>
            </a:schemeClr>
          </a:fillRef>
          <a:effectRef idx="0">
            <a:schemeClr val="accent3">
              <a:hueOff val="3236"/>
              <a:satOff val="31539"/>
              <a:lumOff val="-30490"/>
              <a:alphaOff val="0"/>
            </a:schemeClr>
          </a:effectRef>
          <a:fontRef idx="minor">
            <a:schemeClr val="lt1"/>
          </a:fontRef>
        </p:style>
        <p:txBody>
          <a:bodyPr spcFirstLastPara="0" vert="horz" wrap="square" lIns="68888" tIns="68888" rIns="68888" bIns="68888" numCol="1" spcCol="1270" anchor="ctr" anchorCtr="0">
            <a:noAutofit/>
          </a:bodyPr>
          <a:lstStyle/>
          <a:p>
            <a:pPr algn="ctr" defTabSz="422296">
              <a:lnSpc>
                <a:spcPct val="90000"/>
              </a:lnSpc>
              <a:spcBef>
                <a:spcPct val="0"/>
              </a:spcBef>
              <a:spcAft>
                <a:spcPct val="35000"/>
              </a:spcAft>
            </a:pPr>
            <a:r>
              <a:rPr lang="en-US" sz="950" dirty="0">
                <a:solidFill>
                  <a:prstClr val="white"/>
                </a:solidFill>
                <a:latin typeface="Poppins Medium"/>
              </a:rPr>
              <a:t>PLAN: Develop Shared Plan</a:t>
            </a:r>
          </a:p>
        </p:txBody>
      </p:sp>
      <p:sp>
        <p:nvSpPr>
          <p:cNvPr id="8" name="Freeform: Shape 7">
            <a:extLst>
              <a:ext uri="{FF2B5EF4-FFF2-40B4-BE49-F238E27FC236}">
                <a16:creationId xmlns:a16="http://schemas.microsoft.com/office/drawing/2014/main" id="{27AC846D-05F2-43BA-AFDF-EA430ABD2E0D}"/>
              </a:ext>
            </a:extLst>
          </p:cNvPr>
          <p:cNvSpPr/>
          <p:nvPr/>
        </p:nvSpPr>
        <p:spPr>
          <a:xfrm>
            <a:off x="3228727" y="4580204"/>
            <a:ext cx="1402487" cy="687157"/>
          </a:xfrm>
          <a:custGeom>
            <a:avLst/>
            <a:gdLst>
              <a:gd name="connsiteX0" fmla="*/ 0 w 2678906"/>
              <a:gd name="connsiteY0" fmla="*/ 223247 h 1339453"/>
              <a:gd name="connsiteX1" fmla="*/ 223247 w 2678906"/>
              <a:gd name="connsiteY1" fmla="*/ 0 h 1339453"/>
              <a:gd name="connsiteX2" fmla="*/ 2455659 w 2678906"/>
              <a:gd name="connsiteY2" fmla="*/ 0 h 1339453"/>
              <a:gd name="connsiteX3" fmla="*/ 2678906 w 2678906"/>
              <a:gd name="connsiteY3" fmla="*/ 223247 h 1339453"/>
              <a:gd name="connsiteX4" fmla="*/ 2678906 w 2678906"/>
              <a:gd name="connsiteY4" fmla="*/ 1116206 h 1339453"/>
              <a:gd name="connsiteX5" fmla="*/ 2455659 w 2678906"/>
              <a:gd name="connsiteY5" fmla="*/ 1339453 h 1339453"/>
              <a:gd name="connsiteX6" fmla="*/ 223247 w 2678906"/>
              <a:gd name="connsiteY6" fmla="*/ 1339453 h 1339453"/>
              <a:gd name="connsiteX7" fmla="*/ 0 w 2678906"/>
              <a:gd name="connsiteY7" fmla="*/ 1116206 h 1339453"/>
              <a:gd name="connsiteX8" fmla="*/ 0 w 2678906"/>
              <a:gd name="connsiteY8" fmla="*/ 223247 h 13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906" h="1339453">
                <a:moveTo>
                  <a:pt x="0" y="223247"/>
                </a:moveTo>
                <a:cubicBezTo>
                  <a:pt x="0" y="99951"/>
                  <a:pt x="99951" y="0"/>
                  <a:pt x="223247" y="0"/>
                </a:cubicBezTo>
                <a:lnTo>
                  <a:pt x="2455659" y="0"/>
                </a:lnTo>
                <a:cubicBezTo>
                  <a:pt x="2578955" y="0"/>
                  <a:pt x="2678906" y="99951"/>
                  <a:pt x="2678906" y="223247"/>
                </a:cubicBezTo>
                <a:lnTo>
                  <a:pt x="2678906" y="1116206"/>
                </a:lnTo>
                <a:cubicBezTo>
                  <a:pt x="2678906" y="1239502"/>
                  <a:pt x="2578955" y="1339453"/>
                  <a:pt x="2455659" y="1339453"/>
                </a:cubicBezTo>
                <a:lnTo>
                  <a:pt x="223247" y="1339453"/>
                </a:lnTo>
                <a:cubicBezTo>
                  <a:pt x="99951" y="1339453"/>
                  <a:pt x="0" y="1239502"/>
                  <a:pt x="0" y="1116206"/>
                </a:cubicBezTo>
                <a:lnTo>
                  <a:pt x="0" y="223247"/>
                </a:lnTo>
                <a:close/>
              </a:path>
            </a:pathLst>
          </a:custGeom>
          <a:solidFill>
            <a:schemeClr val="accent6">
              <a:lumMod val="75000"/>
            </a:schemeClr>
          </a:solidFill>
          <a:ln w="76200">
            <a:solidFill>
              <a:schemeClr val="tx1"/>
            </a:solidFill>
          </a:ln>
          <a:scene3d>
            <a:camera prst="orthographicFront"/>
            <a:lightRig rig="threePt" dir="t"/>
          </a:scene3d>
          <a:sp3d extrusionH="76200">
            <a:bevelT prst="angle"/>
            <a:bevelB prst="relaxedInset"/>
          </a:sp3d>
        </p:spPr>
        <p:style>
          <a:lnRef idx="2">
            <a:schemeClr val="lt1">
              <a:hueOff val="0"/>
              <a:satOff val="0"/>
              <a:lumOff val="0"/>
              <a:alphaOff val="0"/>
            </a:schemeClr>
          </a:lnRef>
          <a:fillRef idx="1">
            <a:schemeClr val="accent3">
              <a:hueOff val="4315"/>
              <a:satOff val="42052"/>
              <a:lumOff val="-40654"/>
              <a:alphaOff val="0"/>
            </a:schemeClr>
          </a:fillRef>
          <a:effectRef idx="0">
            <a:schemeClr val="accent3">
              <a:hueOff val="4315"/>
              <a:satOff val="42052"/>
              <a:lumOff val="-40654"/>
              <a:alphaOff val="0"/>
            </a:schemeClr>
          </a:effectRef>
          <a:fontRef idx="minor">
            <a:schemeClr val="lt1"/>
          </a:fontRef>
        </p:style>
        <p:txBody>
          <a:bodyPr spcFirstLastPara="0" vert="horz" wrap="square" lIns="68888" tIns="68888" rIns="68888" bIns="68888" numCol="1" spcCol="1270" anchor="ctr" anchorCtr="0">
            <a:noAutofit/>
          </a:bodyPr>
          <a:lstStyle/>
          <a:p>
            <a:pPr algn="ctr" defTabSz="422296">
              <a:lnSpc>
                <a:spcPct val="90000"/>
              </a:lnSpc>
              <a:spcBef>
                <a:spcPct val="0"/>
              </a:spcBef>
              <a:spcAft>
                <a:spcPct val="35000"/>
              </a:spcAft>
            </a:pPr>
            <a:r>
              <a:rPr lang="en-US" sz="950" dirty="0">
                <a:solidFill>
                  <a:prstClr val="white"/>
                </a:solidFill>
                <a:latin typeface="Poppins Medium"/>
              </a:rPr>
              <a:t>ACT: Implement Strategies</a:t>
            </a:r>
          </a:p>
        </p:txBody>
      </p:sp>
      <p:sp>
        <p:nvSpPr>
          <p:cNvPr id="9" name="Freeform: Shape 8">
            <a:extLst>
              <a:ext uri="{FF2B5EF4-FFF2-40B4-BE49-F238E27FC236}">
                <a16:creationId xmlns:a16="http://schemas.microsoft.com/office/drawing/2014/main" id="{6D348423-E601-4995-B624-FB074EAB7DE5}"/>
              </a:ext>
            </a:extLst>
          </p:cNvPr>
          <p:cNvSpPr/>
          <p:nvPr/>
        </p:nvSpPr>
        <p:spPr>
          <a:xfrm>
            <a:off x="2263208" y="3369482"/>
            <a:ext cx="1402487" cy="687157"/>
          </a:xfrm>
          <a:custGeom>
            <a:avLst/>
            <a:gdLst>
              <a:gd name="connsiteX0" fmla="*/ 0 w 2678906"/>
              <a:gd name="connsiteY0" fmla="*/ 223247 h 1339453"/>
              <a:gd name="connsiteX1" fmla="*/ 223247 w 2678906"/>
              <a:gd name="connsiteY1" fmla="*/ 0 h 1339453"/>
              <a:gd name="connsiteX2" fmla="*/ 2455659 w 2678906"/>
              <a:gd name="connsiteY2" fmla="*/ 0 h 1339453"/>
              <a:gd name="connsiteX3" fmla="*/ 2678906 w 2678906"/>
              <a:gd name="connsiteY3" fmla="*/ 223247 h 1339453"/>
              <a:gd name="connsiteX4" fmla="*/ 2678906 w 2678906"/>
              <a:gd name="connsiteY4" fmla="*/ 1116206 h 1339453"/>
              <a:gd name="connsiteX5" fmla="*/ 2455659 w 2678906"/>
              <a:gd name="connsiteY5" fmla="*/ 1339453 h 1339453"/>
              <a:gd name="connsiteX6" fmla="*/ 223247 w 2678906"/>
              <a:gd name="connsiteY6" fmla="*/ 1339453 h 1339453"/>
              <a:gd name="connsiteX7" fmla="*/ 0 w 2678906"/>
              <a:gd name="connsiteY7" fmla="*/ 1116206 h 1339453"/>
              <a:gd name="connsiteX8" fmla="*/ 0 w 2678906"/>
              <a:gd name="connsiteY8" fmla="*/ 223247 h 13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906" h="1339453">
                <a:moveTo>
                  <a:pt x="0" y="223247"/>
                </a:moveTo>
                <a:cubicBezTo>
                  <a:pt x="0" y="99951"/>
                  <a:pt x="99951" y="0"/>
                  <a:pt x="223247" y="0"/>
                </a:cubicBezTo>
                <a:lnTo>
                  <a:pt x="2455659" y="0"/>
                </a:lnTo>
                <a:cubicBezTo>
                  <a:pt x="2578955" y="0"/>
                  <a:pt x="2678906" y="99951"/>
                  <a:pt x="2678906" y="223247"/>
                </a:cubicBezTo>
                <a:lnTo>
                  <a:pt x="2678906" y="1116206"/>
                </a:lnTo>
                <a:cubicBezTo>
                  <a:pt x="2678906" y="1239502"/>
                  <a:pt x="2578955" y="1339453"/>
                  <a:pt x="2455659" y="1339453"/>
                </a:cubicBezTo>
                <a:lnTo>
                  <a:pt x="223247" y="1339453"/>
                </a:lnTo>
                <a:cubicBezTo>
                  <a:pt x="99951" y="1339453"/>
                  <a:pt x="0" y="1239502"/>
                  <a:pt x="0" y="1116206"/>
                </a:cubicBezTo>
                <a:lnTo>
                  <a:pt x="0" y="223247"/>
                </a:lnTo>
                <a:close/>
              </a:path>
            </a:pathLst>
          </a:custGeom>
          <a:solidFill>
            <a:schemeClr val="accent6">
              <a:lumMod val="50000"/>
              <a:alpha val="75000"/>
            </a:schemeClr>
          </a:solidFill>
          <a:ln w="76200">
            <a:solidFill>
              <a:schemeClr val="tx1"/>
            </a:solidFill>
          </a:ln>
          <a:scene3d>
            <a:camera prst="orthographicFront"/>
            <a:lightRig rig="threePt" dir="t"/>
          </a:scene3d>
          <a:sp3d extrusionH="76200">
            <a:bevelT/>
            <a:bevelB prst="relaxedInset"/>
          </a:sp3d>
        </p:spPr>
        <p:style>
          <a:lnRef idx="2">
            <a:schemeClr val="lt1">
              <a:hueOff val="0"/>
              <a:satOff val="0"/>
              <a:lumOff val="0"/>
              <a:alphaOff val="0"/>
            </a:schemeClr>
          </a:lnRef>
          <a:fillRef idx="1">
            <a:schemeClr val="accent3">
              <a:hueOff val="5393"/>
              <a:satOff val="52565"/>
              <a:lumOff val="-50817"/>
              <a:alphaOff val="0"/>
            </a:schemeClr>
          </a:fillRef>
          <a:effectRef idx="0">
            <a:schemeClr val="accent3">
              <a:hueOff val="5393"/>
              <a:satOff val="52565"/>
              <a:lumOff val="-50817"/>
              <a:alphaOff val="0"/>
            </a:schemeClr>
          </a:effectRef>
          <a:fontRef idx="minor">
            <a:schemeClr val="lt1"/>
          </a:fontRef>
        </p:style>
        <p:txBody>
          <a:bodyPr spcFirstLastPara="0" vert="horz" wrap="square" lIns="68888" tIns="68888" rIns="68888" bIns="68888" numCol="1" spcCol="1270" anchor="ctr" anchorCtr="0">
            <a:noAutofit/>
          </a:bodyPr>
          <a:lstStyle/>
          <a:p>
            <a:pPr algn="ctr" defTabSz="422296">
              <a:lnSpc>
                <a:spcPct val="90000"/>
              </a:lnSpc>
              <a:spcBef>
                <a:spcPct val="0"/>
              </a:spcBef>
              <a:spcAft>
                <a:spcPct val="35000"/>
              </a:spcAft>
            </a:pPr>
            <a:r>
              <a:rPr lang="en-US" sz="950" dirty="0">
                <a:solidFill>
                  <a:prstClr val="white"/>
                </a:solidFill>
                <a:latin typeface="Poppins Medium"/>
              </a:rPr>
              <a:t>ASSESS: Evaluate progress &amp; success</a:t>
            </a:r>
          </a:p>
        </p:txBody>
      </p:sp>
      <p:sp>
        <p:nvSpPr>
          <p:cNvPr id="10" name="Freeform: Shape 9">
            <a:extLst>
              <a:ext uri="{FF2B5EF4-FFF2-40B4-BE49-F238E27FC236}">
                <a16:creationId xmlns:a16="http://schemas.microsoft.com/office/drawing/2014/main" id="{C20298CB-71DC-40D4-95C3-1990FBDB18FF}"/>
              </a:ext>
            </a:extLst>
          </p:cNvPr>
          <p:cNvSpPr/>
          <p:nvPr/>
        </p:nvSpPr>
        <p:spPr>
          <a:xfrm>
            <a:off x="2607798" y="1859736"/>
            <a:ext cx="1402487" cy="687157"/>
          </a:xfrm>
          <a:custGeom>
            <a:avLst/>
            <a:gdLst>
              <a:gd name="connsiteX0" fmla="*/ 0 w 2678906"/>
              <a:gd name="connsiteY0" fmla="*/ 223247 h 1339453"/>
              <a:gd name="connsiteX1" fmla="*/ 223247 w 2678906"/>
              <a:gd name="connsiteY1" fmla="*/ 0 h 1339453"/>
              <a:gd name="connsiteX2" fmla="*/ 2455659 w 2678906"/>
              <a:gd name="connsiteY2" fmla="*/ 0 h 1339453"/>
              <a:gd name="connsiteX3" fmla="*/ 2678906 w 2678906"/>
              <a:gd name="connsiteY3" fmla="*/ 223247 h 1339453"/>
              <a:gd name="connsiteX4" fmla="*/ 2678906 w 2678906"/>
              <a:gd name="connsiteY4" fmla="*/ 1116206 h 1339453"/>
              <a:gd name="connsiteX5" fmla="*/ 2455659 w 2678906"/>
              <a:gd name="connsiteY5" fmla="*/ 1339453 h 1339453"/>
              <a:gd name="connsiteX6" fmla="*/ 223247 w 2678906"/>
              <a:gd name="connsiteY6" fmla="*/ 1339453 h 1339453"/>
              <a:gd name="connsiteX7" fmla="*/ 0 w 2678906"/>
              <a:gd name="connsiteY7" fmla="*/ 1116206 h 1339453"/>
              <a:gd name="connsiteX8" fmla="*/ 0 w 2678906"/>
              <a:gd name="connsiteY8" fmla="*/ 223247 h 13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906" h="1339453">
                <a:moveTo>
                  <a:pt x="0" y="223247"/>
                </a:moveTo>
                <a:cubicBezTo>
                  <a:pt x="0" y="99951"/>
                  <a:pt x="99951" y="0"/>
                  <a:pt x="223247" y="0"/>
                </a:cubicBezTo>
                <a:lnTo>
                  <a:pt x="2455659" y="0"/>
                </a:lnTo>
                <a:cubicBezTo>
                  <a:pt x="2578955" y="0"/>
                  <a:pt x="2678906" y="99951"/>
                  <a:pt x="2678906" y="223247"/>
                </a:cubicBezTo>
                <a:lnTo>
                  <a:pt x="2678906" y="1116206"/>
                </a:lnTo>
                <a:cubicBezTo>
                  <a:pt x="2678906" y="1239502"/>
                  <a:pt x="2578955" y="1339453"/>
                  <a:pt x="2455659" y="1339453"/>
                </a:cubicBezTo>
                <a:lnTo>
                  <a:pt x="223247" y="1339453"/>
                </a:lnTo>
                <a:cubicBezTo>
                  <a:pt x="99951" y="1339453"/>
                  <a:pt x="0" y="1239502"/>
                  <a:pt x="0" y="1116206"/>
                </a:cubicBezTo>
                <a:lnTo>
                  <a:pt x="0" y="223247"/>
                </a:lnTo>
                <a:close/>
              </a:path>
            </a:pathLst>
          </a:custGeom>
          <a:solidFill>
            <a:schemeClr val="accent6">
              <a:lumMod val="50000"/>
              <a:alpha val="90000"/>
            </a:schemeClr>
          </a:solidFill>
          <a:ln>
            <a:solidFill>
              <a:schemeClr val="tx1"/>
            </a:solidFill>
          </a:ln>
        </p:spPr>
        <p:style>
          <a:lnRef idx="2">
            <a:schemeClr val="lt1">
              <a:hueOff val="0"/>
              <a:satOff val="0"/>
              <a:lumOff val="0"/>
              <a:alphaOff val="0"/>
            </a:schemeClr>
          </a:lnRef>
          <a:fillRef idx="1">
            <a:schemeClr val="accent3">
              <a:hueOff val="6472"/>
              <a:satOff val="63078"/>
              <a:lumOff val="-60981"/>
              <a:alphaOff val="0"/>
            </a:schemeClr>
          </a:fillRef>
          <a:effectRef idx="0">
            <a:schemeClr val="accent3">
              <a:hueOff val="6472"/>
              <a:satOff val="63078"/>
              <a:lumOff val="-60981"/>
              <a:alphaOff val="0"/>
            </a:schemeClr>
          </a:effectRef>
          <a:fontRef idx="minor">
            <a:schemeClr val="lt1"/>
          </a:fontRef>
        </p:style>
        <p:txBody>
          <a:bodyPr spcFirstLastPara="0" vert="horz" wrap="square" lIns="68888" tIns="68888" rIns="68888" bIns="68888" numCol="1" spcCol="1270" anchor="ctr" anchorCtr="0">
            <a:noAutofit/>
          </a:bodyPr>
          <a:lstStyle/>
          <a:p>
            <a:pPr algn="ctr" defTabSz="422296">
              <a:lnSpc>
                <a:spcPct val="90000"/>
              </a:lnSpc>
              <a:spcBef>
                <a:spcPct val="0"/>
              </a:spcBef>
              <a:spcAft>
                <a:spcPct val="35000"/>
              </a:spcAft>
            </a:pPr>
            <a:r>
              <a:rPr lang="en-US" sz="950" dirty="0">
                <a:solidFill>
                  <a:prstClr val="white"/>
                </a:solidFill>
                <a:latin typeface="Poppins Medium"/>
              </a:rPr>
              <a:t>ITERATE: Reflect on process &amp; prepare to begin new cycle</a:t>
            </a:r>
          </a:p>
        </p:txBody>
      </p:sp>
      <p:grpSp>
        <p:nvGrpSpPr>
          <p:cNvPr id="11" name="Group 10" descr="Circular arrow representing a process that is nested in the larger Planning Process Cycle diagram. Inside the circle is text which reads, &quot;Values-Driven Process&quot; with 5 bullet points: (A) Collaborative, (B) Human-Centered, (C) Equity-Minded, (D) Intentional, &amp; (E) Scaled">
            <a:extLst>
              <a:ext uri="{FF2B5EF4-FFF2-40B4-BE49-F238E27FC236}">
                <a16:creationId xmlns:a16="http://schemas.microsoft.com/office/drawing/2014/main" id="{2632B06C-994C-4721-87EB-DB02276BD721}"/>
              </a:ext>
            </a:extLst>
          </p:cNvPr>
          <p:cNvGrpSpPr/>
          <p:nvPr/>
        </p:nvGrpSpPr>
        <p:grpSpPr>
          <a:xfrm>
            <a:off x="3658519" y="2277446"/>
            <a:ext cx="2123895" cy="2107284"/>
            <a:chOff x="9814297" y="3305967"/>
            <a:chExt cx="4056876" cy="4107665"/>
          </a:xfrm>
        </p:grpSpPr>
        <p:sp>
          <p:nvSpPr>
            <p:cNvPr id="12" name="Arrow: Circular 11">
              <a:extLst>
                <a:ext uri="{FF2B5EF4-FFF2-40B4-BE49-F238E27FC236}">
                  <a16:creationId xmlns:a16="http://schemas.microsoft.com/office/drawing/2014/main" id="{F4FD6D3B-37D3-44BF-AA2D-EBEC948A1CD1}"/>
                </a:ext>
              </a:extLst>
            </p:cNvPr>
            <p:cNvSpPr/>
            <p:nvPr/>
          </p:nvSpPr>
          <p:spPr>
            <a:xfrm rot="1333537">
              <a:off x="9814297" y="3305967"/>
              <a:ext cx="4056876" cy="4107665"/>
            </a:xfrm>
            <a:prstGeom prst="circularArrow">
              <a:avLst>
                <a:gd name="adj1" fmla="val 5544"/>
                <a:gd name="adj2" fmla="val 330680"/>
                <a:gd name="adj3" fmla="val 14476092"/>
                <a:gd name="adj4" fmla="val 14853227"/>
                <a:gd name="adj5" fmla="val 6464"/>
              </a:avLst>
            </a:prstGeom>
            <a:solidFill>
              <a:srgbClr val="009999"/>
            </a:solidFill>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A20DEFD6-5894-416F-A076-5639D7B30596}"/>
                </a:ext>
              </a:extLst>
            </p:cNvPr>
            <p:cNvSpPr txBox="1"/>
            <p:nvPr/>
          </p:nvSpPr>
          <p:spPr>
            <a:xfrm>
              <a:off x="10332799" y="4198382"/>
              <a:ext cx="3123473" cy="2529745"/>
            </a:xfrm>
            <a:prstGeom prst="rect">
              <a:avLst/>
            </a:prstGeom>
            <a:noFill/>
          </p:spPr>
          <p:txBody>
            <a:bodyPr wrap="square" rtlCol="0">
              <a:spAutoFit/>
            </a:bodyPr>
            <a:lstStyle/>
            <a:p>
              <a:pPr algn="ctr" defTabSz="457223">
                <a:spcAft>
                  <a:spcPts val="400"/>
                </a:spcAft>
              </a:pPr>
              <a:r>
                <a:rPr lang="en-US" sz="1200" b="1" dirty="0">
                  <a:solidFill>
                    <a:srgbClr val="004245"/>
                  </a:solidFill>
                  <a:latin typeface="Poppins Bold"/>
                </a:rPr>
                <a:t>Values-Driven, Student Centric &amp; Continuously Improved</a:t>
              </a:r>
            </a:p>
            <a:p>
              <a:pPr algn="ctr" defTabSz="457223">
                <a:spcAft>
                  <a:spcPts val="400"/>
                </a:spcAft>
              </a:pPr>
              <a:r>
                <a:rPr lang="en-US" sz="900" dirty="0">
                  <a:solidFill>
                    <a:prstClr val="black"/>
                  </a:solidFill>
                  <a:latin typeface="Poppins Medium"/>
                </a:rPr>
                <a:t>Collaborative ~ Human-centered ~ Equity-minded ~ Intentional ~ Scaled </a:t>
              </a:r>
            </a:p>
          </p:txBody>
        </p:sp>
      </p:grpSp>
      <p:sp>
        <p:nvSpPr>
          <p:cNvPr id="14" name="Arrow: Right 13">
            <a:extLst>
              <a:ext uri="{FF2B5EF4-FFF2-40B4-BE49-F238E27FC236}">
                <a16:creationId xmlns:a16="http://schemas.microsoft.com/office/drawing/2014/main" id="{01BDF65C-C47A-4050-9329-018B43984F6D}"/>
              </a:ext>
            </a:extLst>
          </p:cNvPr>
          <p:cNvSpPr/>
          <p:nvPr/>
        </p:nvSpPr>
        <p:spPr>
          <a:xfrm>
            <a:off x="2198291" y="4638774"/>
            <a:ext cx="800094" cy="493424"/>
          </a:xfrm>
          <a:prstGeom prst="rightArrow">
            <a:avLst/>
          </a:prstGeom>
          <a:solidFill>
            <a:srgbClr val="0087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r>
              <a:rPr lang="en-US" sz="900" dirty="0">
                <a:solidFill>
                  <a:prstClr val="white"/>
                </a:solidFill>
                <a:latin typeface="Poppins Medium"/>
              </a:rPr>
              <a:t>Current</a:t>
            </a:r>
          </a:p>
        </p:txBody>
      </p:sp>
      <p:sp>
        <p:nvSpPr>
          <p:cNvPr id="15" name="Arrow: Right 14">
            <a:extLst>
              <a:ext uri="{FF2B5EF4-FFF2-40B4-BE49-F238E27FC236}">
                <a16:creationId xmlns:a16="http://schemas.microsoft.com/office/drawing/2014/main" id="{45A6AF4F-5A6A-4CA0-B820-981C9A573CA4}"/>
              </a:ext>
            </a:extLst>
          </p:cNvPr>
          <p:cNvSpPr/>
          <p:nvPr/>
        </p:nvSpPr>
        <p:spPr>
          <a:xfrm>
            <a:off x="1237023" y="3467497"/>
            <a:ext cx="800094" cy="487394"/>
          </a:xfrm>
          <a:prstGeom prst="rightArrow">
            <a:avLst/>
          </a:prstGeom>
          <a:solidFill>
            <a:srgbClr val="0087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r>
              <a:rPr lang="en-US" sz="900" dirty="0">
                <a:solidFill>
                  <a:prstClr val="white"/>
                </a:solidFill>
                <a:latin typeface="Poppins Medium"/>
              </a:rPr>
              <a:t>Current</a:t>
            </a:r>
          </a:p>
        </p:txBody>
      </p:sp>
      <p:sp>
        <p:nvSpPr>
          <p:cNvPr id="16" name="Slide Number Placeholder 3">
            <a:extLst>
              <a:ext uri="{FF2B5EF4-FFF2-40B4-BE49-F238E27FC236}">
                <a16:creationId xmlns:a16="http://schemas.microsoft.com/office/drawing/2014/main" id="{912EF5BF-4753-4922-A1D0-ADFB2AD50B08}"/>
              </a:ext>
            </a:extLst>
          </p:cNvPr>
          <p:cNvSpPr>
            <a:spLocks noGrp="1"/>
          </p:cNvSpPr>
          <p:nvPr>
            <p:ph type="sldNum" sz="quarter" idx="12"/>
          </p:nvPr>
        </p:nvSpPr>
        <p:spPr>
          <a:xfrm>
            <a:off x="7543800" y="6584156"/>
            <a:ext cx="1600200" cy="273844"/>
          </a:xfrm>
        </p:spPr>
        <p:txBody>
          <a:bodyPr/>
          <a:lstStyle/>
          <a:p>
            <a:pPr>
              <a:defRPr/>
            </a:pPr>
            <a:fld id="{F2643872-DDB7-0344-AC81-EC67681427FD}" type="slidenum">
              <a:rPr lang="en-US">
                <a:solidFill>
                  <a:prstClr val="black"/>
                </a:solidFill>
                <a:latin typeface="Arial" charset="0"/>
                <a:ea typeface="Arial" charset="0"/>
                <a:cs typeface="Arial" charset="0"/>
              </a:rPr>
              <a:pPr>
                <a:defRPr/>
              </a:pPr>
              <a:t>48</a:t>
            </a:fld>
            <a:endParaRPr lang="en-US" dirty="0">
              <a:solidFill>
                <a:prstClr val="black">
                  <a:tint val="75000"/>
                </a:prstClr>
              </a:solidFill>
              <a:latin typeface="Calibri"/>
            </a:endParaRPr>
          </a:p>
        </p:txBody>
      </p:sp>
      <p:sp>
        <p:nvSpPr>
          <p:cNvPr id="17" name="Title 2">
            <a:extLst>
              <a:ext uri="{FF2B5EF4-FFF2-40B4-BE49-F238E27FC236}">
                <a16:creationId xmlns:a16="http://schemas.microsoft.com/office/drawing/2014/main" id="{7D4B09CB-1F79-4D4C-862B-41C35962F184}"/>
              </a:ext>
            </a:extLst>
          </p:cNvPr>
          <p:cNvSpPr txBox="1">
            <a:spLocks/>
          </p:cNvSpPr>
          <p:nvPr/>
        </p:nvSpPr>
        <p:spPr>
          <a:xfrm>
            <a:off x="1114248" y="177436"/>
            <a:ext cx="7572552" cy="1007223"/>
          </a:xfrm>
          <a:prstGeom prst="rect">
            <a:avLst/>
          </a:prstGeom>
        </p:spPr>
        <p:txBody>
          <a:bodyPr>
            <a:normAutofit fontScale="92500" lnSpcReduction="20000"/>
          </a:bodyPr>
          <a:lstStyle>
            <a:lvl1pPr algn="ctr" defTabSz="685800" rtl="0" eaLnBrk="1" latinLnBrk="0" hangingPunct="1">
              <a:spcBef>
                <a:spcPct val="0"/>
              </a:spcBef>
              <a:buNone/>
              <a:defRPr sz="3300" b="1" kern="1200">
                <a:solidFill>
                  <a:schemeClr val="tx1"/>
                </a:solidFill>
                <a:latin typeface="Garamond" panose="02020404030301010803" pitchFamily="18" charset="0"/>
                <a:ea typeface="+mj-ea"/>
                <a:cs typeface="+mj-cs"/>
              </a:defRPr>
            </a:lvl1pPr>
          </a:lstStyle>
          <a:p>
            <a:pPr>
              <a:spcBef>
                <a:spcPts val="900"/>
              </a:spcBef>
            </a:pPr>
            <a:r>
              <a:rPr lang="en-US" sz="3200" dirty="0">
                <a:cs typeface="Arial" panose="020B0604020202020204" pitchFamily="34" charset="0"/>
              </a:rPr>
              <a:t>SDCCD Strategic Planning Process Cycle</a:t>
            </a:r>
          </a:p>
          <a:p>
            <a:pPr>
              <a:spcBef>
                <a:spcPts val="900"/>
              </a:spcBef>
            </a:pPr>
            <a:r>
              <a:rPr lang="en-US" sz="3200" dirty="0">
                <a:cs typeface="Arial" panose="020B0604020202020204" pitchFamily="34" charset="0"/>
              </a:rPr>
              <a:t>2023 - 2030</a:t>
            </a:r>
          </a:p>
        </p:txBody>
      </p:sp>
      <p:pic>
        <p:nvPicPr>
          <p:cNvPr id="22" name="Graphic 21" descr="Chevron arrows">
            <a:extLst>
              <a:ext uri="{FF2B5EF4-FFF2-40B4-BE49-F238E27FC236}">
                <a16:creationId xmlns:a16="http://schemas.microsoft.com/office/drawing/2014/main" id="{4DF837FB-9D92-4081-81E1-C6D2D72F04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5587" y="5556569"/>
            <a:ext cx="666576" cy="666576"/>
          </a:xfrm>
          <a:prstGeom prst="rect">
            <a:avLst/>
          </a:prstGeom>
        </p:spPr>
      </p:pic>
      <p:sp>
        <p:nvSpPr>
          <p:cNvPr id="23" name="Rectangle 22">
            <a:extLst>
              <a:ext uri="{FF2B5EF4-FFF2-40B4-BE49-F238E27FC236}">
                <a16:creationId xmlns:a16="http://schemas.microsoft.com/office/drawing/2014/main" id="{901CBF12-511B-4971-8929-D881465533E7}"/>
              </a:ext>
            </a:extLst>
          </p:cNvPr>
          <p:cNvSpPr/>
          <p:nvPr/>
        </p:nvSpPr>
        <p:spPr>
          <a:xfrm>
            <a:off x="3192541" y="5658562"/>
            <a:ext cx="4572000" cy="461665"/>
          </a:xfrm>
          <a:prstGeom prst="rect">
            <a:avLst/>
          </a:prstGeom>
        </p:spPr>
        <p:txBody>
          <a:bodyPr>
            <a:spAutoFit/>
          </a:bodyPr>
          <a:lstStyle/>
          <a:p>
            <a:pPr lvl="1">
              <a:spcBef>
                <a:spcPts val="900"/>
              </a:spcBef>
            </a:pPr>
            <a:r>
              <a:rPr lang="en-US" sz="2400" b="1" dirty="0">
                <a:latin typeface="Arial" panose="020B0604020202020204" pitchFamily="34" charset="0"/>
                <a:cs typeface="Arial" panose="020B0604020202020204" pitchFamily="34" charset="0"/>
              </a:rPr>
              <a:t>Student Success</a:t>
            </a:r>
          </a:p>
        </p:txBody>
      </p:sp>
      <p:pic>
        <p:nvPicPr>
          <p:cNvPr id="24" name="Graphic 23" descr="Chevron arrows">
            <a:extLst>
              <a:ext uri="{FF2B5EF4-FFF2-40B4-BE49-F238E27FC236}">
                <a16:creationId xmlns:a16="http://schemas.microsoft.com/office/drawing/2014/main" id="{F0C3F720-E85E-4344-A0F4-5EDE35F36D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4982" y="5555646"/>
            <a:ext cx="667499" cy="667499"/>
          </a:xfrm>
          <a:prstGeom prst="rect">
            <a:avLst/>
          </a:prstGeom>
        </p:spPr>
      </p:pic>
    </p:spTree>
    <p:extLst>
      <p:ext uri="{BB962C8B-B14F-4D97-AF65-F5344CB8AC3E}">
        <p14:creationId xmlns:p14="http://schemas.microsoft.com/office/powerpoint/2010/main" val="3859630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6" name="Content Placeholder 5"/>
          <p:cNvSpPr>
            <a:spLocks noGrp="1"/>
          </p:cNvSpPr>
          <p:nvPr>
            <p:ph idx="1"/>
          </p:nvPr>
        </p:nvSpPr>
        <p:spPr/>
        <p:txBody>
          <a:bodyPr>
            <a:normAutofit/>
          </a:bodyPr>
          <a:lstStyle/>
          <a:p>
            <a:pPr marL="0" indent="0" algn="ctr">
              <a:spcBef>
                <a:spcPts val="1200"/>
              </a:spcBef>
              <a:buNone/>
              <a:defRPr/>
            </a:pPr>
            <a:r>
              <a:rPr lang="en-US" altLang="en-US" sz="4000" b="1" dirty="0">
                <a:latin typeface="Garamond" panose="02020404030301010803" pitchFamily="18" charset="0"/>
                <a:ea typeface="ＭＳ Ｐゴシック" pitchFamily="34" charset="-128"/>
              </a:rPr>
              <a:t>Division Overview </a:t>
            </a:r>
          </a:p>
          <a:p>
            <a:pPr marL="0" indent="0" algn="ctr">
              <a:spcBef>
                <a:spcPts val="1200"/>
              </a:spcBef>
              <a:spcAft>
                <a:spcPts val="1200"/>
              </a:spcAft>
              <a:buNone/>
              <a:defRPr/>
            </a:pPr>
            <a:r>
              <a:rPr lang="en-US" altLang="en-US" sz="4000" b="1" dirty="0">
                <a:latin typeface="Garamond" panose="02020404030301010803" pitchFamily="18" charset="0"/>
                <a:ea typeface="ＭＳ Ｐゴシック" pitchFamily="34" charset="-128"/>
              </a:rPr>
              <a:t>Strategic Planning Process Update</a:t>
            </a:r>
          </a:p>
          <a:p>
            <a:pPr marL="0" indent="0" algn="ctr">
              <a:buNone/>
            </a:pPr>
            <a:r>
              <a:rPr lang="en-US" sz="4000" b="1" dirty="0">
                <a:latin typeface="Garamond" panose="02020404030301010803" pitchFamily="18" charset="0"/>
              </a:rPr>
              <a:t>Q and A</a:t>
            </a:r>
          </a:p>
        </p:txBody>
      </p:sp>
      <p:sp>
        <p:nvSpPr>
          <p:cNvPr id="5" name="Slide Number Placeholder 4"/>
          <p:cNvSpPr>
            <a:spLocks noGrp="1"/>
          </p:cNvSpPr>
          <p:nvPr>
            <p:ph type="sldNum" sz="quarter" idx="12"/>
          </p:nvPr>
        </p:nvSpPr>
        <p:spPr/>
        <p:txBody>
          <a:bodyPr/>
          <a:lstStyle/>
          <a:p>
            <a:pPr>
              <a:defRPr/>
            </a:pPr>
            <a:fld id="{F2643872-DDB7-0344-AC81-EC67681427FD}" type="slidenum">
              <a:rPr lang="en-US" smtClean="0">
                <a:solidFill>
                  <a:schemeClr val="tx1"/>
                </a:solidFill>
                <a:latin typeface="Arial" charset="0"/>
                <a:ea typeface="Arial" charset="0"/>
                <a:cs typeface="Arial" charset="0"/>
              </a:rPr>
              <a:pPr>
                <a:defRPr/>
              </a:pPr>
              <a:t>49</a:t>
            </a:fld>
            <a:endParaRPr lang="en-US"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630390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2391"/>
            <a:ext cx="8229600" cy="1269209"/>
          </a:xfrm>
        </p:spPr>
        <p:txBody>
          <a:bodyPr>
            <a:noAutofit/>
          </a:bodyPr>
          <a:lstStyle/>
          <a:p>
            <a:r>
              <a:rPr lang="en-US" altLang="en-US" sz="4000" dirty="0">
                <a:cs typeface="Arial" panose="020B0604020202020204" pitchFamily="34" charset="0"/>
              </a:rPr>
              <a:t>Ethnicity of Credit College </a:t>
            </a:r>
            <a:br>
              <a:rPr lang="en-US" altLang="en-US" sz="4000" dirty="0">
                <a:cs typeface="Arial" panose="020B0604020202020204" pitchFamily="34" charset="0"/>
              </a:rPr>
            </a:br>
            <a:r>
              <a:rPr lang="en-US" altLang="en-US" sz="4000" dirty="0">
                <a:cs typeface="Arial" panose="020B0604020202020204" pitchFamily="34" charset="0"/>
              </a:rPr>
              <a:t>Students Fall 2022</a:t>
            </a:r>
            <a:endParaRPr lang="en-US" sz="4000" dirty="0">
              <a:cs typeface="Arial" panose="020B0604020202020204" pitchFamily="34" charset="0"/>
            </a:endParaRPr>
          </a:p>
        </p:txBody>
      </p:sp>
      <p:sp>
        <p:nvSpPr>
          <p:cNvPr id="3" name="Slide Number Placeholder 2"/>
          <p:cNvSpPr>
            <a:spLocks noGrp="1"/>
          </p:cNvSpPr>
          <p:nvPr>
            <p:ph type="sldNum" sz="quarter" idx="12"/>
          </p:nvPr>
        </p:nvSpPr>
        <p:spPr/>
        <p:txBody>
          <a:bodyPr/>
          <a:lstStyle/>
          <a:p>
            <a:fld id="{F2643872-DDB7-0344-AC81-EC67681427FD}" type="slidenum">
              <a:rPr lang="en-US">
                <a:solidFill>
                  <a:schemeClr val="tx1"/>
                </a:solidFill>
                <a:latin typeface="Arial" charset="0"/>
                <a:ea typeface="Arial" charset="0"/>
                <a:cs typeface="Arial" charset="0"/>
              </a:rPr>
              <a:pPr/>
              <a:t>5</a:t>
            </a:fld>
            <a:endParaRPr lang="en-US" dirty="0">
              <a:solidFill>
                <a:schemeClr val="tx1"/>
              </a:solidFill>
              <a:latin typeface="Arial" charset="0"/>
              <a:ea typeface="Arial" charset="0"/>
              <a:cs typeface="Arial" charset="0"/>
            </a:endParaRPr>
          </a:p>
        </p:txBody>
      </p:sp>
      <p:graphicFrame>
        <p:nvGraphicFramePr>
          <p:cNvPr id="7" name="Chart 6">
            <a:extLst>
              <a:ext uri="{FF2B5EF4-FFF2-40B4-BE49-F238E27FC236}">
                <a16:creationId xmlns:a16="http://schemas.microsoft.com/office/drawing/2014/main" id="{9F5C96E4-5167-4FAB-9434-F89BC25318AC}"/>
              </a:ext>
            </a:extLst>
          </p:cNvPr>
          <p:cNvGraphicFramePr>
            <a:graphicFrameLocks/>
          </p:cNvGraphicFramePr>
          <p:nvPr>
            <p:extLst>
              <p:ext uri="{D42A27DB-BD31-4B8C-83A1-F6EECF244321}">
                <p14:modId xmlns:p14="http://schemas.microsoft.com/office/powerpoint/2010/main" val="2015473742"/>
              </p:ext>
            </p:extLst>
          </p:nvPr>
        </p:nvGraphicFramePr>
        <p:xfrm>
          <a:off x="762000" y="2064282"/>
          <a:ext cx="7924800" cy="44418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848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524D-16F2-42D9-A147-ECB95595ABD4}"/>
              </a:ext>
            </a:extLst>
          </p:cNvPr>
          <p:cNvSpPr>
            <a:spLocks noGrp="1"/>
          </p:cNvSpPr>
          <p:nvPr>
            <p:ph type="title"/>
          </p:nvPr>
        </p:nvSpPr>
        <p:spPr>
          <a:xfrm>
            <a:off x="304800" y="1687168"/>
            <a:ext cx="8229600" cy="1143000"/>
          </a:xfrm>
        </p:spPr>
        <p:txBody>
          <a:bodyPr>
            <a:normAutofit fontScale="90000"/>
          </a:bodyPr>
          <a:lstStyle/>
          <a:p>
            <a:r>
              <a:rPr lang="en-US" altLang="en-US" dirty="0">
                <a:ea typeface="ＭＳ Ｐゴシック" pitchFamily="34" charset="-128"/>
              </a:rPr>
              <a:t>Budget and Finance</a:t>
            </a:r>
            <a:br>
              <a:rPr lang="en-US" altLang="en-US" dirty="0">
                <a:ea typeface="ＭＳ Ｐゴシック" pitchFamily="34" charset="-128"/>
              </a:rPr>
            </a:br>
            <a:endParaRPr lang="en-US" dirty="0"/>
          </a:p>
        </p:txBody>
      </p:sp>
      <p:sp>
        <p:nvSpPr>
          <p:cNvPr id="4" name="Slide Number Placeholder 3"/>
          <p:cNvSpPr>
            <a:spLocks noGrp="1"/>
          </p:cNvSpPr>
          <p:nvPr>
            <p:ph type="sldNum" sz="quarter" idx="12"/>
          </p:nvPr>
        </p:nvSpPr>
        <p:spPr/>
        <p:txBody>
          <a:bodyPr/>
          <a:lstStyle/>
          <a:p>
            <a:pPr>
              <a:defRPr/>
            </a:pPr>
            <a:fld id="{B821D24C-6FB7-4583-BFF4-7F97EED40CC4}" type="slidenum">
              <a:rPr lang="en-US">
                <a:solidFill>
                  <a:prstClr val="black"/>
                </a:solidFill>
                <a:latin typeface="Arial" panose="020B0604020202020204" pitchFamily="34" charset="0"/>
                <a:cs typeface="Arial" panose="020B0604020202020204" pitchFamily="34" charset="0"/>
              </a:rPr>
              <a:pPr>
                <a:defRPr/>
              </a:pPr>
              <a:t>50</a:t>
            </a:fld>
            <a:endParaRPr lang="en-US"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5105400" y="4806643"/>
            <a:ext cx="2274725" cy="784830"/>
          </a:xfrm>
          <a:prstGeom prst="rect">
            <a:avLst/>
          </a:prstGeom>
          <a:noFill/>
        </p:spPr>
        <p:txBody>
          <a:bodyPr wrap="none" rtlCol="0">
            <a:spAutoFit/>
          </a:bodyPr>
          <a:lstStyle/>
          <a:p>
            <a:pPr eaLnBrk="0" hangingPunct="0">
              <a:defRPr/>
            </a:pPr>
            <a:r>
              <a:rPr lang="en-US" sz="1500" b="1" dirty="0">
                <a:solidFill>
                  <a:prstClr val="black"/>
                </a:solidFill>
                <a:latin typeface="Arial" panose="020B0604020202020204" pitchFamily="34" charset="0"/>
                <a:cs typeface="Arial" panose="020B0604020202020204" pitchFamily="34" charset="0"/>
              </a:rPr>
              <a:t>Nancy Lane</a:t>
            </a:r>
          </a:p>
          <a:p>
            <a:pPr eaLnBrk="0" hangingPunct="0">
              <a:defRPr/>
            </a:pPr>
            <a:r>
              <a:rPr lang="en-US" sz="1500" b="1" dirty="0">
                <a:solidFill>
                  <a:prstClr val="black"/>
                </a:solidFill>
                <a:latin typeface="Arial" panose="020B0604020202020204" pitchFamily="34" charset="0"/>
                <a:cs typeface="Arial" panose="020B0604020202020204" pitchFamily="34" charset="0"/>
              </a:rPr>
              <a:t>Acting Vice Chancellor</a:t>
            </a:r>
          </a:p>
          <a:p>
            <a:pPr eaLnBrk="0" hangingPunct="0">
              <a:defRPr/>
            </a:pPr>
            <a:r>
              <a:rPr lang="en-US" sz="1500" b="1" dirty="0">
                <a:solidFill>
                  <a:prstClr val="black"/>
                </a:solidFill>
                <a:latin typeface="Arial" panose="020B0604020202020204" pitchFamily="34" charset="0"/>
                <a:cs typeface="Arial" panose="020B0604020202020204" pitchFamily="34" charset="0"/>
              </a:rPr>
              <a:t>Budget and Finance</a:t>
            </a:r>
          </a:p>
        </p:txBody>
      </p:sp>
      <p:pic>
        <p:nvPicPr>
          <p:cNvPr id="9" name="Picture 1">
            <a:extLst>
              <a:ext uri="{FF2B5EF4-FFF2-40B4-BE49-F238E27FC236}">
                <a16:creationId xmlns:a16="http://schemas.microsoft.com/office/drawing/2014/main" id="{EF9CD208-255F-4FC4-A4D1-D3D04C5CB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81" r="16128" b="34296"/>
          <a:stretch/>
        </p:blipFill>
        <p:spPr bwMode="auto">
          <a:xfrm>
            <a:off x="3124200" y="3886200"/>
            <a:ext cx="1746867" cy="20423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4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
          <p:cNvSpPr>
            <a:spLocks noGrp="1" noChangeArrowheads="1"/>
          </p:cNvSpPr>
          <p:nvPr>
            <p:ph type="title"/>
          </p:nvPr>
        </p:nvSpPr>
        <p:spPr>
          <a:xfrm>
            <a:off x="1143000" y="230559"/>
            <a:ext cx="7772400" cy="685800"/>
          </a:xfrm>
        </p:spPr>
        <p:txBody>
          <a:bodyPr anchor="t">
            <a:normAutofit fontScale="90000"/>
          </a:bodyPr>
          <a:lstStyle/>
          <a:p>
            <a:pPr algn="ctr" eaLnBrk="1" hangingPunct="1"/>
            <a:r>
              <a:rPr lang="en-US" altLang="en-US" b="1" dirty="0">
                <a:solidFill>
                  <a:schemeClr val="tx1"/>
                </a:solidFill>
                <a:ea typeface="ＭＳ Ｐゴシック" pitchFamily="34" charset="-128"/>
                <a:cs typeface="Arial" panose="020B0604020202020204" pitchFamily="34" charset="0"/>
              </a:rPr>
              <a:t>California Community Colleges</a:t>
            </a:r>
            <a:br>
              <a:rPr lang="en-US" altLang="en-US" b="1" dirty="0">
                <a:solidFill>
                  <a:schemeClr val="tx1"/>
                </a:solidFill>
                <a:ea typeface="ＭＳ Ｐゴシック" pitchFamily="34" charset="-128"/>
                <a:cs typeface="Arial" panose="020B0604020202020204" pitchFamily="34" charset="0"/>
              </a:rPr>
            </a:br>
            <a:r>
              <a:rPr lang="en-US" altLang="en-US" b="1" dirty="0">
                <a:solidFill>
                  <a:schemeClr val="tx1"/>
                </a:solidFill>
                <a:ea typeface="ＭＳ Ｐゴシック" pitchFamily="34" charset="-128"/>
                <a:cs typeface="Arial" panose="020B0604020202020204" pitchFamily="34" charset="0"/>
              </a:rPr>
              <a:t>Budget Process</a:t>
            </a:r>
          </a:p>
        </p:txBody>
      </p:sp>
      <p:grpSp>
        <p:nvGrpSpPr>
          <p:cNvPr id="35843" name="Group 14"/>
          <p:cNvGrpSpPr>
            <a:grpSpLocks noChangeAspect="1"/>
          </p:cNvGrpSpPr>
          <p:nvPr/>
        </p:nvGrpSpPr>
        <p:grpSpPr bwMode="auto">
          <a:xfrm rot="-971320">
            <a:off x="957263" y="1685925"/>
            <a:ext cx="2944812" cy="5116513"/>
            <a:chOff x="1949" y="688"/>
            <a:chExt cx="2105" cy="3655"/>
          </a:xfrm>
        </p:grpSpPr>
        <p:sp>
          <p:nvSpPr>
            <p:cNvPr id="35870" name="AutoShape 13"/>
            <p:cNvSpPr>
              <a:spLocks noChangeAspect="1" noChangeArrowheads="1" noTextEdit="1"/>
            </p:cNvSpPr>
            <p:nvPr/>
          </p:nvSpPr>
          <p:spPr bwMode="auto">
            <a:xfrm>
              <a:off x="1949" y="688"/>
              <a:ext cx="2105" cy="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71" name="Freeform 15"/>
            <p:cNvSpPr>
              <a:spLocks/>
            </p:cNvSpPr>
            <p:nvPr/>
          </p:nvSpPr>
          <p:spPr bwMode="auto">
            <a:xfrm>
              <a:off x="1969" y="688"/>
              <a:ext cx="1982" cy="3647"/>
            </a:xfrm>
            <a:custGeom>
              <a:avLst/>
              <a:gdLst>
                <a:gd name="T0" fmla="*/ 174 w 1982"/>
                <a:gd name="T1" fmla="*/ 153 h 3647"/>
                <a:gd name="T2" fmla="*/ 149 w 1982"/>
                <a:gd name="T3" fmla="*/ 201 h 3647"/>
                <a:gd name="T4" fmla="*/ 169 w 1982"/>
                <a:gd name="T5" fmla="*/ 297 h 3647"/>
                <a:gd name="T6" fmla="*/ 93 w 1982"/>
                <a:gd name="T7" fmla="*/ 425 h 3647"/>
                <a:gd name="T8" fmla="*/ 60 w 1982"/>
                <a:gd name="T9" fmla="*/ 483 h 3647"/>
                <a:gd name="T10" fmla="*/ 0 w 1982"/>
                <a:gd name="T11" fmla="*/ 568 h 3647"/>
                <a:gd name="T12" fmla="*/ 55 w 1982"/>
                <a:gd name="T13" fmla="*/ 697 h 3647"/>
                <a:gd name="T14" fmla="*/ 71 w 1982"/>
                <a:gd name="T15" fmla="*/ 787 h 3647"/>
                <a:gd name="T16" fmla="*/ 23 w 1982"/>
                <a:gd name="T17" fmla="*/ 913 h 3647"/>
                <a:gd name="T18" fmla="*/ 48 w 1982"/>
                <a:gd name="T19" fmla="*/ 1009 h 3647"/>
                <a:gd name="T20" fmla="*/ 28 w 1982"/>
                <a:gd name="T21" fmla="*/ 1087 h 3647"/>
                <a:gd name="T22" fmla="*/ 116 w 1982"/>
                <a:gd name="T23" fmla="*/ 1255 h 3647"/>
                <a:gd name="T24" fmla="*/ 113 w 1982"/>
                <a:gd name="T25" fmla="*/ 1401 h 3647"/>
                <a:gd name="T26" fmla="*/ 171 w 1982"/>
                <a:gd name="T27" fmla="*/ 1456 h 3647"/>
                <a:gd name="T28" fmla="*/ 249 w 1982"/>
                <a:gd name="T29" fmla="*/ 1411 h 3647"/>
                <a:gd name="T30" fmla="*/ 337 w 1982"/>
                <a:gd name="T31" fmla="*/ 1467 h 3647"/>
                <a:gd name="T32" fmla="*/ 415 w 1982"/>
                <a:gd name="T33" fmla="*/ 1477 h 3647"/>
                <a:gd name="T34" fmla="*/ 397 w 1982"/>
                <a:gd name="T35" fmla="*/ 1509 h 3647"/>
                <a:gd name="T36" fmla="*/ 340 w 1982"/>
                <a:gd name="T37" fmla="*/ 1492 h 3647"/>
                <a:gd name="T38" fmla="*/ 237 w 1982"/>
                <a:gd name="T39" fmla="*/ 1555 h 3647"/>
                <a:gd name="T40" fmla="*/ 282 w 1982"/>
                <a:gd name="T41" fmla="*/ 1628 h 3647"/>
                <a:gd name="T42" fmla="*/ 194 w 1982"/>
                <a:gd name="T43" fmla="*/ 1547 h 3647"/>
                <a:gd name="T44" fmla="*/ 161 w 1982"/>
                <a:gd name="T45" fmla="*/ 1597 h 3647"/>
                <a:gd name="T46" fmla="*/ 181 w 1982"/>
                <a:gd name="T47" fmla="*/ 1640 h 3647"/>
                <a:gd name="T48" fmla="*/ 176 w 1982"/>
                <a:gd name="T49" fmla="*/ 1753 h 3647"/>
                <a:gd name="T50" fmla="*/ 237 w 1982"/>
                <a:gd name="T51" fmla="*/ 1801 h 3647"/>
                <a:gd name="T52" fmla="*/ 284 w 1982"/>
                <a:gd name="T53" fmla="*/ 1877 h 3647"/>
                <a:gd name="T54" fmla="*/ 231 w 1982"/>
                <a:gd name="T55" fmla="*/ 1944 h 3647"/>
                <a:gd name="T56" fmla="*/ 199 w 1982"/>
                <a:gd name="T57" fmla="*/ 1995 h 3647"/>
                <a:gd name="T58" fmla="*/ 257 w 1982"/>
                <a:gd name="T59" fmla="*/ 2093 h 3647"/>
                <a:gd name="T60" fmla="*/ 287 w 1982"/>
                <a:gd name="T61" fmla="*/ 2183 h 3647"/>
                <a:gd name="T62" fmla="*/ 325 w 1982"/>
                <a:gd name="T63" fmla="*/ 2277 h 3647"/>
                <a:gd name="T64" fmla="*/ 385 w 1982"/>
                <a:gd name="T65" fmla="*/ 2443 h 3647"/>
                <a:gd name="T66" fmla="*/ 413 w 1982"/>
                <a:gd name="T67" fmla="*/ 2538 h 3647"/>
                <a:gd name="T68" fmla="*/ 511 w 1982"/>
                <a:gd name="T69" fmla="*/ 2729 h 3647"/>
                <a:gd name="T70" fmla="*/ 563 w 1982"/>
                <a:gd name="T71" fmla="*/ 2772 h 3647"/>
                <a:gd name="T72" fmla="*/ 631 w 1982"/>
                <a:gd name="T73" fmla="*/ 2790 h 3647"/>
                <a:gd name="T74" fmla="*/ 674 w 1982"/>
                <a:gd name="T75" fmla="*/ 2858 h 3647"/>
                <a:gd name="T76" fmla="*/ 747 w 1982"/>
                <a:gd name="T77" fmla="*/ 2946 h 3647"/>
                <a:gd name="T78" fmla="*/ 815 w 1982"/>
                <a:gd name="T79" fmla="*/ 2956 h 3647"/>
                <a:gd name="T80" fmla="*/ 908 w 1982"/>
                <a:gd name="T81" fmla="*/ 3099 h 3647"/>
                <a:gd name="T82" fmla="*/ 981 w 1982"/>
                <a:gd name="T83" fmla="*/ 3134 h 3647"/>
                <a:gd name="T84" fmla="*/ 1044 w 1982"/>
                <a:gd name="T85" fmla="*/ 3265 h 3647"/>
                <a:gd name="T86" fmla="*/ 1097 w 1982"/>
                <a:gd name="T87" fmla="*/ 3431 h 3647"/>
                <a:gd name="T88" fmla="*/ 1089 w 1982"/>
                <a:gd name="T89" fmla="*/ 3509 h 3647"/>
                <a:gd name="T90" fmla="*/ 1127 w 1982"/>
                <a:gd name="T91" fmla="*/ 3549 h 3647"/>
                <a:gd name="T92" fmla="*/ 1315 w 1982"/>
                <a:gd name="T93" fmla="*/ 3585 h 3647"/>
                <a:gd name="T94" fmla="*/ 1597 w 1982"/>
                <a:gd name="T95" fmla="*/ 3625 h 3647"/>
                <a:gd name="T96" fmla="*/ 1743 w 1982"/>
                <a:gd name="T97" fmla="*/ 3645 h 3647"/>
                <a:gd name="T98" fmla="*/ 1839 w 1982"/>
                <a:gd name="T99" fmla="*/ 3647 h 3647"/>
                <a:gd name="T100" fmla="*/ 1894 w 1982"/>
                <a:gd name="T101" fmla="*/ 3620 h 3647"/>
                <a:gd name="T102" fmla="*/ 1823 w 1982"/>
                <a:gd name="T103" fmla="*/ 3580 h 3647"/>
                <a:gd name="T104" fmla="*/ 1849 w 1982"/>
                <a:gd name="T105" fmla="*/ 3361 h 3647"/>
                <a:gd name="T106" fmla="*/ 1939 w 1982"/>
                <a:gd name="T107" fmla="*/ 3087 h 3647"/>
                <a:gd name="T108" fmla="*/ 880 w 1982"/>
                <a:gd name="T109" fmla="*/ 1303 h 36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82"/>
                <a:gd name="T166" fmla="*/ 0 h 3647"/>
                <a:gd name="T167" fmla="*/ 1982 w 1982"/>
                <a:gd name="T168" fmla="*/ 3647 h 36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82" h="3647">
                  <a:moveTo>
                    <a:pt x="179" y="58"/>
                  </a:moveTo>
                  <a:lnTo>
                    <a:pt x="176" y="70"/>
                  </a:lnTo>
                  <a:lnTo>
                    <a:pt x="174" y="96"/>
                  </a:lnTo>
                  <a:lnTo>
                    <a:pt x="171" y="128"/>
                  </a:lnTo>
                  <a:lnTo>
                    <a:pt x="174" y="153"/>
                  </a:lnTo>
                  <a:lnTo>
                    <a:pt x="174" y="174"/>
                  </a:lnTo>
                  <a:lnTo>
                    <a:pt x="164" y="189"/>
                  </a:lnTo>
                  <a:lnTo>
                    <a:pt x="154" y="199"/>
                  </a:lnTo>
                  <a:lnTo>
                    <a:pt x="149" y="201"/>
                  </a:lnTo>
                  <a:lnTo>
                    <a:pt x="149" y="206"/>
                  </a:lnTo>
                  <a:lnTo>
                    <a:pt x="151" y="214"/>
                  </a:lnTo>
                  <a:lnTo>
                    <a:pt x="161" y="234"/>
                  </a:lnTo>
                  <a:lnTo>
                    <a:pt x="171" y="262"/>
                  </a:lnTo>
                  <a:lnTo>
                    <a:pt x="169" y="297"/>
                  </a:lnTo>
                  <a:lnTo>
                    <a:pt x="149" y="337"/>
                  </a:lnTo>
                  <a:lnTo>
                    <a:pt x="113" y="380"/>
                  </a:lnTo>
                  <a:lnTo>
                    <a:pt x="86" y="413"/>
                  </a:lnTo>
                  <a:lnTo>
                    <a:pt x="86" y="423"/>
                  </a:lnTo>
                  <a:lnTo>
                    <a:pt x="93" y="425"/>
                  </a:lnTo>
                  <a:lnTo>
                    <a:pt x="101" y="438"/>
                  </a:lnTo>
                  <a:lnTo>
                    <a:pt x="98" y="455"/>
                  </a:lnTo>
                  <a:lnTo>
                    <a:pt x="93" y="470"/>
                  </a:lnTo>
                  <a:lnTo>
                    <a:pt x="81" y="480"/>
                  </a:lnTo>
                  <a:lnTo>
                    <a:pt x="60" y="483"/>
                  </a:lnTo>
                  <a:lnTo>
                    <a:pt x="38" y="491"/>
                  </a:lnTo>
                  <a:lnTo>
                    <a:pt x="18" y="508"/>
                  </a:lnTo>
                  <a:lnTo>
                    <a:pt x="5" y="531"/>
                  </a:lnTo>
                  <a:lnTo>
                    <a:pt x="0" y="551"/>
                  </a:lnTo>
                  <a:lnTo>
                    <a:pt x="0" y="568"/>
                  </a:lnTo>
                  <a:lnTo>
                    <a:pt x="0" y="594"/>
                  </a:lnTo>
                  <a:lnTo>
                    <a:pt x="5" y="619"/>
                  </a:lnTo>
                  <a:lnTo>
                    <a:pt x="20" y="644"/>
                  </a:lnTo>
                  <a:lnTo>
                    <a:pt x="40" y="672"/>
                  </a:lnTo>
                  <a:lnTo>
                    <a:pt x="55" y="697"/>
                  </a:lnTo>
                  <a:lnTo>
                    <a:pt x="66" y="722"/>
                  </a:lnTo>
                  <a:lnTo>
                    <a:pt x="68" y="740"/>
                  </a:lnTo>
                  <a:lnTo>
                    <a:pt x="66" y="757"/>
                  </a:lnTo>
                  <a:lnTo>
                    <a:pt x="68" y="772"/>
                  </a:lnTo>
                  <a:lnTo>
                    <a:pt x="71" y="787"/>
                  </a:lnTo>
                  <a:lnTo>
                    <a:pt x="73" y="792"/>
                  </a:lnTo>
                  <a:lnTo>
                    <a:pt x="48" y="873"/>
                  </a:lnTo>
                  <a:lnTo>
                    <a:pt x="43" y="878"/>
                  </a:lnTo>
                  <a:lnTo>
                    <a:pt x="30" y="893"/>
                  </a:lnTo>
                  <a:lnTo>
                    <a:pt x="23" y="913"/>
                  </a:lnTo>
                  <a:lnTo>
                    <a:pt x="28" y="933"/>
                  </a:lnTo>
                  <a:lnTo>
                    <a:pt x="40" y="956"/>
                  </a:lnTo>
                  <a:lnTo>
                    <a:pt x="45" y="981"/>
                  </a:lnTo>
                  <a:lnTo>
                    <a:pt x="48" y="1001"/>
                  </a:lnTo>
                  <a:lnTo>
                    <a:pt x="48" y="1009"/>
                  </a:lnTo>
                  <a:lnTo>
                    <a:pt x="38" y="1009"/>
                  </a:lnTo>
                  <a:lnTo>
                    <a:pt x="18" y="1016"/>
                  </a:lnTo>
                  <a:lnTo>
                    <a:pt x="5" y="1031"/>
                  </a:lnTo>
                  <a:lnTo>
                    <a:pt x="13" y="1062"/>
                  </a:lnTo>
                  <a:lnTo>
                    <a:pt x="28" y="1087"/>
                  </a:lnTo>
                  <a:lnTo>
                    <a:pt x="45" y="1119"/>
                  </a:lnTo>
                  <a:lnTo>
                    <a:pt x="66" y="1157"/>
                  </a:lnTo>
                  <a:lnTo>
                    <a:pt x="83" y="1192"/>
                  </a:lnTo>
                  <a:lnTo>
                    <a:pt x="101" y="1228"/>
                  </a:lnTo>
                  <a:lnTo>
                    <a:pt x="116" y="1255"/>
                  </a:lnTo>
                  <a:lnTo>
                    <a:pt x="126" y="1275"/>
                  </a:lnTo>
                  <a:lnTo>
                    <a:pt x="128" y="1283"/>
                  </a:lnTo>
                  <a:lnTo>
                    <a:pt x="121" y="1378"/>
                  </a:lnTo>
                  <a:lnTo>
                    <a:pt x="118" y="1386"/>
                  </a:lnTo>
                  <a:lnTo>
                    <a:pt x="113" y="1401"/>
                  </a:lnTo>
                  <a:lnTo>
                    <a:pt x="116" y="1419"/>
                  </a:lnTo>
                  <a:lnTo>
                    <a:pt x="128" y="1431"/>
                  </a:lnTo>
                  <a:lnTo>
                    <a:pt x="143" y="1444"/>
                  </a:lnTo>
                  <a:lnTo>
                    <a:pt x="159" y="1451"/>
                  </a:lnTo>
                  <a:lnTo>
                    <a:pt x="171" y="1456"/>
                  </a:lnTo>
                  <a:lnTo>
                    <a:pt x="189" y="1451"/>
                  </a:lnTo>
                  <a:lnTo>
                    <a:pt x="209" y="1439"/>
                  </a:lnTo>
                  <a:lnTo>
                    <a:pt x="229" y="1426"/>
                  </a:lnTo>
                  <a:lnTo>
                    <a:pt x="244" y="1416"/>
                  </a:lnTo>
                  <a:lnTo>
                    <a:pt x="249" y="1411"/>
                  </a:lnTo>
                  <a:lnTo>
                    <a:pt x="297" y="1431"/>
                  </a:lnTo>
                  <a:lnTo>
                    <a:pt x="299" y="1436"/>
                  </a:lnTo>
                  <a:lnTo>
                    <a:pt x="307" y="1451"/>
                  </a:lnTo>
                  <a:lnTo>
                    <a:pt x="320" y="1464"/>
                  </a:lnTo>
                  <a:lnTo>
                    <a:pt x="337" y="1467"/>
                  </a:lnTo>
                  <a:lnTo>
                    <a:pt x="360" y="1464"/>
                  </a:lnTo>
                  <a:lnTo>
                    <a:pt x="382" y="1467"/>
                  </a:lnTo>
                  <a:lnTo>
                    <a:pt x="403" y="1469"/>
                  </a:lnTo>
                  <a:lnTo>
                    <a:pt x="410" y="1472"/>
                  </a:lnTo>
                  <a:lnTo>
                    <a:pt x="415" y="1477"/>
                  </a:lnTo>
                  <a:lnTo>
                    <a:pt x="423" y="1492"/>
                  </a:lnTo>
                  <a:lnTo>
                    <a:pt x="425" y="1504"/>
                  </a:lnTo>
                  <a:lnTo>
                    <a:pt x="418" y="1512"/>
                  </a:lnTo>
                  <a:lnTo>
                    <a:pt x="410" y="1512"/>
                  </a:lnTo>
                  <a:lnTo>
                    <a:pt x="397" y="1509"/>
                  </a:lnTo>
                  <a:lnTo>
                    <a:pt x="385" y="1504"/>
                  </a:lnTo>
                  <a:lnTo>
                    <a:pt x="370" y="1502"/>
                  </a:lnTo>
                  <a:lnTo>
                    <a:pt x="357" y="1499"/>
                  </a:lnTo>
                  <a:lnTo>
                    <a:pt x="347" y="1494"/>
                  </a:lnTo>
                  <a:lnTo>
                    <a:pt x="340" y="1492"/>
                  </a:lnTo>
                  <a:lnTo>
                    <a:pt x="337" y="1492"/>
                  </a:lnTo>
                  <a:lnTo>
                    <a:pt x="262" y="1467"/>
                  </a:lnTo>
                  <a:lnTo>
                    <a:pt x="257" y="1482"/>
                  </a:lnTo>
                  <a:lnTo>
                    <a:pt x="244" y="1517"/>
                  </a:lnTo>
                  <a:lnTo>
                    <a:pt x="237" y="1555"/>
                  </a:lnTo>
                  <a:lnTo>
                    <a:pt x="244" y="1572"/>
                  </a:lnTo>
                  <a:lnTo>
                    <a:pt x="259" y="1582"/>
                  </a:lnTo>
                  <a:lnTo>
                    <a:pt x="277" y="1597"/>
                  </a:lnTo>
                  <a:lnTo>
                    <a:pt x="287" y="1612"/>
                  </a:lnTo>
                  <a:lnTo>
                    <a:pt x="282" y="1628"/>
                  </a:lnTo>
                  <a:lnTo>
                    <a:pt x="267" y="1628"/>
                  </a:lnTo>
                  <a:lnTo>
                    <a:pt x="257" y="1615"/>
                  </a:lnTo>
                  <a:lnTo>
                    <a:pt x="247" y="1600"/>
                  </a:lnTo>
                  <a:lnTo>
                    <a:pt x="244" y="1592"/>
                  </a:lnTo>
                  <a:lnTo>
                    <a:pt x="194" y="1547"/>
                  </a:lnTo>
                  <a:lnTo>
                    <a:pt x="191" y="1550"/>
                  </a:lnTo>
                  <a:lnTo>
                    <a:pt x="186" y="1555"/>
                  </a:lnTo>
                  <a:lnTo>
                    <a:pt x="179" y="1567"/>
                  </a:lnTo>
                  <a:lnTo>
                    <a:pt x="169" y="1580"/>
                  </a:lnTo>
                  <a:lnTo>
                    <a:pt x="161" y="1597"/>
                  </a:lnTo>
                  <a:lnTo>
                    <a:pt x="164" y="1612"/>
                  </a:lnTo>
                  <a:lnTo>
                    <a:pt x="166" y="1628"/>
                  </a:lnTo>
                  <a:lnTo>
                    <a:pt x="169" y="1633"/>
                  </a:lnTo>
                  <a:lnTo>
                    <a:pt x="174" y="1635"/>
                  </a:lnTo>
                  <a:lnTo>
                    <a:pt x="181" y="1640"/>
                  </a:lnTo>
                  <a:lnTo>
                    <a:pt x="189" y="1655"/>
                  </a:lnTo>
                  <a:lnTo>
                    <a:pt x="189" y="1680"/>
                  </a:lnTo>
                  <a:lnTo>
                    <a:pt x="184" y="1711"/>
                  </a:lnTo>
                  <a:lnTo>
                    <a:pt x="179" y="1736"/>
                  </a:lnTo>
                  <a:lnTo>
                    <a:pt x="176" y="1753"/>
                  </a:lnTo>
                  <a:lnTo>
                    <a:pt x="174" y="1761"/>
                  </a:lnTo>
                  <a:lnTo>
                    <a:pt x="179" y="1766"/>
                  </a:lnTo>
                  <a:lnTo>
                    <a:pt x="194" y="1778"/>
                  </a:lnTo>
                  <a:lnTo>
                    <a:pt x="214" y="1794"/>
                  </a:lnTo>
                  <a:lnTo>
                    <a:pt x="237" y="1801"/>
                  </a:lnTo>
                  <a:lnTo>
                    <a:pt x="259" y="1811"/>
                  </a:lnTo>
                  <a:lnTo>
                    <a:pt x="282" y="1824"/>
                  </a:lnTo>
                  <a:lnTo>
                    <a:pt x="297" y="1841"/>
                  </a:lnTo>
                  <a:lnTo>
                    <a:pt x="297" y="1861"/>
                  </a:lnTo>
                  <a:lnTo>
                    <a:pt x="284" y="1877"/>
                  </a:lnTo>
                  <a:lnTo>
                    <a:pt x="272" y="1884"/>
                  </a:lnTo>
                  <a:lnTo>
                    <a:pt x="259" y="1894"/>
                  </a:lnTo>
                  <a:lnTo>
                    <a:pt x="249" y="1909"/>
                  </a:lnTo>
                  <a:lnTo>
                    <a:pt x="242" y="1929"/>
                  </a:lnTo>
                  <a:lnTo>
                    <a:pt x="231" y="1944"/>
                  </a:lnTo>
                  <a:lnTo>
                    <a:pt x="221" y="1955"/>
                  </a:lnTo>
                  <a:lnTo>
                    <a:pt x="209" y="1962"/>
                  </a:lnTo>
                  <a:lnTo>
                    <a:pt x="199" y="1970"/>
                  </a:lnTo>
                  <a:lnTo>
                    <a:pt x="194" y="1980"/>
                  </a:lnTo>
                  <a:lnTo>
                    <a:pt x="199" y="1995"/>
                  </a:lnTo>
                  <a:lnTo>
                    <a:pt x="209" y="2017"/>
                  </a:lnTo>
                  <a:lnTo>
                    <a:pt x="219" y="2033"/>
                  </a:lnTo>
                  <a:lnTo>
                    <a:pt x="229" y="2050"/>
                  </a:lnTo>
                  <a:lnTo>
                    <a:pt x="244" y="2070"/>
                  </a:lnTo>
                  <a:lnTo>
                    <a:pt x="257" y="2093"/>
                  </a:lnTo>
                  <a:lnTo>
                    <a:pt x="269" y="2116"/>
                  </a:lnTo>
                  <a:lnTo>
                    <a:pt x="279" y="2136"/>
                  </a:lnTo>
                  <a:lnTo>
                    <a:pt x="287" y="2153"/>
                  </a:lnTo>
                  <a:lnTo>
                    <a:pt x="289" y="2166"/>
                  </a:lnTo>
                  <a:lnTo>
                    <a:pt x="287" y="2183"/>
                  </a:lnTo>
                  <a:lnTo>
                    <a:pt x="284" y="2201"/>
                  </a:lnTo>
                  <a:lnTo>
                    <a:pt x="287" y="2216"/>
                  </a:lnTo>
                  <a:lnTo>
                    <a:pt x="302" y="2231"/>
                  </a:lnTo>
                  <a:lnTo>
                    <a:pt x="320" y="2251"/>
                  </a:lnTo>
                  <a:lnTo>
                    <a:pt x="325" y="2277"/>
                  </a:lnTo>
                  <a:lnTo>
                    <a:pt x="325" y="2297"/>
                  </a:lnTo>
                  <a:lnTo>
                    <a:pt x="322" y="2307"/>
                  </a:lnTo>
                  <a:lnTo>
                    <a:pt x="370" y="2354"/>
                  </a:lnTo>
                  <a:lnTo>
                    <a:pt x="382" y="2440"/>
                  </a:lnTo>
                  <a:lnTo>
                    <a:pt x="385" y="2443"/>
                  </a:lnTo>
                  <a:lnTo>
                    <a:pt x="392" y="2450"/>
                  </a:lnTo>
                  <a:lnTo>
                    <a:pt x="403" y="2460"/>
                  </a:lnTo>
                  <a:lnTo>
                    <a:pt x="410" y="2475"/>
                  </a:lnTo>
                  <a:lnTo>
                    <a:pt x="413" y="2500"/>
                  </a:lnTo>
                  <a:lnTo>
                    <a:pt x="413" y="2538"/>
                  </a:lnTo>
                  <a:lnTo>
                    <a:pt x="410" y="2573"/>
                  </a:lnTo>
                  <a:lnTo>
                    <a:pt x="410" y="2588"/>
                  </a:lnTo>
                  <a:lnTo>
                    <a:pt x="370" y="2629"/>
                  </a:lnTo>
                  <a:lnTo>
                    <a:pt x="430" y="2717"/>
                  </a:lnTo>
                  <a:lnTo>
                    <a:pt x="511" y="2729"/>
                  </a:lnTo>
                  <a:lnTo>
                    <a:pt x="513" y="2734"/>
                  </a:lnTo>
                  <a:lnTo>
                    <a:pt x="518" y="2747"/>
                  </a:lnTo>
                  <a:lnTo>
                    <a:pt x="531" y="2762"/>
                  </a:lnTo>
                  <a:lnTo>
                    <a:pt x="551" y="2770"/>
                  </a:lnTo>
                  <a:lnTo>
                    <a:pt x="563" y="2772"/>
                  </a:lnTo>
                  <a:lnTo>
                    <a:pt x="579" y="2775"/>
                  </a:lnTo>
                  <a:lnTo>
                    <a:pt x="594" y="2777"/>
                  </a:lnTo>
                  <a:lnTo>
                    <a:pt x="606" y="2780"/>
                  </a:lnTo>
                  <a:lnTo>
                    <a:pt x="619" y="2785"/>
                  </a:lnTo>
                  <a:lnTo>
                    <a:pt x="631" y="2790"/>
                  </a:lnTo>
                  <a:lnTo>
                    <a:pt x="639" y="2795"/>
                  </a:lnTo>
                  <a:lnTo>
                    <a:pt x="646" y="2805"/>
                  </a:lnTo>
                  <a:lnTo>
                    <a:pt x="654" y="2817"/>
                  </a:lnTo>
                  <a:lnTo>
                    <a:pt x="664" y="2837"/>
                  </a:lnTo>
                  <a:lnTo>
                    <a:pt x="674" y="2858"/>
                  </a:lnTo>
                  <a:lnTo>
                    <a:pt x="689" y="2883"/>
                  </a:lnTo>
                  <a:lnTo>
                    <a:pt x="704" y="2905"/>
                  </a:lnTo>
                  <a:lnTo>
                    <a:pt x="719" y="2923"/>
                  </a:lnTo>
                  <a:lnTo>
                    <a:pt x="734" y="2938"/>
                  </a:lnTo>
                  <a:lnTo>
                    <a:pt x="747" y="2946"/>
                  </a:lnTo>
                  <a:lnTo>
                    <a:pt x="760" y="2948"/>
                  </a:lnTo>
                  <a:lnTo>
                    <a:pt x="775" y="2951"/>
                  </a:lnTo>
                  <a:lnTo>
                    <a:pt x="787" y="2953"/>
                  </a:lnTo>
                  <a:lnTo>
                    <a:pt x="802" y="2956"/>
                  </a:lnTo>
                  <a:lnTo>
                    <a:pt x="815" y="2956"/>
                  </a:lnTo>
                  <a:lnTo>
                    <a:pt x="825" y="2958"/>
                  </a:lnTo>
                  <a:lnTo>
                    <a:pt x="830" y="2958"/>
                  </a:lnTo>
                  <a:lnTo>
                    <a:pt x="833" y="2958"/>
                  </a:lnTo>
                  <a:lnTo>
                    <a:pt x="888" y="3046"/>
                  </a:lnTo>
                  <a:lnTo>
                    <a:pt x="908" y="3099"/>
                  </a:lnTo>
                  <a:lnTo>
                    <a:pt x="913" y="3104"/>
                  </a:lnTo>
                  <a:lnTo>
                    <a:pt x="926" y="3112"/>
                  </a:lnTo>
                  <a:lnTo>
                    <a:pt x="943" y="3122"/>
                  </a:lnTo>
                  <a:lnTo>
                    <a:pt x="961" y="3127"/>
                  </a:lnTo>
                  <a:lnTo>
                    <a:pt x="981" y="3134"/>
                  </a:lnTo>
                  <a:lnTo>
                    <a:pt x="996" y="3154"/>
                  </a:lnTo>
                  <a:lnTo>
                    <a:pt x="1011" y="3182"/>
                  </a:lnTo>
                  <a:lnTo>
                    <a:pt x="1021" y="3207"/>
                  </a:lnTo>
                  <a:lnTo>
                    <a:pt x="1031" y="3235"/>
                  </a:lnTo>
                  <a:lnTo>
                    <a:pt x="1044" y="3265"/>
                  </a:lnTo>
                  <a:lnTo>
                    <a:pt x="1059" y="3290"/>
                  </a:lnTo>
                  <a:lnTo>
                    <a:pt x="1077" y="3295"/>
                  </a:lnTo>
                  <a:lnTo>
                    <a:pt x="1089" y="3315"/>
                  </a:lnTo>
                  <a:lnTo>
                    <a:pt x="1094" y="3371"/>
                  </a:lnTo>
                  <a:lnTo>
                    <a:pt x="1097" y="3431"/>
                  </a:lnTo>
                  <a:lnTo>
                    <a:pt x="1102" y="3469"/>
                  </a:lnTo>
                  <a:lnTo>
                    <a:pt x="1107" y="3486"/>
                  </a:lnTo>
                  <a:lnTo>
                    <a:pt x="1102" y="3499"/>
                  </a:lnTo>
                  <a:lnTo>
                    <a:pt x="1094" y="3507"/>
                  </a:lnTo>
                  <a:lnTo>
                    <a:pt x="1089" y="3509"/>
                  </a:lnTo>
                  <a:lnTo>
                    <a:pt x="1097" y="3512"/>
                  </a:lnTo>
                  <a:lnTo>
                    <a:pt x="1109" y="3519"/>
                  </a:lnTo>
                  <a:lnTo>
                    <a:pt x="1122" y="3529"/>
                  </a:lnTo>
                  <a:lnTo>
                    <a:pt x="1122" y="3544"/>
                  </a:lnTo>
                  <a:lnTo>
                    <a:pt x="1127" y="3549"/>
                  </a:lnTo>
                  <a:lnTo>
                    <a:pt x="1147" y="3554"/>
                  </a:lnTo>
                  <a:lnTo>
                    <a:pt x="1177" y="3562"/>
                  </a:lnTo>
                  <a:lnTo>
                    <a:pt x="1217" y="3569"/>
                  </a:lnTo>
                  <a:lnTo>
                    <a:pt x="1263" y="3577"/>
                  </a:lnTo>
                  <a:lnTo>
                    <a:pt x="1315" y="3585"/>
                  </a:lnTo>
                  <a:lnTo>
                    <a:pt x="1373" y="3595"/>
                  </a:lnTo>
                  <a:lnTo>
                    <a:pt x="1431" y="3602"/>
                  </a:lnTo>
                  <a:lnTo>
                    <a:pt x="1489" y="3610"/>
                  </a:lnTo>
                  <a:lnTo>
                    <a:pt x="1544" y="3617"/>
                  </a:lnTo>
                  <a:lnTo>
                    <a:pt x="1597" y="3625"/>
                  </a:lnTo>
                  <a:lnTo>
                    <a:pt x="1645" y="3632"/>
                  </a:lnTo>
                  <a:lnTo>
                    <a:pt x="1685" y="3637"/>
                  </a:lnTo>
                  <a:lnTo>
                    <a:pt x="1715" y="3642"/>
                  </a:lnTo>
                  <a:lnTo>
                    <a:pt x="1735" y="3645"/>
                  </a:lnTo>
                  <a:lnTo>
                    <a:pt x="1743" y="3645"/>
                  </a:lnTo>
                  <a:lnTo>
                    <a:pt x="1748" y="3645"/>
                  </a:lnTo>
                  <a:lnTo>
                    <a:pt x="1763" y="3647"/>
                  </a:lnTo>
                  <a:lnTo>
                    <a:pt x="1786" y="3647"/>
                  </a:lnTo>
                  <a:lnTo>
                    <a:pt x="1811" y="3647"/>
                  </a:lnTo>
                  <a:lnTo>
                    <a:pt x="1839" y="3647"/>
                  </a:lnTo>
                  <a:lnTo>
                    <a:pt x="1864" y="3645"/>
                  </a:lnTo>
                  <a:lnTo>
                    <a:pt x="1884" y="3642"/>
                  </a:lnTo>
                  <a:lnTo>
                    <a:pt x="1896" y="3637"/>
                  </a:lnTo>
                  <a:lnTo>
                    <a:pt x="1899" y="3630"/>
                  </a:lnTo>
                  <a:lnTo>
                    <a:pt x="1894" y="3620"/>
                  </a:lnTo>
                  <a:lnTo>
                    <a:pt x="1881" y="3610"/>
                  </a:lnTo>
                  <a:lnTo>
                    <a:pt x="1866" y="3600"/>
                  </a:lnTo>
                  <a:lnTo>
                    <a:pt x="1849" y="3592"/>
                  </a:lnTo>
                  <a:lnTo>
                    <a:pt x="1834" y="3585"/>
                  </a:lnTo>
                  <a:lnTo>
                    <a:pt x="1823" y="3580"/>
                  </a:lnTo>
                  <a:lnTo>
                    <a:pt x="1818" y="3577"/>
                  </a:lnTo>
                  <a:lnTo>
                    <a:pt x="1768" y="3527"/>
                  </a:lnTo>
                  <a:lnTo>
                    <a:pt x="1796" y="3476"/>
                  </a:lnTo>
                  <a:lnTo>
                    <a:pt x="1781" y="3441"/>
                  </a:lnTo>
                  <a:lnTo>
                    <a:pt x="1849" y="3361"/>
                  </a:lnTo>
                  <a:lnTo>
                    <a:pt x="1854" y="3310"/>
                  </a:lnTo>
                  <a:lnTo>
                    <a:pt x="1879" y="3283"/>
                  </a:lnTo>
                  <a:lnTo>
                    <a:pt x="1879" y="3227"/>
                  </a:lnTo>
                  <a:lnTo>
                    <a:pt x="1982" y="3167"/>
                  </a:lnTo>
                  <a:lnTo>
                    <a:pt x="1939" y="3087"/>
                  </a:lnTo>
                  <a:lnTo>
                    <a:pt x="1924" y="3011"/>
                  </a:lnTo>
                  <a:lnTo>
                    <a:pt x="1904" y="2978"/>
                  </a:lnTo>
                  <a:lnTo>
                    <a:pt x="1884" y="2958"/>
                  </a:lnTo>
                  <a:lnTo>
                    <a:pt x="1904" y="2878"/>
                  </a:lnTo>
                  <a:lnTo>
                    <a:pt x="880" y="1303"/>
                  </a:lnTo>
                  <a:lnTo>
                    <a:pt x="279" y="0"/>
                  </a:lnTo>
                  <a:lnTo>
                    <a:pt x="179"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2" name="Freeform 16"/>
            <p:cNvSpPr>
              <a:spLocks/>
            </p:cNvSpPr>
            <p:nvPr/>
          </p:nvSpPr>
          <p:spPr bwMode="auto">
            <a:xfrm>
              <a:off x="2070" y="688"/>
              <a:ext cx="1984" cy="3585"/>
            </a:xfrm>
            <a:custGeom>
              <a:avLst/>
              <a:gdLst>
                <a:gd name="T0" fmla="*/ 176 w 1984"/>
                <a:gd name="T1" fmla="*/ 93 h 3585"/>
                <a:gd name="T2" fmla="*/ 148 w 1984"/>
                <a:gd name="T3" fmla="*/ 141 h 3585"/>
                <a:gd name="T4" fmla="*/ 171 w 1984"/>
                <a:gd name="T5" fmla="*/ 239 h 3585"/>
                <a:gd name="T6" fmla="*/ 95 w 1984"/>
                <a:gd name="T7" fmla="*/ 365 h 3585"/>
                <a:gd name="T8" fmla="*/ 60 w 1984"/>
                <a:gd name="T9" fmla="*/ 423 h 3585"/>
                <a:gd name="T10" fmla="*/ 0 w 1984"/>
                <a:gd name="T11" fmla="*/ 508 h 3585"/>
                <a:gd name="T12" fmla="*/ 58 w 1984"/>
                <a:gd name="T13" fmla="*/ 636 h 3585"/>
                <a:gd name="T14" fmla="*/ 73 w 1984"/>
                <a:gd name="T15" fmla="*/ 727 h 3585"/>
                <a:gd name="T16" fmla="*/ 22 w 1984"/>
                <a:gd name="T17" fmla="*/ 855 h 3585"/>
                <a:gd name="T18" fmla="*/ 48 w 1984"/>
                <a:gd name="T19" fmla="*/ 948 h 3585"/>
                <a:gd name="T20" fmla="*/ 30 w 1984"/>
                <a:gd name="T21" fmla="*/ 1026 h 3585"/>
                <a:gd name="T22" fmla="*/ 115 w 1984"/>
                <a:gd name="T23" fmla="*/ 1197 h 3585"/>
                <a:gd name="T24" fmla="*/ 115 w 1984"/>
                <a:gd name="T25" fmla="*/ 1338 h 3585"/>
                <a:gd name="T26" fmla="*/ 173 w 1984"/>
                <a:gd name="T27" fmla="*/ 1396 h 3585"/>
                <a:gd name="T28" fmla="*/ 249 w 1984"/>
                <a:gd name="T29" fmla="*/ 1351 h 3585"/>
                <a:gd name="T30" fmla="*/ 337 w 1984"/>
                <a:gd name="T31" fmla="*/ 1406 h 3585"/>
                <a:gd name="T32" fmla="*/ 415 w 1984"/>
                <a:gd name="T33" fmla="*/ 1419 h 3585"/>
                <a:gd name="T34" fmla="*/ 397 w 1984"/>
                <a:gd name="T35" fmla="*/ 1451 h 3585"/>
                <a:gd name="T36" fmla="*/ 339 w 1984"/>
                <a:gd name="T37" fmla="*/ 1431 h 3585"/>
                <a:gd name="T38" fmla="*/ 239 w 1984"/>
                <a:gd name="T39" fmla="*/ 1494 h 3585"/>
                <a:gd name="T40" fmla="*/ 284 w 1984"/>
                <a:gd name="T41" fmla="*/ 1567 h 3585"/>
                <a:gd name="T42" fmla="*/ 196 w 1984"/>
                <a:gd name="T43" fmla="*/ 1487 h 3585"/>
                <a:gd name="T44" fmla="*/ 163 w 1984"/>
                <a:gd name="T45" fmla="*/ 1537 h 3585"/>
                <a:gd name="T46" fmla="*/ 181 w 1984"/>
                <a:gd name="T47" fmla="*/ 1582 h 3585"/>
                <a:gd name="T48" fmla="*/ 178 w 1984"/>
                <a:gd name="T49" fmla="*/ 1693 h 3585"/>
                <a:gd name="T50" fmla="*/ 236 w 1984"/>
                <a:gd name="T51" fmla="*/ 1741 h 3585"/>
                <a:gd name="T52" fmla="*/ 286 w 1984"/>
                <a:gd name="T53" fmla="*/ 1819 h 3585"/>
                <a:gd name="T54" fmla="*/ 231 w 1984"/>
                <a:gd name="T55" fmla="*/ 1884 h 3585"/>
                <a:gd name="T56" fmla="*/ 198 w 1984"/>
                <a:gd name="T57" fmla="*/ 1937 h 3585"/>
                <a:gd name="T58" fmla="*/ 256 w 1984"/>
                <a:gd name="T59" fmla="*/ 2033 h 3585"/>
                <a:gd name="T60" fmla="*/ 286 w 1984"/>
                <a:gd name="T61" fmla="*/ 2126 h 3585"/>
                <a:gd name="T62" fmla="*/ 327 w 1984"/>
                <a:gd name="T63" fmla="*/ 2216 h 3585"/>
                <a:gd name="T64" fmla="*/ 387 w 1984"/>
                <a:gd name="T65" fmla="*/ 2382 h 3585"/>
                <a:gd name="T66" fmla="*/ 412 w 1984"/>
                <a:gd name="T67" fmla="*/ 2478 h 3585"/>
                <a:gd name="T68" fmla="*/ 513 w 1984"/>
                <a:gd name="T69" fmla="*/ 2669 h 3585"/>
                <a:gd name="T70" fmla="*/ 566 w 1984"/>
                <a:gd name="T71" fmla="*/ 2712 h 3585"/>
                <a:gd name="T72" fmla="*/ 631 w 1984"/>
                <a:gd name="T73" fmla="*/ 2729 h 3585"/>
                <a:gd name="T74" fmla="*/ 676 w 1984"/>
                <a:gd name="T75" fmla="*/ 2800 h 3585"/>
                <a:gd name="T76" fmla="*/ 747 w 1984"/>
                <a:gd name="T77" fmla="*/ 2885 h 3585"/>
                <a:gd name="T78" fmla="*/ 817 w 1984"/>
                <a:gd name="T79" fmla="*/ 2895 h 3585"/>
                <a:gd name="T80" fmla="*/ 908 w 1984"/>
                <a:gd name="T81" fmla="*/ 3039 h 3585"/>
                <a:gd name="T82" fmla="*/ 981 w 1984"/>
                <a:gd name="T83" fmla="*/ 3074 h 3585"/>
                <a:gd name="T84" fmla="*/ 1043 w 1984"/>
                <a:gd name="T85" fmla="*/ 3207 h 3585"/>
                <a:gd name="T86" fmla="*/ 1099 w 1984"/>
                <a:gd name="T87" fmla="*/ 3371 h 3585"/>
                <a:gd name="T88" fmla="*/ 1091 w 1984"/>
                <a:gd name="T89" fmla="*/ 3451 h 3585"/>
                <a:gd name="T90" fmla="*/ 1129 w 1984"/>
                <a:gd name="T91" fmla="*/ 3489 h 3585"/>
                <a:gd name="T92" fmla="*/ 1318 w 1984"/>
                <a:gd name="T93" fmla="*/ 3524 h 3585"/>
                <a:gd name="T94" fmla="*/ 1599 w 1984"/>
                <a:gd name="T95" fmla="*/ 3564 h 3585"/>
                <a:gd name="T96" fmla="*/ 1745 w 1984"/>
                <a:gd name="T97" fmla="*/ 3585 h 3585"/>
                <a:gd name="T98" fmla="*/ 1818 w 1984"/>
                <a:gd name="T99" fmla="*/ 3549 h 3585"/>
                <a:gd name="T100" fmla="*/ 1795 w 1984"/>
                <a:gd name="T101" fmla="*/ 3416 h 3585"/>
                <a:gd name="T102" fmla="*/ 1878 w 1984"/>
                <a:gd name="T103" fmla="*/ 3167 h 3585"/>
                <a:gd name="T104" fmla="*/ 1886 w 1984"/>
                <a:gd name="T105" fmla="*/ 2898 h 3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84"/>
                <a:gd name="T160" fmla="*/ 0 h 3585"/>
                <a:gd name="T161" fmla="*/ 1984 w 1984"/>
                <a:gd name="T162" fmla="*/ 3585 h 35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84" h="3585">
                  <a:moveTo>
                    <a:pt x="178" y="0"/>
                  </a:moveTo>
                  <a:lnTo>
                    <a:pt x="176" y="10"/>
                  </a:lnTo>
                  <a:lnTo>
                    <a:pt x="173" y="35"/>
                  </a:lnTo>
                  <a:lnTo>
                    <a:pt x="173" y="68"/>
                  </a:lnTo>
                  <a:lnTo>
                    <a:pt x="176" y="93"/>
                  </a:lnTo>
                  <a:lnTo>
                    <a:pt x="176" y="113"/>
                  </a:lnTo>
                  <a:lnTo>
                    <a:pt x="166" y="128"/>
                  </a:lnTo>
                  <a:lnTo>
                    <a:pt x="153" y="138"/>
                  </a:lnTo>
                  <a:lnTo>
                    <a:pt x="148" y="141"/>
                  </a:lnTo>
                  <a:lnTo>
                    <a:pt x="148" y="146"/>
                  </a:lnTo>
                  <a:lnTo>
                    <a:pt x="153" y="156"/>
                  </a:lnTo>
                  <a:lnTo>
                    <a:pt x="163" y="176"/>
                  </a:lnTo>
                  <a:lnTo>
                    <a:pt x="173" y="204"/>
                  </a:lnTo>
                  <a:lnTo>
                    <a:pt x="171" y="239"/>
                  </a:lnTo>
                  <a:lnTo>
                    <a:pt x="151" y="279"/>
                  </a:lnTo>
                  <a:lnTo>
                    <a:pt x="115" y="322"/>
                  </a:lnTo>
                  <a:lnTo>
                    <a:pt x="88" y="352"/>
                  </a:lnTo>
                  <a:lnTo>
                    <a:pt x="88" y="360"/>
                  </a:lnTo>
                  <a:lnTo>
                    <a:pt x="95" y="365"/>
                  </a:lnTo>
                  <a:lnTo>
                    <a:pt x="103" y="377"/>
                  </a:lnTo>
                  <a:lnTo>
                    <a:pt x="100" y="395"/>
                  </a:lnTo>
                  <a:lnTo>
                    <a:pt x="95" y="410"/>
                  </a:lnTo>
                  <a:lnTo>
                    <a:pt x="83" y="420"/>
                  </a:lnTo>
                  <a:lnTo>
                    <a:pt x="60" y="423"/>
                  </a:lnTo>
                  <a:lnTo>
                    <a:pt x="37" y="430"/>
                  </a:lnTo>
                  <a:lnTo>
                    <a:pt x="17" y="448"/>
                  </a:lnTo>
                  <a:lnTo>
                    <a:pt x="5" y="470"/>
                  </a:lnTo>
                  <a:lnTo>
                    <a:pt x="0" y="491"/>
                  </a:lnTo>
                  <a:lnTo>
                    <a:pt x="0" y="508"/>
                  </a:lnTo>
                  <a:lnTo>
                    <a:pt x="0" y="533"/>
                  </a:lnTo>
                  <a:lnTo>
                    <a:pt x="7" y="558"/>
                  </a:lnTo>
                  <a:lnTo>
                    <a:pt x="20" y="584"/>
                  </a:lnTo>
                  <a:lnTo>
                    <a:pt x="40" y="611"/>
                  </a:lnTo>
                  <a:lnTo>
                    <a:pt x="58" y="636"/>
                  </a:lnTo>
                  <a:lnTo>
                    <a:pt x="68" y="662"/>
                  </a:lnTo>
                  <a:lnTo>
                    <a:pt x="68" y="679"/>
                  </a:lnTo>
                  <a:lnTo>
                    <a:pt x="65" y="694"/>
                  </a:lnTo>
                  <a:lnTo>
                    <a:pt x="68" y="712"/>
                  </a:lnTo>
                  <a:lnTo>
                    <a:pt x="73" y="727"/>
                  </a:lnTo>
                  <a:lnTo>
                    <a:pt x="75" y="732"/>
                  </a:lnTo>
                  <a:lnTo>
                    <a:pt x="48" y="815"/>
                  </a:lnTo>
                  <a:lnTo>
                    <a:pt x="42" y="820"/>
                  </a:lnTo>
                  <a:lnTo>
                    <a:pt x="30" y="835"/>
                  </a:lnTo>
                  <a:lnTo>
                    <a:pt x="22" y="855"/>
                  </a:lnTo>
                  <a:lnTo>
                    <a:pt x="27" y="875"/>
                  </a:lnTo>
                  <a:lnTo>
                    <a:pt x="40" y="896"/>
                  </a:lnTo>
                  <a:lnTo>
                    <a:pt x="45" y="921"/>
                  </a:lnTo>
                  <a:lnTo>
                    <a:pt x="48" y="941"/>
                  </a:lnTo>
                  <a:lnTo>
                    <a:pt x="48" y="948"/>
                  </a:lnTo>
                  <a:lnTo>
                    <a:pt x="37" y="948"/>
                  </a:lnTo>
                  <a:lnTo>
                    <a:pt x="20" y="956"/>
                  </a:lnTo>
                  <a:lnTo>
                    <a:pt x="7" y="971"/>
                  </a:lnTo>
                  <a:lnTo>
                    <a:pt x="15" y="1001"/>
                  </a:lnTo>
                  <a:lnTo>
                    <a:pt x="30" y="1026"/>
                  </a:lnTo>
                  <a:lnTo>
                    <a:pt x="48" y="1059"/>
                  </a:lnTo>
                  <a:lnTo>
                    <a:pt x="65" y="1097"/>
                  </a:lnTo>
                  <a:lnTo>
                    <a:pt x="83" y="1134"/>
                  </a:lnTo>
                  <a:lnTo>
                    <a:pt x="100" y="1170"/>
                  </a:lnTo>
                  <a:lnTo>
                    <a:pt x="115" y="1197"/>
                  </a:lnTo>
                  <a:lnTo>
                    <a:pt x="125" y="1217"/>
                  </a:lnTo>
                  <a:lnTo>
                    <a:pt x="128" y="1225"/>
                  </a:lnTo>
                  <a:lnTo>
                    <a:pt x="123" y="1316"/>
                  </a:lnTo>
                  <a:lnTo>
                    <a:pt x="120" y="1323"/>
                  </a:lnTo>
                  <a:lnTo>
                    <a:pt x="115" y="1338"/>
                  </a:lnTo>
                  <a:lnTo>
                    <a:pt x="115" y="1356"/>
                  </a:lnTo>
                  <a:lnTo>
                    <a:pt x="128" y="1371"/>
                  </a:lnTo>
                  <a:lnTo>
                    <a:pt x="146" y="1384"/>
                  </a:lnTo>
                  <a:lnTo>
                    <a:pt x="158" y="1391"/>
                  </a:lnTo>
                  <a:lnTo>
                    <a:pt x="173" y="1396"/>
                  </a:lnTo>
                  <a:lnTo>
                    <a:pt x="188" y="1391"/>
                  </a:lnTo>
                  <a:lnTo>
                    <a:pt x="208" y="1378"/>
                  </a:lnTo>
                  <a:lnTo>
                    <a:pt x="229" y="1366"/>
                  </a:lnTo>
                  <a:lnTo>
                    <a:pt x="244" y="1356"/>
                  </a:lnTo>
                  <a:lnTo>
                    <a:pt x="249" y="1351"/>
                  </a:lnTo>
                  <a:lnTo>
                    <a:pt x="299" y="1371"/>
                  </a:lnTo>
                  <a:lnTo>
                    <a:pt x="302" y="1376"/>
                  </a:lnTo>
                  <a:lnTo>
                    <a:pt x="307" y="1391"/>
                  </a:lnTo>
                  <a:lnTo>
                    <a:pt x="319" y="1404"/>
                  </a:lnTo>
                  <a:lnTo>
                    <a:pt x="337" y="1406"/>
                  </a:lnTo>
                  <a:lnTo>
                    <a:pt x="359" y="1404"/>
                  </a:lnTo>
                  <a:lnTo>
                    <a:pt x="385" y="1406"/>
                  </a:lnTo>
                  <a:lnTo>
                    <a:pt x="402" y="1409"/>
                  </a:lnTo>
                  <a:lnTo>
                    <a:pt x="410" y="1411"/>
                  </a:lnTo>
                  <a:lnTo>
                    <a:pt x="415" y="1419"/>
                  </a:lnTo>
                  <a:lnTo>
                    <a:pt x="422" y="1431"/>
                  </a:lnTo>
                  <a:lnTo>
                    <a:pt x="425" y="1446"/>
                  </a:lnTo>
                  <a:lnTo>
                    <a:pt x="417" y="1454"/>
                  </a:lnTo>
                  <a:lnTo>
                    <a:pt x="407" y="1454"/>
                  </a:lnTo>
                  <a:lnTo>
                    <a:pt x="397" y="1451"/>
                  </a:lnTo>
                  <a:lnTo>
                    <a:pt x="382" y="1446"/>
                  </a:lnTo>
                  <a:lnTo>
                    <a:pt x="369" y="1441"/>
                  </a:lnTo>
                  <a:lnTo>
                    <a:pt x="357" y="1439"/>
                  </a:lnTo>
                  <a:lnTo>
                    <a:pt x="347" y="1434"/>
                  </a:lnTo>
                  <a:lnTo>
                    <a:pt x="339" y="1431"/>
                  </a:lnTo>
                  <a:lnTo>
                    <a:pt x="337" y="1431"/>
                  </a:lnTo>
                  <a:lnTo>
                    <a:pt x="264" y="1406"/>
                  </a:lnTo>
                  <a:lnTo>
                    <a:pt x="259" y="1421"/>
                  </a:lnTo>
                  <a:lnTo>
                    <a:pt x="246" y="1456"/>
                  </a:lnTo>
                  <a:lnTo>
                    <a:pt x="239" y="1494"/>
                  </a:lnTo>
                  <a:lnTo>
                    <a:pt x="244" y="1514"/>
                  </a:lnTo>
                  <a:lnTo>
                    <a:pt x="261" y="1522"/>
                  </a:lnTo>
                  <a:lnTo>
                    <a:pt x="279" y="1537"/>
                  </a:lnTo>
                  <a:lnTo>
                    <a:pt x="289" y="1555"/>
                  </a:lnTo>
                  <a:lnTo>
                    <a:pt x="284" y="1567"/>
                  </a:lnTo>
                  <a:lnTo>
                    <a:pt x="269" y="1567"/>
                  </a:lnTo>
                  <a:lnTo>
                    <a:pt x="256" y="1555"/>
                  </a:lnTo>
                  <a:lnTo>
                    <a:pt x="246" y="1542"/>
                  </a:lnTo>
                  <a:lnTo>
                    <a:pt x="244" y="1534"/>
                  </a:lnTo>
                  <a:lnTo>
                    <a:pt x="196" y="1487"/>
                  </a:lnTo>
                  <a:lnTo>
                    <a:pt x="193" y="1489"/>
                  </a:lnTo>
                  <a:lnTo>
                    <a:pt x="188" y="1494"/>
                  </a:lnTo>
                  <a:lnTo>
                    <a:pt x="178" y="1507"/>
                  </a:lnTo>
                  <a:lnTo>
                    <a:pt x="168" y="1519"/>
                  </a:lnTo>
                  <a:lnTo>
                    <a:pt x="163" y="1537"/>
                  </a:lnTo>
                  <a:lnTo>
                    <a:pt x="163" y="1555"/>
                  </a:lnTo>
                  <a:lnTo>
                    <a:pt x="166" y="1570"/>
                  </a:lnTo>
                  <a:lnTo>
                    <a:pt x="168" y="1575"/>
                  </a:lnTo>
                  <a:lnTo>
                    <a:pt x="173" y="1577"/>
                  </a:lnTo>
                  <a:lnTo>
                    <a:pt x="181" y="1582"/>
                  </a:lnTo>
                  <a:lnTo>
                    <a:pt x="188" y="1595"/>
                  </a:lnTo>
                  <a:lnTo>
                    <a:pt x="188" y="1620"/>
                  </a:lnTo>
                  <a:lnTo>
                    <a:pt x="183" y="1650"/>
                  </a:lnTo>
                  <a:lnTo>
                    <a:pt x="181" y="1675"/>
                  </a:lnTo>
                  <a:lnTo>
                    <a:pt x="178" y="1693"/>
                  </a:lnTo>
                  <a:lnTo>
                    <a:pt x="176" y="1700"/>
                  </a:lnTo>
                  <a:lnTo>
                    <a:pt x="181" y="1705"/>
                  </a:lnTo>
                  <a:lnTo>
                    <a:pt x="196" y="1718"/>
                  </a:lnTo>
                  <a:lnTo>
                    <a:pt x="216" y="1733"/>
                  </a:lnTo>
                  <a:lnTo>
                    <a:pt x="236" y="1741"/>
                  </a:lnTo>
                  <a:lnTo>
                    <a:pt x="259" y="1751"/>
                  </a:lnTo>
                  <a:lnTo>
                    <a:pt x="281" y="1763"/>
                  </a:lnTo>
                  <a:lnTo>
                    <a:pt x="296" y="1783"/>
                  </a:lnTo>
                  <a:lnTo>
                    <a:pt x="299" y="1804"/>
                  </a:lnTo>
                  <a:lnTo>
                    <a:pt x="286" y="1819"/>
                  </a:lnTo>
                  <a:lnTo>
                    <a:pt x="274" y="1826"/>
                  </a:lnTo>
                  <a:lnTo>
                    <a:pt x="261" y="1834"/>
                  </a:lnTo>
                  <a:lnTo>
                    <a:pt x="249" y="1849"/>
                  </a:lnTo>
                  <a:lnTo>
                    <a:pt x="241" y="1869"/>
                  </a:lnTo>
                  <a:lnTo>
                    <a:pt x="231" y="1884"/>
                  </a:lnTo>
                  <a:lnTo>
                    <a:pt x="221" y="1897"/>
                  </a:lnTo>
                  <a:lnTo>
                    <a:pt x="208" y="1904"/>
                  </a:lnTo>
                  <a:lnTo>
                    <a:pt x="198" y="1909"/>
                  </a:lnTo>
                  <a:lnTo>
                    <a:pt x="193" y="1919"/>
                  </a:lnTo>
                  <a:lnTo>
                    <a:pt x="198" y="1937"/>
                  </a:lnTo>
                  <a:lnTo>
                    <a:pt x="208" y="1957"/>
                  </a:lnTo>
                  <a:lnTo>
                    <a:pt x="219" y="1972"/>
                  </a:lnTo>
                  <a:lnTo>
                    <a:pt x="229" y="1990"/>
                  </a:lnTo>
                  <a:lnTo>
                    <a:pt x="244" y="2010"/>
                  </a:lnTo>
                  <a:lnTo>
                    <a:pt x="256" y="2033"/>
                  </a:lnTo>
                  <a:lnTo>
                    <a:pt x="269" y="2055"/>
                  </a:lnTo>
                  <a:lnTo>
                    <a:pt x="279" y="2075"/>
                  </a:lnTo>
                  <a:lnTo>
                    <a:pt x="286" y="2093"/>
                  </a:lnTo>
                  <a:lnTo>
                    <a:pt x="289" y="2105"/>
                  </a:lnTo>
                  <a:lnTo>
                    <a:pt x="286" y="2126"/>
                  </a:lnTo>
                  <a:lnTo>
                    <a:pt x="284" y="2143"/>
                  </a:lnTo>
                  <a:lnTo>
                    <a:pt x="286" y="2158"/>
                  </a:lnTo>
                  <a:lnTo>
                    <a:pt x="304" y="2173"/>
                  </a:lnTo>
                  <a:lnTo>
                    <a:pt x="322" y="2194"/>
                  </a:lnTo>
                  <a:lnTo>
                    <a:pt x="327" y="2216"/>
                  </a:lnTo>
                  <a:lnTo>
                    <a:pt x="327" y="2239"/>
                  </a:lnTo>
                  <a:lnTo>
                    <a:pt x="324" y="2246"/>
                  </a:lnTo>
                  <a:lnTo>
                    <a:pt x="369" y="2294"/>
                  </a:lnTo>
                  <a:lnTo>
                    <a:pt x="385" y="2380"/>
                  </a:lnTo>
                  <a:lnTo>
                    <a:pt x="387" y="2382"/>
                  </a:lnTo>
                  <a:lnTo>
                    <a:pt x="397" y="2390"/>
                  </a:lnTo>
                  <a:lnTo>
                    <a:pt x="405" y="2400"/>
                  </a:lnTo>
                  <a:lnTo>
                    <a:pt x="410" y="2415"/>
                  </a:lnTo>
                  <a:lnTo>
                    <a:pt x="412" y="2440"/>
                  </a:lnTo>
                  <a:lnTo>
                    <a:pt x="412" y="2478"/>
                  </a:lnTo>
                  <a:lnTo>
                    <a:pt x="410" y="2513"/>
                  </a:lnTo>
                  <a:lnTo>
                    <a:pt x="410" y="2528"/>
                  </a:lnTo>
                  <a:lnTo>
                    <a:pt x="369" y="2568"/>
                  </a:lnTo>
                  <a:lnTo>
                    <a:pt x="432" y="2656"/>
                  </a:lnTo>
                  <a:lnTo>
                    <a:pt x="513" y="2669"/>
                  </a:lnTo>
                  <a:lnTo>
                    <a:pt x="515" y="2674"/>
                  </a:lnTo>
                  <a:lnTo>
                    <a:pt x="520" y="2687"/>
                  </a:lnTo>
                  <a:lnTo>
                    <a:pt x="533" y="2702"/>
                  </a:lnTo>
                  <a:lnTo>
                    <a:pt x="553" y="2709"/>
                  </a:lnTo>
                  <a:lnTo>
                    <a:pt x="566" y="2712"/>
                  </a:lnTo>
                  <a:lnTo>
                    <a:pt x="581" y="2714"/>
                  </a:lnTo>
                  <a:lnTo>
                    <a:pt x="593" y="2717"/>
                  </a:lnTo>
                  <a:lnTo>
                    <a:pt x="608" y="2719"/>
                  </a:lnTo>
                  <a:lnTo>
                    <a:pt x="621" y="2724"/>
                  </a:lnTo>
                  <a:lnTo>
                    <a:pt x="631" y="2729"/>
                  </a:lnTo>
                  <a:lnTo>
                    <a:pt x="641" y="2734"/>
                  </a:lnTo>
                  <a:lnTo>
                    <a:pt x="646" y="2744"/>
                  </a:lnTo>
                  <a:lnTo>
                    <a:pt x="654" y="2757"/>
                  </a:lnTo>
                  <a:lnTo>
                    <a:pt x="664" y="2777"/>
                  </a:lnTo>
                  <a:lnTo>
                    <a:pt x="676" y="2800"/>
                  </a:lnTo>
                  <a:lnTo>
                    <a:pt x="689" y="2822"/>
                  </a:lnTo>
                  <a:lnTo>
                    <a:pt x="704" y="2845"/>
                  </a:lnTo>
                  <a:lnTo>
                    <a:pt x="719" y="2865"/>
                  </a:lnTo>
                  <a:lnTo>
                    <a:pt x="734" y="2878"/>
                  </a:lnTo>
                  <a:lnTo>
                    <a:pt x="747" y="2885"/>
                  </a:lnTo>
                  <a:lnTo>
                    <a:pt x="762" y="2888"/>
                  </a:lnTo>
                  <a:lnTo>
                    <a:pt x="774" y="2890"/>
                  </a:lnTo>
                  <a:lnTo>
                    <a:pt x="789" y="2893"/>
                  </a:lnTo>
                  <a:lnTo>
                    <a:pt x="804" y="2895"/>
                  </a:lnTo>
                  <a:lnTo>
                    <a:pt x="817" y="2895"/>
                  </a:lnTo>
                  <a:lnTo>
                    <a:pt x="827" y="2898"/>
                  </a:lnTo>
                  <a:lnTo>
                    <a:pt x="832" y="2898"/>
                  </a:lnTo>
                  <a:lnTo>
                    <a:pt x="835" y="2898"/>
                  </a:lnTo>
                  <a:lnTo>
                    <a:pt x="887" y="2986"/>
                  </a:lnTo>
                  <a:lnTo>
                    <a:pt x="908" y="3039"/>
                  </a:lnTo>
                  <a:lnTo>
                    <a:pt x="913" y="3044"/>
                  </a:lnTo>
                  <a:lnTo>
                    <a:pt x="925" y="3051"/>
                  </a:lnTo>
                  <a:lnTo>
                    <a:pt x="943" y="3061"/>
                  </a:lnTo>
                  <a:lnTo>
                    <a:pt x="963" y="3066"/>
                  </a:lnTo>
                  <a:lnTo>
                    <a:pt x="981" y="3074"/>
                  </a:lnTo>
                  <a:lnTo>
                    <a:pt x="998" y="3094"/>
                  </a:lnTo>
                  <a:lnTo>
                    <a:pt x="1011" y="3122"/>
                  </a:lnTo>
                  <a:lnTo>
                    <a:pt x="1023" y="3147"/>
                  </a:lnTo>
                  <a:lnTo>
                    <a:pt x="1033" y="3177"/>
                  </a:lnTo>
                  <a:lnTo>
                    <a:pt x="1043" y="3207"/>
                  </a:lnTo>
                  <a:lnTo>
                    <a:pt x="1059" y="3230"/>
                  </a:lnTo>
                  <a:lnTo>
                    <a:pt x="1076" y="3235"/>
                  </a:lnTo>
                  <a:lnTo>
                    <a:pt x="1091" y="3255"/>
                  </a:lnTo>
                  <a:lnTo>
                    <a:pt x="1096" y="3310"/>
                  </a:lnTo>
                  <a:lnTo>
                    <a:pt x="1099" y="3371"/>
                  </a:lnTo>
                  <a:lnTo>
                    <a:pt x="1104" y="3411"/>
                  </a:lnTo>
                  <a:lnTo>
                    <a:pt x="1106" y="3429"/>
                  </a:lnTo>
                  <a:lnTo>
                    <a:pt x="1101" y="3441"/>
                  </a:lnTo>
                  <a:lnTo>
                    <a:pt x="1094" y="3449"/>
                  </a:lnTo>
                  <a:lnTo>
                    <a:pt x="1091" y="3451"/>
                  </a:lnTo>
                  <a:lnTo>
                    <a:pt x="1096" y="3454"/>
                  </a:lnTo>
                  <a:lnTo>
                    <a:pt x="1111" y="3459"/>
                  </a:lnTo>
                  <a:lnTo>
                    <a:pt x="1121" y="3471"/>
                  </a:lnTo>
                  <a:lnTo>
                    <a:pt x="1124" y="3484"/>
                  </a:lnTo>
                  <a:lnTo>
                    <a:pt x="1129" y="3489"/>
                  </a:lnTo>
                  <a:lnTo>
                    <a:pt x="1149" y="3494"/>
                  </a:lnTo>
                  <a:lnTo>
                    <a:pt x="1179" y="3502"/>
                  </a:lnTo>
                  <a:lnTo>
                    <a:pt x="1217" y="3509"/>
                  </a:lnTo>
                  <a:lnTo>
                    <a:pt x="1265" y="3517"/>
                  </a:lnTo>
                  <a:lnTo>
                    <a:pt x="1318" y="3524"/>
                  </a:lnTo>
                  <a:lnTo>
                    <a:pt x="1373" y="3534"/>
                  </a:lnTo>
                  <a:lnTo>
                    <a:pt x="1431" y="3542"/>
                  </a:lnTo>
                  <a:lnTo>
                    <a:pt x="1491" y="3549"/>
                  </a:lnTo>
                  <a:lnTo>
                    <a:pt x="1546" y="3557"/>
                  </a:lnTo>
                  <a:lnTo>
                    <a:pt x="1599" y="3564"/>
                  </a:lnTo>
                  <a:lnTo>
                    <a:pt x="1647" y="3572"/>
                  </a:lnTo>
                  <a:lnTo>
                    <a:pt x="1687" y="3577"/>
                  </a:lnTo>
                  <a:lnTo>
                    <a:pt x="1717" y="3582"/>
                  </a:lnTo>
                  <a:lnTo>
                    <a:pt x="1738" y="3585"/>
                  </a:lnTo>
                  <a:lnTo>
                    <a:pt x="1745" y="3585"/>
                  </a:lnTo>
                  <a:lnTo>
                    <a:pt x="1750" y="3585"/>
                  </a:lnTo>
                  <a:lnTo>
                    <a:pt x="1768" y="3582"/>
                  </a:lnTo>
                  <a:lnTo>
                    <a:pt x="1785" y="3575"/>
                  </a:lnTo>
                  <a:lnTo>
                    <a:pt x="1805" y="3564"/>
                  </a:lnTo>
                  <a:lnTo>
                    <a:pt x="1818" y="3549"/>
                  </a:lnTo>
                  <a:lnTo>
                    <a:pt x="1821" y="3534"/>
                  </a:lnTo>
                  <a:lnTo>
                    <a:pt x="1818" y="3522"/>
                  </a:lnTo>
                  <a:lnTo>
                    <a:pt x="1818" y="3517"/>
                  </a:lnTo>
                  <a:lnTo>
                    <a:pt x="1768" y="3466"/>
                  </a:lnTo>
                  <a:lnTo>
                    <a:pt x="1795" y="3416"/>
                  </a:lnTo>
                  <a:lnTo>
                    <a:pt x="1783" y="3381"/>
                  </a:lnTo>
                  <a:lnTo>
                    <a:pt x="1848" y="3300"/>
                  </a:lnTo>
                  <a:lnTo>
                    <a:pt x="1853" y="3250"/>
                  </a:lnTo>
                  <a:lnTo>
                    <a:pt x="1878" y="3222"/>
                  </a:lnTo>
                  <a:lnTo>
                    <a:pt x="1878" y="3167"/>
                  </a:lnTo>
                  <a:lnTo>
                    <a:pt x="1984" y="3107"/>
                  </a:lnTo>
                  <a:lnTo>
                    <a:pt x="1939" y="3026"/>
                  </a:lnTo>
                  <a:lnTo>
                    <a:pt x="1926" y="2951"/>
                  </a:lnTo>
                  <a:lnTo>
                    <a:pt x="1906" y="2918"/>
                  </a:lnTo>
                  <a:lnTo>
                    <a:pt x="1886" y="2898"/>
                  </a:lnTo>
                  <a:lnTo>
                    <a:pt x="1906" y="2817"/>
                  </a:lnTo>
                  <a:lnTo>
                    <a:pt x="882" y="1245"/>
                  </a:lnTo>
                  <a:lnTo>
                    <a:pt x="1124" y="302"/>
                  </a:lnTo>
                  <a:lnTo>
                    <a:pt x="178" y="0"/>
                  </a:lnTo>
                  <a:close/>
                </a:path>
              </a:pathLst>
            </a:custGeom>
            <a:solidFill>
              <a:srgbClr val="EB89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3" name="Freeform 17"/>
            <p:cNvSpPr>
              <a:spLocks/>
            </p:cNvSpPr>
            <p:nvPr/>
          </p:nvSpPr>
          <p:spPr bwMode="auto">
            <a:xfrm>
              <a:off x="2593" y="1900"/>
              <a:ext cx="113" cy="114"/>
            </a:xfrm>
            <a:custGeom>
              <a:avLst/>
              <a:gdLst>
                <a:gd name="T0" fmla="*/ 58 w 113"/>
                <a:gd name="T1" fmla="*/ 114 h 114"/>
                <a:gd name="T2" fmla="*/ 80 w 113"/>
                <a:gd name="T3" fmla="*/ 109 h 114"/>
                <a:gd name="T4" fmla="*/ 98 w 113"/>
                <a:gd name="T5" fmla="*/ 99 h 114"/>
                <a:gd name="T6" fmla="*/ 108 w 113"/>
                <a:gd name="T7" fmla="*/ 81 h 114"/>
                <a:gd name="T8" fmla="*/ 113 w 113"/>
                <a:gd name="T9" fmla="*/ 58 h 114"/>
                <a:gd name="T10" fmla="*/ 108 w 113"/>
                <a:gd name="T11" fmla="*/ 36 h 114"/>
                <a:gd name="T12" fmla="*/ 98 w 113"/>
                <a:gd name="T13" fmla="*/ 18 h 114"/>
                <a:gd name="T14" fmla="*/ 80 w 113"/>
                <a:gd name="T15" fmla="*/ 5 h 114"/>
                <a:gd name="T16" fmla="*/ 58 w 113"/>
                <a:gd name="T17" fmla="*/ 0 h 114"/>
                <a:gd name="T18" fmla="*/ 35 w 113"/>
                <a:gd name="T19" fmla="*/ 5 h 114"/>
                <a:gd name="T20" fmla="*/ 17 w 113"/>
                <a:gd name="T21" fmla="*/ 18 h 114"/>
                <a:gd name="T22" fmla="*/ 5 w 113"/>
                <a:gd name="T23" fmla="*/ 36 h 114"/>
                <a:gd name="T24" fmla="*/ 0 w 113"/>
                <a:gd name="T25" fmla="*/ 58 h 114"/>
                <a:gd name="T26" fmla="*/ 5 w 113"/>
                <a:gd name="T27" fmla="*/ 81 h 114"/>
                <a:gd name="T28" fmla="*/ 17 w 113"/>
                <a:gd name="T29" fmla="*/ 99 h 114"/>
                <a:gd name="T30" fmla="*/ 35 w 113"/>
                <a:gd name="T31" fmla="*/ 109 h 114"/>
                <a:gd name="T32" fmla="*/ 58 w 113"/>
                <a:gd name="T33" fmla="*/ 114 h 1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14"/>
                <a:gd name="T53" fmla="*/ 113 w 113"/>
                <a:gd name="T54" fmla="*/ 114 h 1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14">
                  <a:moveTo>
                    <a:pt x="58" y="114"/>
                  </a:moveTo>
                  <a:lnTo>
                    <a:pt x="80" y="109"/>
                  </a:lnTo>
                  <a:lnTo>
                    <a:pt x="98" y="99"/>
                  </a:lnTo>
                  <a:lnTo>
                    <a:pt x="108" y="81"/>
                  </a:lnTo>
                  <a:lnTo>
                    <a:pt x="113" y="58"/>
                  </a:lnTo>
                  <a:lnTo>
                    <a:pt x="108" y="36"/>
                  </a:lnTo>
                  <a:lnTo>
                    <a:pt x="98" y="18"/>
                  </a:lnTo>
                  <a:lnTo>
                    <a:pt x="80" y="5"/>
                  </a:lnTo>
                  <a:lnTo>
                    <a:pt x="58" y="0"/>
                  </a:lnTo>
                  <a:lnTo>
                    <a:pt x="35" y="5"/>
                  </a:lnTo>
                  <a:lnTo>
                    <a:pt x="17" y="18"/>
                  </a:lnTo>
                  <a:lnTo>
                    <a:pt x="5" y="36"/>
                  </a:lnTo>
                  <a:lnTo>
                    <a:pt x="0" y="58"/>
                  </a:lnTo>
                  <a:lnTo>
                    <a:pt x="5" y="81"/>
                  </a:lnTo>
                  <a:lnTo>
                    <a:pt x="17" y="99"/>
                  </a:lnTo>
                  <a:lnTo>
                    <a:pt x="35" y="109"/>
                  </a:lnTo>
                  <a:lnTo>
                    <a:pt x="58" y="11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5844" name="AutoShape 2"/>
          <p:cNvSpPr>
            <a:spLocks noChangeArrowheads="1"/>
          </p:cNvSpPr>
          <p:nvPr/>
        </p:nvSpPr>
        <p:spPr bwMode="auto">
          <a:xfrm rot="5400000">
            <a:off x="4419600" y="5105400"/>
            <a:ext cx="18288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9570 h 21600"/>
              <a:gd name="T20" fmla="*/ 19349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440" y="0"/>
                </a:moveTo>
                <a:lnTo>
                  <a:pt x="15280" y="7650"/>
                </a:lnTo>
                <a:lnTo>
                  <a:pt x="17531" y="7650"/>
                </a:lnTo>
                <a:lnTo>
                  <a:pt x="17531" y="19570"/>
                </a:lnTo>
                <a:lnTo>
                  <a:pt x="0" y="19570"/>
                </a:lnTo>
                <a:lnTo>
                  <a:pt x="0" y="21600"/>
                </a:lnTo>
                <a:lnTo>
                  <a:pt x="19349" y="21600"/>
                </a:lnTo>
                <a:lnTo>
                  <a:pt x="19349" y="7650"/>
                </a:lnTo>
                <a:lnTo>
                  <a:pt x="21600" y="7650"/>
                </a:lnTo>
                <a:lnTo>
                  <a:pt x="18440" y="0"/>
                </a:lnTo>
                <a:close/>
              </a:path>
            </a:pathLst>
          </a:cu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45" name="AutoShape 3"/>
          <p:cNvSpPr>
            <a:spLocks noChangeArrowheads="1"/>
          </p:cNvSpPr>
          <p:nvPr/>
        </p:nvSpPr>
        <p:spPr bwMode="auto">
          <a:xfrm rot="5400000">
            <a:off x="5973763" y="4800600"/>
            <a:ext cx="304800" cy="1066800"/>
          </a:xfrm>
          <a:prstGeom prst="downArrow">
            <a:avLst>
              <a:gd name="adj1" fmla="val 32500"/>
              <a:gd name="adj2" fmla="val 81245"/>
            </a:avLst>
          </a:prstGeom>
          <a:solidFill>
            <a:srgbClr val="488F3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2000"/>
              </a:spcBef>
              <a:buFont typeface="Wingdings 2" pitchFamily="18" charset="2"/>
              <a:buChar char=""/>
              <a:defRPr sz="2200">
                <a:solidFill>
                  <a:schemeClr val="bg1"/>
                </a:solidFill>
                <a:latin typeface="Trebuchet MS" pitchFamily="34" charset="0"/>
                <a:ea typeface="ＭＳ Ｐゴシック" pitchFamily="34" charset="-128"/>
              </a:defRPr>
            </a:lvl1pPr>
            <a:lvl2pPr marL="742950" indent="-285750" eaLnBrk="0" hangingPunct="0">
              <a:spcBef>
                <a:spcPts val="600"/>
              </a:spcBef>
              <a:buFont typeface="Wingdings 2" pitchFamily="18" charset="2"/>
              <a:buChar char=""/>
              <a:defRPr sz="2000">
                <a:solidFill>
                  <a:schemeClr val="bg1"/>
                </a:solidFill>
                <a:latin typeface="Trebuchet MS" pitchFamily="34" charset="0"/>
                <a:ea typeface="ＭＳ Ｐゴシック" pitchFamily="34" charset="-128"/>
              </a:defRPr>
            </a:lvl2pPr>
            <a:lvl3pPr marL="11430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3pPr>
            <a:lvl4pPr marL="16002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4pPr>
            <a:lvl5pPr marL="20574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5pPr>
            <a:lvl6pPr marL="25146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6pPr>
            <a:lvl7pPr marL="29718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7pPr>
            <a:lvl8pPr marL="34290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8pPr>
            <a:lvl9pPr marL="38862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9pPr>
          </a:lstStyle>
          <a:p>
            <a:pPr algn="ctr">
              <a:spcBef>
                <a:spcPct val="0"/>
              </a:spcBef>
              <a:buFontTx/>
              <a:buNone/>
            </a:pPr>
            <a:r>
              <a:rPr lang="en-US" altLang="en-US" sz="1800" b="1">
                <a:solidFill>
                  <a:schemeClr val="tx1"/>
                </a:solidFill>
                <a:latin typeface="Arial" pitchFamily="34" charset="0"/>
              </a:rPr>
              <a:t>      </a:t>
            </a:r>
          </a:p>
        </p:txBody>
      </p:sp>
      <p:sp>
        <p:nvSpPr>
          <p:cNvPr id="35846" name="Rectangle 5"/>
          <p:cNvSpPr>
            <a:spLocks noChangeArrowheads="1"/>
          </p:cNvSpPr>
          <p:nvPr/>
        </p:nvSpPr>
        <p:spPr bwMode="auto">
          <a:xfrm>
            <a:off x="1793875" y="4357688"/>
            <a:ext cx="1200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Font typeface="Wingdings 2" pitchFamily="18" charset="2"/>
              <a:buChar char=""/>
              <a:defRPr sz="2200">
                <a:solidFill>
                  <a:schemeClr val="bg1"/>
                </a:solidFill>
                <a:latin typeface="Trebuchet MS" pitchFamily="34" charset="0"/>
                <a:ea typeface="ＭＳ Ｐゴシック" pitchFamily="34" charset="-128"/>
              </a:defRPr>
            </a:lvl1pPr>
            <a:lvl2pPr marL="742950" indent="-285750" eaLnBrk="0" hangingPunct="0">
              <a:spcBef>
                <a:spcPts val="600"/>
              </a:spcBef>
              <a:buFont typeface="Wingdings 2" pitchFamily="18" charset="2"/>
              <a:buChar char=""/>
              <a:defRPr sz="2000">
                <a:solidFill>
                  <a:schemeClr val="bg1"/>
                </a:solidFill>
                <a:latin typeface="Trebuchet MS" pitchFamily="34" charset="0"/>
                <a:ea typeface="ＭＳ Ｐゴシック" pitchFamily="34" charset="-128"/>
              </a:defRPr>
            </a:lvl2pPr>
            <a:lvl3pPr marL="11430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3pPr>
            <a:lvl4pPr marL="16002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4pPr>
            <a:lvl5pPr marL="20574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5pPr>
            <a:lvl6pPr marL="25146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6pPr>
            <a:lvl7pPr marL="29718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7pPr>
            <a:lvl8pPr marL="34290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8pPr>
            <a:lvl9pPr marL="38862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9pPr>
          </a:lstStyle>
          <a:p>
            <a:pPr algn="ctr">
              <a:lnSpc>
                <a:spcPct val="80000"/>
              </a:lnSpc>
              <a:spcBef>
                <a:spcPct val="0"/>
              </a:spcBef>
              <a:buFontTx/>
              <a:buNone/>
            </a:pPr>
            <a:r>
              <a:rPr lang="en-US" altLang="en-US" sz="2000" b="1" dirty="0">
                <a:latin typeface="Arial" pitchFamily="34" charset="0"/>
              </a:rPr>
              <a:t>73</a:t>
            </a:r>
          </a:p>
          <a:p>
            <a:pPr algn="ctr">
              <a:lnSpc>
                <a:spcPct val="80000"/>
              </a:lnSpc>
              <a:spcBef>
                <a:spcPct val="0"/>
              </a:spcBef>
              <a:buFontTx/>
              <a:buNone/>
            </a:pPr>
            <a:r>
              <a:rPr lang="en-US" altLang="en-US" sz="2000" b="1" dirty="0">
                <a:latin typeface="Arial" pitchFamily="34" charset="0"/>
              </a:rPr>
              <a:t>Districts</a:t>
            </a:r>
          </a:p>
        </p:txBody>
      </p:sp>
      <p:sp>
        <p:nvSpPr>
          <p:cNvPr id="35847" name="AutoShape 6"/>
          <p:cNvSpPr>
            <a:spLocks noChangeArrowheads="1"/>
          </p:cNvSpPr>
          <p:nvPr/>
        </p:nvSpPr>
        <p:spPr bwMode="auto">
          <a:xfrm>
            <a:off x="3459163" y="1905000"/>
            <a:ext cx="304800" cy="457200"/>
          </a:xfrm>
          <a:prstGeom prst="downArrow">
            <a:avLst>
              <a:gd name="adj1" fmla="val 32500"/>
              <a:gd name="adj2" fmla="val 37500"/>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2000"/>
              </a:spcBef>
              <a:buFont typeface="Wingdings 2" pitchFamily="18" charset="2"/>
              <a:buChar char=""/>
              <a:defRPr sz="2200">
                <a:solidFill>
                  <a:schemeClr val="bg1"/>
                </a:solidFill>
                <a:latin typeface="Trebuchet MS" pitchFamily="34" charset="0"/>
                <a:ea typeface="ＭＳ Ｐゴシック" pitchFamily="34" charset="-128"/>
              </a:defRPr>
            </a:lvl1pPr>
            <a:lvl2pPr marL="742950" indent="-285750" eaLnBrk="0" hangingPunct="0">
              <a:spcBef>
                <a:spcPts val="600"/>
              </a:spcBef>
              <a:buFont typeface="Wingdings 2" pitchFamily="18" charset="2"/>
              <a:buChar char=""/>
              <a:defRPr sz="2000">
                <a:solidFill>
                  <a:schemeClr val="bg1"/>
                </a:solidFill>
                <a:latin typeface="Trebuchet MS" pitchFamily="34" charset="0"/>
                <a:ea typeface="ＭＳ Ｐゴシック" pitchFamily="34" charset="-128"/>
              </a:defRPr>
            </a:lvl2pPr>
            <a:lvl3pPr marL="11430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3pPr>
            <a:lvl4pPr marL="16002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4pPr>
            <a:lvl5pPr marL="20574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5pPr>
            <a:lvl6pPr marL="25146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6pPr>
            <a:lvl7pPr marL="29718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7pPr>
            <a:lvl8pPr marL="34290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8pPr>
            <a:lvl9pPr marL="38862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9pPr>
          </a:lstStyle>
          <a:p>
            <a:pPr eaLnBrk="1" hangingPunct="1">
              <a:spcBef>
                <a:spcPct val="0"/>
              </a:spcBef>
              <a:buFontTx/>
              <a:buNone/>
            </a:pPr>
            <a:endParaRPr lang="en-US" altLang="en-US" sz="1600">
              <a:solidFill>
                <a:schemeClr val="tx1"/>
              </a:solidFill>
              <a:latin typeface="Arial" pitchFamily="34" charset="0"/>
            </a:endParaRPr>
          </a:p>
        </p:txBody>
      </p:sp>
      <p:sp>
        <p:nvSpPr>
          <p:cNvPr id="35848" name="AutoShape 7"/>
          <p:cNvSpPr>
            <a:spLocks noChangeArrowheads="1"/>
          </p:cNvSpPr>
          <p:nvPr/>
        </p:nvSpPr>
        <p:spPr bwMode="auto">
          <a:xfrm>
            <a:off x="3763963" y="2819400"/>
            <a:ext cx="304800" cy="457200"/>
          </a:xfrm>
          <a:prstGeom prst="downArrow">
            <a:avLst>
              <a:gd name="adj1" fmla="val 32500"/>
              <a:gd name="adj2" fmla="val 37500"/>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2000"/>
              </a:spcBef>
              <a:buFont typeface="Wingdings 2" pitchFamily="18" charset="2"/>
              <a:buChar char=""/>
              <a:defRPr sz="2200">
                <a:solidFill>
                  <a:schemeClr val="bg1"/>
                </a:solidFill>
                <a:latin typeface="Trebuchet MS" pitchFamily="34" charset="0"/>
                <a:ea typeface="ＭＳ Ｐゴシック" pitchFamily="34" charset="-128"/>
              </a:defRPr>
            </a:lvl1pPr>
            <a:lvl2pPr marL="742950" indent="-285750" eaLnBrk="0" hangingPunct="0">
              <a:spcBef>
                <a:spcPts val="600"/>
              </a:spcBef>
              <a:buFont typeface="Wingdings 2" pitchFamily="18" charset="2"/>
              <a:buChar char=""/>
              <a:defRPr sz="2000">
                <a:solidFill>
                  <a:schemeClr val="bg1"/>
                </a:solidFill>
                <a:latin typeface="Trebuchet MS" pitchFamily="34" charset="0"/>
                <a:ea typeface="ＭＳ Ｐゴシック" pitchFamily="34" charset="-128"/>
              </a:defRPr>
            </a:lvl2pPr>
            <a:lvl3pPr marL="11430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3pPr>
            <a:lvl4pPr marL="16002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4pPr>
            <a:lvl5pPr marL="20574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5pPr>
            <a:lvl6pPr marL="25146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6pPr>
            <a:lvl7pPr marL="29718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7pPr>
            <a:lvl8pPr marL="34290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8pPr>
            <a:lvl9pPr marL="38862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9pPr>
          </a:lstStyle>
          <a:p>
            <a:pPr eaLnBrk="1" hangingPunct="1">
              <a:spcBef>
                <a:spcPct val="0"/>
              </a:spcBef>
              <a:buFontTx/>
              <a:buNone/>
            </a:pPr>
            <a:endParaRPr lang="en-US" altLang="en-US" sz="1600">
              <a:solidFill>
                <a:schemeClr val="tx1"/>
              </a:solidFill>
              <a:latin typeface="Arial" pitchFamily="34" charset="0"/>
            </a:endParaRPr>
          </a:p>
        </p:txBody>
      </p:sp>
      <p:sp>
        <p:nvSpPr>
          <p:cNvPr id="35849" name="AutoShape 8"/>
          <p:cNvSpPr>
            <a:spLocks noChangeArrowheads="1"/>
          </p:cNvSpPr>
          <p:nvPr/>
        </p:nvSpPr>
        <p:spPr bwMode="auto">
          <a:xfrm>
            <a:off x="4830763" y="3733800"/>
            <a:ext cx="304800" cy="457200"/>
          </a:xfrm>
          <a:prstGeom prst="downArrow">
            <a:avLst>
              <a:gd name="adj1" fmla="val 32500"/>
              <a:gd name="adj2" fmla="val 37500"/>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2000"/>
              </a:spcBef>
              <a:buFont typeface="Wingdings 2" pitchFamily="18" charset="2"/>
              <a:buChar char=""/>
              <a:defRPr sz="2200">
                <a:solidFill>
                  <a:schemeClr val="bg1"/>
                </a:solidFill>
                <a:latin typeface="Trebuchet MS" pitchFamily="34" charset="0"/>
                <a:ea typeface="ＭＳ Ｐゴシック" pitchFamily="34" charset="-128"/>
              </a:defRPr>
            </a:lvl1pPr>
            <a:lvl2pPr marL="742950" indent="-285750" eaLnBrk="0" hangingPunct="0">
              <a:spcBef>
                <a:spcPts val="600"/>
              </a:spcBef>
              <a:buFont typeface="Wingdings 2" pitchFamily="18" charset="2"/>
              <a:buChar char=""/>
              <a:defRPr sz="2000">
                <a:solidFill>
                  <a:schemeClr val="bg1"/>
                </a:solidFill>
                <a:latin typeface="Trebuchet MS" pitchFamily="34" charset="0"/>
                <a:ea typeface="ＭＳ Ｐゴシック" pitchFamily="34" charset="-128"/>
              </a:defRPr>
            </a:lvl2pPr>
            <a:lvl3pPr marL="11430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3pPr>
            <a:lvl4pPr marL="16002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4pPr>
            <a:lvl5pPr marL="20574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5pPr>
            <a:lvl6pPr marL="25146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6pPr>
            <a:lvl7pPr marL="29718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7pPr>
            <a:lvl8pPr marL="34290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8pPr>
            <a:lvl9pPr marL="38862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9pPr>
          </a:lstStyle>
          <a:p>
            <a:pPr eaLnBrk="1" hangingPunct="1">
              <a:spcBef>
                <a:spcPct val="0"/>
              </a:spcBef>
              <a:buFontTx/>
              <a:buNone/>
            </a:pPr>
            <a:endParaRPr lang="en-US" altLang="en-US" sz="1600">
              <a:solidFill>
                <a:schemeClr val="tx1"/>
              </a:solidFill>
              <a:latin typeface="Arial" pitchFamily="34" charset="0"/>
            </a:endParaRPr>
          </a:p>
        </p:txBody>
      </p:sp>
      <p:sp>
        <p:nvSpPr>
          <p:cNvPr id="29" name="Rectangle 10"/>
          <p:cNvSpPr>
            <a:spLocks noChangeArrowheads="1"/>
          </p:cNvSpPr>
          <p:nvPr/>
        </p:nvSpPr>
        <p:spPr bwMode="auto">
          <a:xfrm>
            <a:off x="1020763" y="1524000"/>
            <a:ext cx="3429000" cy="381000"/>
          </a:xfrm>
          <a:prstGeom prst="rect">
            <a:avLst/>
          </a:prstGeom>
          <a:solidFill>
            <a:srgbClr val="660066"/>
          </a:solidFill>
          <a:ln w="9525">
            <a:miter lim="800000"/>
            <a:headEnd/>
            <a:tailEnd/>
          </a:ln>
          <a:effectLst/>
          <a:scene3d>
            <a:camera prst="orthographicFront"/>
            <a:lightRig rig="legacyFlat3" dir="t"/>
          </a:scene3d>
          <a:sp3d extrusionH="887400" prstMaterial="legacyMatte">
            <a:bevelB w="13500" h="13500" prst="angle"/>
            <a:extrusionClr>
              <a:schemeClr val="accent2"/>
            </a:extrusionClr>
          </a:sp3d>
        </p:spPr>
        <p:txBody>
          <a:bodyPr wrap="none" anchor="ctr">
            <a:flatTx/>
          </a:bodyPr>
          <a:lstStyle/>
          <a:p>
            <a:pPr algn="ctr" eaLnBrk="0" hangingPunct="0">
              <a:defRPr/>
            </a:pPr>
            <a:r>
              <a:rPr lang="en-US" sz="2400" dirty="0">
                <a:solidFill>
                  <a:srgbClr val="FFFFFF"/>
                </a:solidFill>
                <a:latin typeface="Arial Narrow" charset="0"/>
                <a:ea typeface="ＭＳ Ｐゴシック" charset="0"/>
                <a:cs typeface="ＭＳ Ｐゴシック" charset="0"/>
              </a:rPr>
              <a:t>State Budget - Proposition 98</a:t>
            </a:r>
          </a:p>
        </p:txBody>
      </p:sp>
      <p:sp>
        <p:nvSpPr>
          <p:cNvPr id="30" name="Rectangle 11"/>
          <p:cNvSpPr>
            <a:spLocks noChangeArrowheads="1"/>
          </p:cNvSpPr>
          <p:nvPr/>
        </p:nvSpPr>
        <p:spPr bwMode="auto">
          <a:xfrm>
            <a:off x="2773363" y="2438400"/>
            <a:ext cx="2590800" cy="381000"/>
          </a:xfrm>
          <a:prstGeom prst="rect">
            <a:avLst/>
          </a:prstGeom>
          <a:solidFill>
            <a:srgbClr val="660066"/>
          </a:solidFill>
          <a:ln w="9525">
            <a:miter lim="800000"/>
            <a:headEnd/>
            <a:tailEnd/>
          </a:ln>
          <a:effectLst/>
          <a:scene3d>
            <a:camera prst="orthographicFront"/>
            <a:lightRig rig="legacyFlat3" dir="t"/>
          </a:scene3d>
          <a:sp3d extrusionH="887400" prstMaterial="legacyMatte">
            <a:bevelB w="13500" h="13500" prst="angle"/>
            <a:extrusionClr>
              <a:schemeClr val="accent2"/>
            </a:extrusionClr>
          </a:sp3d>
        </p:spPr>
        <p:txBody>
          <a:bodyPr wrap="none" anchor="ctr">
            <a:flatTx/>
          </a:bodyPr>
          <a:lstStyle/>
          <a:p>
            <a:pPr algn="ctr" eaLnBrk="0" hangingPunct="0">
              <a:defRPr/>
            </a:pPr>
            <a:r>
              <a:rPr lang="en-US" sz="2400" dirty="0">
                <a:solidFill>
                  <a:srgbClr val="FFFFFF"/>
                </a:solidFill>
                <a:latin typeface="Arial Narrow" charset="0"/>
                <a:ea typeface="ＭＳ Ｐゴシック" charset="0"/>
                <a:cs typeface="ＭＳ Ｐゴシック" charset="0"/>
              </a:rPr>
              <a:t>Governor - Legislature</a:t>
            </a:r>
          </a:p>
        </p:txBody>
      </p:sp>
      <p:sp>
        <p:nvSpPr>
          <p:cNvPr id="31" name="Rectangle 12"/>
          <p:cNvSpPr>
            <a:spLocks noChangeArrowheads="1"/>
          </p:cNvSpPr>
          <p:nvPr/>
        </p:nvSpPr>
        <p:spPr bwMode="auto">
          <a:xfrm>
            <a:off x="2773363" y="3352800"/>
            <a:ext cx="4114800" cy="381000"/>
          </a:xfrm>
          <a:prstGeom prst="rect">
            <a:avLst/>
          </a:prstGeom>
          <a:solidFill>
            <a:srgbClr val="660066"/>
          </a:solidFill>
          <a:ln w="9525">
            <a:miter lim="800000"/>
            <a:headEnd/>
            <a:tailEnd/>
          </a:ln>
          <a:effectLst/>
          <a:scene3d>
            <a:camera prst="orthographicFront"/>
            <a:lightRig rig="legacyFlat3" dir="t"/>
          </a:scene3d>
          <a:sp3d extrusionH="887400" prstMaterial="legacyMatte">
            <a:bevelT w="13500" h="13500" prst="riblet"/>
            <a:bevelB w="13500" h="13500" prst="angle"/>
            <a:extrusionClr>
              <a:schemeClr val="accent2"/>
            </a:extrusionClr>
          </a:sp3d>
        </p:spPr>
        <p:txBody>
          <a:bodyPr wrap="none" anchor="ctr">
            <a:flatTx/>
          </a:bodyPr>
          <a:lstStyle/>
          <a:p>
            <a:pPr algn="ctr" eaLnBrk="0" hangingPunct="0">
              <a:defRPr/>
            </a:pPr>
            <a:r>
              <a:rPr lang="en-US" sz="2400" dirty="0">
                <a:solidFill>
                  <a:srgbClr val="FFFFFF"/>
                </a:solidFill>
                <a:latin typeface="Arial Narrow" charset="0"/>
                <a:ea typeface="ＭＳ Ｐゴシック" charset="0"/>
                <a:cs typeface="ＭＳ Ｐゴシック" charset="0"/>
              </a:rPr>
              <a:t>State Board of Governors &amp; System</a:t>
            </a:r>
          </a:p>
        </p:txBody>
      </p:sp>
      <p:sp>
        <p:nvSpPr>
          <p:cNvPr id="32" name="Rectangle 13"/>
          <p:cNvSpPr>
            <a:spLocks noChangeArrowheads="1"/>
          </p:cNvSpPr>
          <p:nvPr/>
        </p:nvSpPr>
        <p:spPr bwMode="auto">
          <a:xfrm>
            <a:off x="3831696" y="4267200"/>
            <a:ext cx="4114800" cy="381000"/>
          </a:xfrm>
          <a:prstGeom prst="rect">
            <a:avLst/>
          </a:prstGeom>
          <a:solidFill>
            <a:srgbClr val="660066"/>
          </a:solidFill>
          <a:ln w="9525">
            <a:noFill/>
            <a:miter lim="800000"/>
            <a:headEnd/>
            <a:tailEnd/>
          </a:ln>
          <a:effectLst/>
          <a:scene3d>
            <a:camera prst="orthographicFront"/>
            <a:lightRig rig="legacyFlat3" dir="t"/>
          </a:scene3d>
          <a:sp3d extrusionH="887400" prstMaterial="legacyMatte">
            <a:bevelB w="13500" h="13500" prst="angle"/>
            <a:extrusionClr>
              <a:schemeClr val="accent2"/>
            </a:extrusionClr>
          </a:sp3d>
        </p:spPr>
        <p:txBody>
          <a:bodyPr wrap="none" anchor="ctr">
            <a:flatTx/>
          </a:bodyPr>
          <a:lstStyle/>
          <a:p>
            <a:pPr algn="ctr" eaLnBrk="0" hangingPunct="0">
              <a:defRPr/>
            </a:pPr>
            <a:r>
              <a:rPr lang="en-US" sz="2400" dirty="0">
                <a:solidFill>
                  <a:schemeClr val="bg1"/>
                </a:solidFill>
                <a:latin typeface="Arial Narrow" charset="0"/>
                <a:ea typeface="ＭＳ Ｐゴシック" charset="0"/>
                <a:cs typeface="ＭＳ Ｐゴシック" charset="0"/>
              </a:rPr>
              <a:t>Local Boards of Trustees &amp; Districts</a:t>
            </a:r>
          </a:p>
        </p:txBody>
      </p:sp>
      <p:sp>
        <p:nvSpPr>
          <p:cNvPr id="33" name="Rectangle 14"/>
          <p:cNvSpPr>
            <a:spLocks noChangeArrowheads="1"/>
          </p:cNvSpPr>
          <p:nvPr/>
        </p:nvSpPr>
        <p:spPr bwMode="auto">
          <a:xfrm>
            <a:off x="6659563" y="5029199"/>
            <a:ext cx="1752600" cy="643467"/>
          </a:xfrm>
          <a:prstGeom prst="rect">
            <a:avLst/>
          </a:prstGeom>
          <a:solidFill>
            <a:schemeClr val="tx2">
              <a:lumMod val="50000"/>
            </a:schemeClr>
          </a:solidFill>
          <a:ln w="9525">
            <a:noFill/>
            <a:miter lim="800000"/>
            <a:headEnd/>
            <a:tailEnd/>
          </a:ln>
          <a:effectLst/>
          <a:scene3d>
            <a:camera prst="orthographicFront"/>
            <a:lightRig rig="legacyFlat3" dir="t"/>
          </a:scene3d>
          <a:sp3d extrusionH="887400" prstMaterial="legacyMatte">
            <a:bevelB w="13500" h="13500" prst="angle"/>
            <a:extrusionClr>
              <a:srgbClr val="99CCFF"/>
            </a:extrusionClr>
          </a:sp3d>
        </p:spPr>
        <p:txBody>
          <a:bodyPr wrap="none" anchor="ctr">
            <a:flatTx/>
          </a:bodyPr>
          <a:lstStyle/>
          <a:p>
            <a:pPr algn="ctr" eaLnBrk="0" hangingPunct="0">
              <a:defRPr/>
            </a:pPr>
            <a:r>
              <a:rPr lang="en-US" sz="2000" b="1" i="1" dirty="0">
                <a:solidFill>
                  <a:schemeClr val="bg1"/>
                </a:solidFill>
                <a:latin typeface="Arial Narrow" charset="0"/>
                <a:ea typeface="ＭＳ Ｐゴシック" charset="0"/>
                <a:cs typeface="ＭＳ Ｐゴシック" charset="0"/>
              </a:rPr>
              <a:t>Federal &amp;</a:t>
            </a:r>
          </a:p>
          <a:p>
            <a:pPr algn="ctr" eaLnBrk="0" hangingPunct="0">
              <a:defRPr/>
            </a:pPr>
            <a:r>
              <a:rPr lang="en-US" sz="2000" b="1" i="1" dirty="0">
                <a:solidFill>
                  <a:schemeClr val="bg1"/>
                </a:solidFill>
                <a:latin typeface="Arial Narrow" charset="0"/>
                <a:ea typeface="ＭＳ Ｐゴシック" charset="0"/>
                <a:cs typeface="ＭＳ Ｐゴシック" charset="0"/>
              </a:rPr>
              <a:t>Special Funds</a:t>
            </a:r>
          </a:p>
        </p:txBody>
      </p:sp>
      <p:sp>
        <p:nvSpPr>
          <p:cNvPr id="34" name="Rectangle 15"/>
          <p:cNvSpPr>
            <a:spLocks noChangeArrowheads="1"/>
          </p:cNvSpPr>
          <p:nvPr/>
        </p:nvSpPr>
        <p:spPr bwMode="auto">
          <a:xfrm>
            <a:off x="6096000" y="5943600"/>
            <a:ext cx="2362200" cy="381000"/>
          </a:xfrm>
          <a:prstGeom prst="rect">
            <a:avLst/>
          </a:prstGeom>
          <a:solidFill>
            <a:schemeClr val="accent2">
              <a:lumMod val="75000"/>
            </a:schemeClr>
          </a:solidFill>
          <a:ln w="9525">
            <a:noFill/>
            <a:miter lim="800000"/>
            <a:headEnd/>
            <a:tailEnd/>
          </a:ln>
          <a:effectLst/>
          <a:scene3d>
            <a:camera prst="orthographicFront"/>
            <a:lightRig rig="legacyFlat3" dir="t"/>
          </a:scene3d>
          <a:sp3d extrusionH="887400" prstMaterial="legacyMatte">
            <a:bevelB w="13500" h="13500" prst="angle"/>
            <a:extrusionClr>
              <a:srgbClr val="843BD1"/>
            </a:extrusionClr>
          </a:sp3d>
        </p:spPr>
        <p:txBody>
          <a:bodyPr wrap="none" anchor="ctr">
            <a:flatTx/>
          </a:bodyPr>
          <a:lstStyle/>
          <a:p>
            <a:pPr eaLnBrk="0" hangingPunct="0">
              <a:defRPr/>
            </a:pPr>
            <a:r>
              <a:rPr lang="en-US" sz="2400" b="1" dirty="0">
                <a:solidFill>
                  <a:srgbClr val="FFFFFF"/>
                </a:solidFill>
                <a:latin typeface="Arial Narrow" charset="0"/>
                <a:ea typeface="ＭＳ Ｐゴシック" charset="0"/>
                <a:cs typeface="ＭＳ Ｐゴシック" charset="0"/>
              </a:rPr>
              <a:t>Allocations</a:t>
            </a:r>
          </a:p>
        </p:txBody>
      </p:sp>
      <p:sp>
        <p:nvSpPr>
          <p:cNvPr id="76818" name="AutoShape 18"/>
          <p:cNvSpPr>
            <a:spLocks noChangeArrowheads="1"/>
          </p:cNvSpPr>
          <p:nvPr/>
        </p:nvSpPr>
        <p:spPr bwMode="auto">
          <a:xfrm>
            <a:off x="3230563" y="5943600"/>
            <a:ext cx="228600" cy="228600"/>
          </a:xfrm>
          <a:prstGeom prst="star5">
            <a:avLst/>
          </a:prstGeom>
          <a:solidFill>
            <a:schemeClr val="bg1"/>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35869" name="Text Box 19"/>
          <p:cNvSpPr txBox="1">
            <a:spLocks noChangeArrowheads="1"/>
          </p:cNvSpPr>
          <p:nvPr/>
        </p:nvSpPr>
        <p:spPr bwMode="auto">
          <a:xfrm>
            <a:off x="2544763" y="54864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Font typeface="Wingdings 2" pitchFamily="18" charset="2"/>
              <a:buChar char=""/>
              <a:defRPr sz="2200">
                <a:solidFill>
                  <a:schemeClr val="bg1"/>
                </a:solidFill>
                <a:latin typeface="Trebuchet MS" pitchFamily="34" charset="0"/>
                <a:ea typeface="ＭＳ Ｐゴシック" pitchFamily="34" charset="-128"/>
              </a:defRPr>
            </a:lvl1pPr>
            <a:lvl2pPr marL="742950" indent="-285750" eaLnBrk="0" hangingPunct="0">
              <a:spcBef>
                <a:spcPts val="600"/>
              </a:spcBef>
              <a:buFont typeface="Wingdings 2" pitchFamily="18" charset="2"/>
              <a:buChar char=""/>
              <a:defRPr sz="2000">
                <a:solidFill>
                  <a:schemeClr val="bg1"/>
                </a:solidFill>
                <a:latin typeface="Trebuchet MS" pitchFamily="34" charset="0"/>
                <a:ea typeface="ＭＳ Ｐゴシック" pitchFamily="34" charset="-128"/>
              </a:defRPr>
            </a:lvl2pPr>
            <a:lvl3pPr marL="11430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3pPr>
            <a:lvl4pPr marL="16002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4pPr>
            <a:lvl5pPr marL="20574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5pPr>
            <a:lvl6pPr marL="25146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6pPr>
            <a:lvl7pPr marL="29718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7pPr>
            <a:lvl8pPr marL="34290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8pPr>
            <a:lvl9pPr marL="38862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9pPr>
          </a:lstStyle>
          <a:p>
            <a:pPr algn="ctr" eaLnBrk="1" hangingPunct="1">
              <a:spcBef>
                <a:spcPct val="50000"/>
              </a:spcBef>
              <a:buFontTx/>
              <a:buNone/>
            </a:pPr>
            <a:r>
              <a:rPr lang="en-US" altLang="en-US" sz="1200">
                <a:latin typeface="Arial" pitchFamily="34" charset="0"/>
              </a:rPr>
              <a:t>San Diego Community College District </a:t>
            </a:r>
          </a:p>
        </p:txBody>
      </p:sp>
      <p:sp>
        <p:nvSpPr>
          <p:cNvPr id="22" name="Slide Number Placeholder 5"/>
          <p:cNvSpPr>
            <a:spLocks noGrp="1"/>
          </p:cNvSpPr>
          <p:nvPr>
            <p:ph type="sldNum" sz="quarter" idx="10"/>
          </p:nvPr>
        </p:nvSpPr>
        <p:spPr bwMode="auto">
          <a:xfrm>
            <a:off x="8545513" y="6391275"/>
            <a:ext cx="4937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Font typeface="Wingdings 2" pitchFamily="18" charset="2"/>
              <a:buChar char=""/>
              <a:defRPr sz="2200">
                <a:solidFill>
                  <a:schemeClr val="bg1"/>
                </a:solidFill>
                <a:latin typeface="Trebuchet MS" pitchFamily="34" charset="0"/>
                <a:ea typeface="ＭＳ Ｐゴシック" pitchFamily="34" charset="-128"/>
              </a:defRPr>
            </a:lvl1pPr>
            <a:lvl2pPr marL="742950" indent="-285750" eaLnBrk="0" hangingPunct="0">
              <a:spcBef>
                <a:spcPts val="600"/>
              </a:spcBef>
              <a:buFont typeface="Wingdings 2" pitchFamily="18" charset="2"/>
              <a:buChar char=""/>
              <a:defRPr sz="2000">
                <a:solidFill>
                  <a:schemeClr val="bg1"/>
                </a:solidFill>
                <a:latin typeface="Trebuchet MS" pitchFamily="34" charset="0"/>
                <a:ea typeface="ＭＳ Ｐゴシック" pitchFamily="34" charset="-128"/>
              </a:defRPr>
            </a:lvl2pPr>
            <a:lvl3pPr marL="11430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3pPr>
            <a:lvl4pPr marL="16002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4pPr>
            <a:lvl5pPr marL="20574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5pPr>
            <a:lvl6pPr marL="25146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6pPr>
            <a:lvl7pPr marL="29718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7pPr>
            <a:lvl8pPr marL="34290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8pPr>
            <a:lvl9pPr marL="38862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9pPr>
          </a:lstStyle>
          <a:p>
            <a:pPr algn="r" eaLnBrk="1" hangingPunct="1">
              <a:spcBef>
                <a:spcPct val="0"/>
              </a:spcBef>
              <a:buFontTx/>
              <a:buNone/>
            </a:pPr>
            <a:fld id="{F2643872-DDB7-0344-AC81-EC67681427FD}" type="slidenum">
              <a:rPr lang="en-US" sz="1200">
                <a:solidFill>
                  <a:schemeClr val="tx1"/>
                </a:solidFill>
                <a:latin typeface="Arial" charset="0"/>
                <a:ea typeface="Arial" charset="0"/>
                <a:cs typeface="Arial" charset="0"/>
              </a:rPr>
              <a:pPr algn="r" eaLnBrk="1" hangingPunct="1">
                <a:spcBef>
                  <a:spcPct val="0"/>
                </a:spcBef>
                <a:buFontTx/>
                <a:buNone/>
              </a:pPr>
              <a:t>51</a:t>
            </a:fld>
            <a:endParaRPr lang="en-US" altLang="en-US" sz="1200" dirty="0">
              <a:solidFill>
                <a:srgbClr val="030301"/>
              </a:solidFill>
              <a:latin typeface="+mj-lt"/>
            </a:endParaRPr>
          </a:p>
        </p:txBody>
      </p:sp>
    </p:spTree>
    <p:extLst>
      <p:ext uri="{BB962C8B-B14F-4D97-AF65-F5344CB8AC3E}">
        <p14:creationId xmlns:p14="http://schemas.microsoft.com/office/powerpoint/2010/main" val="988329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altLang="en-US" sz="4000" dirty="0">
                <a:solidFill>
                  <a:srgbClr val="062328"/>
                </a:solidFill>
              </a:rPr>
              <a:t>2023-24 Adopted Budget</a:t>
            </a:r>
            <a:br>
              <a:rPr lang="en-US" sz="2800" dirty="0">
                <a:solidFill>
                  <a:srgbClr val="062328"/>
                </a:solidFill>
              </a:rPr>
            </a:br>
            <a:r>
              <a:rPr lang="en-US" sz="2800" dirty="0">
                <a:solidFill>
                  <a:srgbClr val="062328"/>
                </a:solidFill>
              </a:rPr>
              <a:t>Approved by Board of Trustees on September 14, 2023</a:t>
            </a:r>
            <a:endParaRPr lang="en-US" sz="2800" dirty="0"/>
          </a:p>
        </p:txBody>
      </p:sp>
      <p:sp>
        <p:nvSpPr>
          <p:cNvPr id="8" name="Text Box 3"/>
          <p:cNvSpPr txBox="1">
            <a:spLocks noChangeArrowheads="1"/>
          </p:cNvSpPr>
          <p:nvPr/>
        </p:nvSpPr>
        <p:spPr bwMode="auto">
          <a:xfrm>
            <a:off x="1357313" y="1571625"/>
            <a:ext cx="2571750" cy="288598"/>
          </a:xfrm>
          <a:prstGeom prst="rect">
            <a:avLst/>
          </a:prstGeom>
          <a:noFill/>
          <a:ln w="9525">
            <a:noFill/>
            <a:miter lim="800000"/>
            <a:headEnd/>
            <a:tailEnd/>
          </a:ln>
        </p:spPr>
        <p:txBody>
          <a:bodyPr lIns="85718" tIns="42859" rIns="85718" bIns="42859">
            <a:spAutoFit/>
          </a:bodyPr>
          <a:lstStyle/>
          <a:p>
            <a:pPr>
              <a:spcBef>
                <a:spcPct val="50000"/>
              </a:spcBef>
            </a:pPr>
            <a:r>
              <a:rPr lang="en-US" sz="1313" b="1" dirty="0"/>
              <a:t>Summary of Fund Allocation</a:t>
            </a:r>
          </a:p>
        </p:txBody>
      </p:sp>
      <p:sp>
        <p:nvSpPr>
          <p:cNvPr id="10" name="Text Box 2"/>
          <p:cNvSpPr txBox="1">
            <a:spLocks noChangeArrowheads="1"/>
          </p:cNvSpPr>
          <p:nvPr/>
        </p:nvSpPr>
        <p:spPr bwMode="auto">
          <a:xfrm>
            <a:off x="1693995" y="5406130"/>
            <a:ext cx="2571750" cy="288598"/>
          </a:xfrm>
          <a:prstGeom prst="rect">
            <a:avLst/>
          </a:prstGeom>
          <a:noFill/>
          <a:ln w="9525">
            <a:noFill/>
            <a:miter lim="800000"/>
            <a:headEnd/>
            <a:tailEnd/>
          </a:ln>
        </p:spPr>
        <p:txBody>
          <a:bodyPr wrap="square" lIns="85718" tIns="42859" rIns="85718" bIns="42859">
            <a:spAutoFit/>
          </a:bodyPr>
          <a:lstStyle/>
          <a:p>
            <a:pPr>
              <a:spcBef>
                <a:spcPct val="50000"/>
              </a:spcBef>
            </a:pPr>
            <a:r>
              <a:rPr lang="en-US" sz="1313" b="1" dirty="0">
                <a:latin typeface="Arial" panose="020B0604020202020204" pitchFamily="34" charset="0"/>
                <a:cs typeface="Arial" panose="020B0604020202020204" pitchFamily="34" charset="0"/>
              </a:rPr>
              <a:t>Total: $1,019,426,697</a:t>
            </a:r>
          </a:p>
        </p:txBody>
      </p:sp>
      <p:sp>
        <p:nvSpPr>
          <p:cNvPr id="11" name="Text Box 4"/>
          <p:cNvSpPr txBox="1">
            <a:spLocks noChangeArrowheads="1"/>
          </p:cNvSpPr>
          <p:nvPr/>
        </p:nvSpPr>
        <p:spPr bwMode="auto">
          <a:xfrm>
            <a:off x="5943600" y="1616677"/>
            <a:ext cx="3071813" cy="288598"/>
          </a:xfrm>
          <a:prstGeom prst="rect">
            <a:avLst/>
          </a:prstGeom>
          <a:noFill/>
          <a:ln w="9525">
            <a:noFill/>
            <a:miter lim="800000"/>
            <a:headEnd/>
            <a:tailEnd/>
          </a:ln>
        </p:spPr>
        <p:txBody>
          <a:bodyPr lIns="85718" tIns="42859" rIns="85718" bIns="42859">
            <a:spAutoFit/>
          </a:bodyPr>
          <a:lstStyle/>
          <a:p>
            <a:pPr>
              <a:spcBef>
                <a:spcPct val="50000"/>
              </a:spcBef>
            </a:pPr>
            <a:r>
              <a:rPr lang="en-US" sz="1313" b="1" dirty="0"/>
              <a:t>Summary of Operational Allocation</a:t>
            </a:r>
          </a:p>
        </p:txBody>
      </p:sp>
      <p:sp>
        <p:nvSpPr>
          <p:cNvPr id="12" name="Text Box 7"/>
          <p:cNvSpPr txBox="1">
            <a:spLocks noChangeArrowheads="1"/>
          </p:cNvSpPr>
          <p:nvPr/>
        </p:nvSpPr>
        <p:spPr bwMode="auto">
          <a:xfrm>
            <a:off x="5943600" y="5406130"/>
            <a:ext cx="1785938" cy="490640"/>
          </a:xfrm>
          <a:prstGeom prst="rect">
            <a:avLst/>
          </a:prstGeom>
          <a:noFill/>
          <a:ln w="9525">
            <a:noFill/>
            <a:miter lim="800000"/>
            <a:headEnd/>
            <a:tailEnd/>
          </a:ln>
        </p:spPr>
        <p:txBody>
          <a:bodyPr lIns="85718" tIns="42859" rIns="85718" bIns="42859">
            <a:spAutoFit/>
          </a:bodyPr>
          <a:lstStyle/>
          <a:p>
            <a:pPr>
              <a:spcBef>
                <a:spcPct val="50000"/>
              </a:spcBef>
            </a:pPr>
            <a:r>
              <a:rPr lang="en-US" sz="1313" b="1" dirty="0">
                <a:latin typeface="Arial" panose="020B0604020202020204" pitchFamily="34" charset="0"/>
                <a:cs typeface="Arial" panose="020B0604020202020204" pitchFamily="34" charset="0"/>
              </a:rPr>
              <a:t>Total: $ 1,019,426,697</a:t>
            </a:r>
          </a:p>
        </p:txBody>
      </p:sp>
      <p:sp>
        <p:nvSpPr>
          <p:cNvPr id="3" name="Slide Number Placeholder 2"/>
          <p:cNvSpPr>
            <a:spLocks noGrp="1"/>
          </p:cNvSpPr>
          <p:nvPr>
            <p:ph type="sldNum" sz="quarter" idx="12"/>
          </p:nvPr>
        </p:nvSpPr>
        <p:spPr/>
        <p:txBody>
          <a:bodyPr/>
          <a:lstStyle/>
          <a:p>
            <a:fld id="{F2643872-DDB7-0344-AC81-EC67681427FD}" type="slidenum">
              <a:rPr lang="en-US">
                <a:solidFill>
                  <a:schemeClr val="tx1"/>
                </a:solidFill>
                <a:latin typeface="Arial" charset="0"/>
                <a:ea typeface="Arial" charset="0"/>
                <a:cs typeface="Arial" charset="0"/>
              </a:rPr>
              <a:pPr/>
              <a:t>52</a:t>
            </a:fld>
            <a:endParaRPr lang="en-US" dirty="0"/>
          </a:p>
        </p:txBody>
      </p:sp>
      <p:pic>
        <p:nvPicPr>
          <p:cNvPr id="26" name="Picture 25">
            <a:extLst>
              <a:ext uri="{FF2B5EF4-FFF2-40B4-BE49-F238E27FC236}">
                <a16:creationId xmlns:a16="http://schemas.microsoft.com/office/drawing/2014/main" id="{E284C486-5AFB-476B-A11A-984BB09EBA4D}"/>
              </a:ext>
            </a:extLst>
          </p:cNvPr>
          <p:cNvPicPr>
            <a:picLocks noChangeAspect="1"/>
          </p:cNvPicPr>
          <p:nvPr/>
        </p:nvPicPr>
        <p:blipFill>
          <a:blip r:embed="rId2"/>
          <a:stretch>
            <a:fillRect/>
          </a:stretch>
        </p:blipFill>
        <p:spPr>
          <a:xfrm>
            <a:off x="5027901" y="2312350"/>
            <a:ext cx="3811299" cy="2385699"/>
          </a:xfrm>
          <a:prstGeom prst="rect">
            <a:avLst/>
          </a:prstGeom>
        </p:spPr>
      </p:pic>
      <p:pic>
        <p:nvPicPr>
          <p:cNvPr id="29" name="Content Placeholder 28">
            <a:extLst>
              <a:ext uri="{FF2B5EF4-FFF2-40B4-BE49-F238E27FC236}">
                <a16:creationId xmlns:a16="http://schemas.microsoft.com/office/drawing/2014/main" id="{1106DD61-DCB9-42D7-B089-FFFE22A1CC46}"/>
              </a:ext>
            </a:extLst>
          </p:cNvPr>
          <p:cNvPicPr>
            <a:picLocks noGrp="1" noChangeAspect="1"/>
          </p:cNvPicPr>
          <p:nvPr>
            <p:ph idx="1"/>
          </p:nvPr>
        </p:nvPicPr>
        <p:blipFill>
          <a:blip r:embed="rId3"/>
          <a:stretch>
            <a:fillRect/>
          </a:stretch>
        </p:blipFill>
        <p:spPr>
          <a:xfrm>
            <a:off x="244916" y="1760064"/>
            <a:ext cx="5469909" cy="3526312"/>
          </a:xfrm>
          <a:prstGeom prst="rect">
            <a:avLst/>
          </a:prstGeom>
        </p:spPr>
      </p:pic>
    </p:spTree>
    <p:extLst>
      <p:ext uri="{BB962C8B-B14F-4D97-AF65-F5344CB8AC3E}">
        <p14:creationId xmlns:p14="http://schemas.microsoft.com/office/powerpoint/2010/main" val="3047330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540" y="121285"/>
            <a:ext cx="8420099" cy="1143000"/>
          </a:xfrm>
        </p:spPr>
        <p:txBody>
          <a:bodyPr>
            <a:noAutofit/>
          </a:bodyPr>
          <a:lstStyle/>
          <a:p>
            <a:r>
              <a:rPr lang="en-US" altLang="en-US" sz="3200" dirty="0"/>
              <a:t>2023-24 Adopted Budget</a:t>
            </a:r>
            <a:br>
              <a:rPr lang="en-US" altLang="en-US" sz="4000" dirty="0"/>
            </a:br>
            <a:r>
              <a:rPr lang="en-US" altLang="en-US" sz="2800" dirty="0"/>
              <a:t>General Fund Unrestricted &amp; Restricted Allocations</a:t>
            </a:r>
            <a:br>
              <a:rPr lang="en-US" altLang="en-US" sz="4000" dirty="0"/>
            </a:br>
            <a:r>
              <a:rPr lang="en-US" altLang="en-US" sz="2800" dirty="0"/>
              <a:t>Approved by Board of Trustees on September 14, 2023</a:t>
            </a:r>
            <a:endParaRPr lang="en-US" sz="2800" dirty="0"/>
          </a:p>
        </p:txBody>
      </p:sp>
      <p:sp>
        <p:nvSpPr>
          <p:cNvPr id="6" name="Rectangle 5"/>
          <p:cNvSpPr/>
          <p:nvPr/>
        </p:nvSpPr>
        <p:spPr>
          <a:xfrm>
            <a:off x="1524000" y="5622907"/>
            <a:ext cx="7162800" cy="523220"/>
          </a:xfrm>
          <a:prstGeom prst="rect">
            <a:avLst/>
          </a:prstGeom>
        </p:spPr>
        <p:txBody>
          <a:bodyPr wrap="square">
            <a:spAutoFit/>
          </a:bodyPr>
          <a:lstStyle/>
          <a:p>
            <a:pPr>
              <a:spcAft>
                <a:spcPts val="200"/>
              </a:spcAft>
            </a:pPr>
            <a:r>
              <a:rPr lang="en-US" sz="1400" dirty="0">
                <a:latin typeface="Arial" panose="020B0604020202020204" pitchFamily="34" charset="0"/>
                <a:cs typeface="Arial" panose="020B0604020202020204" pitchFamily="34" charset="0"/>
              </a:rPr>
              <a:t>Note: General Fund Budget for 2023-24 is $616,375,169. The GFU Budget is $395,313,569 and the GFR Budget is $221,061,600.</a:t>
            </a:r>
          </a:p>
        </p:txBody>
      </p:sp>
      <p:sp>
        <p:nvSpPr>
          <p:cNvPr id="3" name="Slide Number Placeholder 2"/>
          <p:cNvSpPr>
            <a:spLocks noGrp="1"/>
          </p:cNvSpPr>
          <p:nvPr>
            <p:ph type="sldNum" sz="quarter" idx="12"/>
          </p:nvPr>
        </p:nvSpPr>
        <p:spPr/>
        <p:txBody>
          <a:bodyPr/>
          <a:lstStyle/>
          <a:p>
            <a:fld id="{F2643872-DDB7-0344-AC81-EC67681427FD}" type="slidenum">
              <a:rPr lang="en-US">
                <a:solidFill>
                  <a:schemeClr val="tx1"/>
                </a:solidFill>
                <a:latin typeface="Arial" charset="0"/>
                <a:ea typeface="Arial" charset="0"/>
                <a:cs typeface="Arial" charset="0"/>
              </a:rPr>
              <a:pPr/>
              <a:t>53</a:t>
            </a:fld>
            <a:endParaRPr lang="en-US" dirty="0"/>
          </a:p>
        </p:txBody>
      </p:sp>
      <p:pic>
        <p:nvPicPr>
          <p:cNvPr id="10" name="Picture 9">
            <a:extLst>
              <a:ext uri="{FF2B5EF4-FFF2-40B4-BE49-F238E27FC236}">
                <a16:creationId xmlns:a16="http://schemas.microsoft.com/office/drawing/2014/main" id="{56EB06D9-DFD1-4806-A10D-15A593B496D5}"/>
              </a:ext>
            </a:extLst>
          </p:cNvPr>
          <p:cNvPicPr>
            <a:picLocks noChangeAspect="1"/>
          </p:cNvPicPr>
          <p:nvPr/>
        </p:nvPicPr>
        <p:blipFill>
          <a:blip r:embed="rId2"/>
          <a:stretch>
            <a:fillRect/>
          </a:stretch>
        </p:blipFill>
        <p:spPr>
          <a:xfrm>
            <a:off x="1219200" y="1994501"/>
            <a:ext cx="6513896" cy="3418183"/>
          </a:xfrm>
          <a:prstGeom prst="rect">
            <a:avLst/>
          </a:prstGeom>
        </p:spPr>
      </p:pic>
    </p:spTree>
    <p:extLst>
      <p:ext uri="{BB962C8B-B14F-4D97-AF65-F5344CB8AC3E}">
        <p14:creationId xmlns:p14="http://schemas.microsoft.com/office/powerpoint/2010/main" val="1643992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01000" cy="1143000"/>
          </a:xfrm>
        </p:spPr>
        <p:txBody>
          <a:bodyPr>
            <a:normAutofit fontScale="90000"/>
          </a:bodyPr>
          <a:lstStyle/>
          <a:p>
            <a:r>
              <a:rPr lang="en-US" sz="4000" dirty="0"/>
              <a:t>Reserves and GFU Beginning Balance</a:t>
            </a:r>
            <a:br>
              <a:rPr lang="en-US" sz="3600" dirty="0"/>
            </a:br>
            <a:r>
              <a:rPr lang="en-US" sz="3600" dirty="0"/>
              <a:t> (actuals) as of June 30, 2023</a:t>
            </a:r>
            <a:endParaRPr lang="en-US" dirty="0"/>
          </a:p>
        </p:txBody>
      </p:sp>
      <p:sp>
        <p:nvSpPr>
          <p:cNvPr id="6" name="Rectangle 5"/>
          <p:cNvSpPr/>
          <p:nvPr/>
        </p:nvSpPr>
        <p:spPr>
          <a:xfrm>
            <a:off x="838200" y="5153917"/>
            <a:ext cx="7584081" cy="1384995"/>
          </a:xfrm>
          <a:prstGeom prst="rect">
            <a:avLst/>
          </a:prstGeom>
        </p:spPr>
        <p:txBody>
          <a:bodyPr wrap="square">
            <a:spAutoFit/>
          </a:bodyPr>
          <a:lstStyle/>
          <a:p>
            <a:pPr lvl="0" fontAlgn="base">
              <a:lnSpc>
                <a:spcPct val="90000"/>
              </a:lnSpc>
              <a:spcBef>
                <a:spcPct val="20000"/>
              </a:spcBef>
              <a:spcAft>
                <a:spcPct val="0"/>
              </a:spcAft>
              <a:buClr>
                <a:srgbClr val="FF8119"/>
              </a:buClr>
              <a:buSzPct val="70000"/>
              <a:defRPr/>
            </a:pPr>
            <a:r>
              <a:rPr lang="en-US" sz="1400" b="1" dirty="0">
                <a:latin typeface="Arial" panose="020B0604020202020204" pitchFamily="34" charset="0"/>
                <a:cs typeface="Arial" panose="020B0604020202020204" pitchFamily="34" charset="0"/>
              </a:rPr>
              <a:t>Insurance Reserve: </a:t>
            </a:r>
            <a:r>
              <a:rPr lang="en-US" sz="1400" kern="1400" dirty="0">
                <a:latin typeface="Arial" panose="020B0604020202020204" pitchFamily="34" charset="0"/>
                <a:cs typeface="Arial" panose="020B0604020202020204" pitchFamily="34" charset="0"/>
              </a:rPr>
              <a:t>Support District insurance liabilities.</a:t>
            </a:r>
          </a:p>
          <a:p>
            <a:pPr fontAlgn="base">
              <a:lnSpc>
                <a:spcPct val="90000"/>
              </a:lnSpc>
              <a:spcBef>
                <a:spcPct val="20000"/>
              </a:spcBef>
              <a:spcAft>
                <a:spcPct val="0"/>
              </a:spcAft>
              <a:buClr>
                <a:srgbClr val="FF8119"/>
              </a:buClr>
              <a:buSzPct val="70000"/>
              <a:defRPr/>
            </a:pPr>
            <a:r>
              <a:rPr lang="en-US" sz="1400" b="1" dirty="0">
                <a:latin typeface="Arial" panose="020B0604020202020204" pitchFamily="34" charset="0"/>
                <a:cs typeface="Arial" panose="020B0604020202020204" pitchFamily="34" charset="0"/>
              </a:rPr>
              <a:t>GFU Beginning Balance: </a:t>
            </a:r>
            <a:r>
              <a:rPr lang="en-US" sz="1400" kern="1400" dirty="0">
                <a:latin typeface="Arial" panose="020B0604020202020204" pitchFamily="34" charset="0"/>
                <a:cs typeface="Arial" panose="020B0604020202020204" pitchFamily="34" charset="0"/>
              </a:rPr>
              <a:t>Includes the 5% Cash Reserve of $16,579,627 which per current Board policy requires a minimum of two months of expenditures ending fund balance reserve. Total Beginning Fund Balance is $45,784,017.  </a:t>
            </a:r>
          </a:p>
          <a:p>
            <a:pPr lvl="0" fontAlgn="base">
              <a:lnSpc>
                <a:spcPct val="90000"/>
              </a:lnSpc>
              <a:spcBef>
                <a:spcPct val="20000"/>
              </a:spcBef>
              <a:spcAft>
                <a:spcPct val="0"/>
              </a:spcAft>
              <a:buClr>
                <a:srgbClr val="FF8119"/>
              </a:buClr>
              <a:buSzPct val="70000"/>
              <a:defRPr/>
            </a:pPr>
            <a:r>
              <a:rPr lang="en-US" sz="1400" b="1" dirty="0">
                <a:latin typeface="Arial" panose="020B0604020202020204" pitchFamily="34" charset="0"/>
                <a:cs typeface="Arial" panose="020B0604020202020204" pitchFamily="34" charset="0"/>
              </a:rPr>
              <a:t>Post Retirement Health Benefit Trust: </a:t>
            </a:r>
            <a:r>
              <a:rPr lang="en-US" sz="1400" kern="1400" dirty="0">
                <a:latin typeface="Arial" panose="020B0604020202020204" pitchFamily="34" charset="0"/>
                <a:cs typeface="Arial" panose="020B0604020202020204" pitchFamily="34" charset="0"/>
              </a:rPr>
              <a:t>CCLC irrevocable trust for retiree health benefits.</a:t>
            </a:r>
          </a:p>
          <a:p>
            <a:pPr lvl="0" fontAlgn="base">
              <a:lnSpc>
                <a:spcPct val="90000"/>
              </a:lnSpc>
              <a:spcBef>
                <a:spcPct val="20000"/>
              </a:spcBef>
              <a:spcAft>
                <a:spcPct val="0"/>
              </a:spcAft>
              <a:buClr>
                <a:srgbClr val="FF8119"/>
              </a:buClr>
              <a:buSzPct val="70000"/>
              <a:defRPr/>
            </a:pPr>
            <a:r>
              <a:rPr lang="en-US" sz="1400" b="1" dirty="0">
                <a:latin typeface="Arial" panose="020B0604020202020204" pitchFamily="34" charset="0"/>
                <a:cs typeface="Arial" panose="020B0604020202020204" pitchFamily="34" charset="0"/>
              </a:rPr>
              <a:t>Capital Projects Reserve: </a:t>
            </a:r>
            <a:r>
              <a:rPr lang="en-US" sz="1400" kern="1400" dirty="0">
                <a:latin typeface="Arial" panose="020B0604020202020204" pitchFamily="34" charset="0"/>
                <a:cs typeface="Arial" panose="020B0604020202020204" pitchFamily="34" charset="0"/>
              </a:rPr>
              <a:t>Facilities Projects other than Propositions S &amp; N.</a:t>
            </a:r>
          </a:p>
        </p:txBody>
      </p:sp>
      <p:sp>
        <p:nvSpPr>
          <p:cNvPr id="3" name="Slide Number Placeholder 2"/>
          <p:cNvSpPr>
            <a:spLocks noGrp="1"/>
          </p:cNvSpPr>
          <p:nvPr>
            <p:ph type="sldNum" sz="quarter" idx="12"/>
          </p:nvPr>
        </p:nvSpPr>
        <p:spPr/>
        <p:txBody>
          <a:bodyPr/>
          <a:lstStyle/>
          <a:p>
            <a:fld id="{F2643872-DDB7-0344-AC81-EC67681427FD}" type="slidenum">
              <a:rPr lang="en-US">
                <a:solidFill>
                  <a:schemeClr val="tx1"/>
                </a:solidFill>
                <a:latin typeface="Arial" charset="0"/>
                <a:ea typeface="Arial" charset="0"/>
                <a:cs typeface="Arial" charset="0"/>
              </a:rPr>
              <a:pPr/>
              <a:t>54</a:t>
            </a:fld>
            <a:endParaRPr lang="en-US" dirty="0"/>
          </a:p>
        </p:txBody>
      </p:sp>
      <p:pic>
        <p:nvPicPr>
          <p:cNvPr id="11" name="Content Placeholder 10">
            <a:extLst>
              <a:ext uri="{FF2B5EF4-FFF2-40B4-BE49-F238E27FC236}">
                <a16:creationId xmlns:a16="http://schemas.microsoft.com/office/drawing/2014/main" id="{F75528A6-6234-460D-925B-A966836F3DCF}"/>
              </a:ext>
            </a:extLst>
          </p:cNvPr>
          <p:cNvPicPr>
            <a:picLocks noGrp="1" noChangeAspect="1"/>
          </p:cNvPicPr>
          <p:nvPr>
            <p:ph idx="1"/>
          </p:nvPr>
        </p:nvPicPr>
        <p:blipFill>
          <a:blip r:embed="rId2"/>
          <a:stretch>
            <a:fillRect/>
          </a:stretch>
        </p:blipFill>
        <p:spPr>
          <a:xfrm>
            <a:off x="1365036" y="1577398"/>
            <a:ext cx="6413926" cy="3381351"/>
          </a:xfrm>
          <a:prstGeom prst="rect">
            <a:avLst/>
          </a:prstGeom>
        </p:spPr>
      </p:pic>
    </p:spTree>
    <p:extLst>
      <p:ext uri="{BB962C8B-B14F-4D97-AF65-F5344CB8AC3E}">
        <p14:creationId xmlns:p14="http://schemas.microsoft.com/office/powerpoint/2010/main" val="3567279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59B3-4564-4618-9C59-A5015CAB8910}"/>
              </a:ext>
            </a:extLst>
          </p:cNvPr>
          <p:cNvSpPr>
            <a:spLocks noGrp="1"/>
          </p:cNvSpPr>
          <p:nvPr>
            <p:ph type="title"/>
          </p:nvPr>
        </p:nvSpPr>
        <p:spPr>
          <a:xfrm>
            <a:off x="481263" y="76200"/>
            <a:ext cx="8229600" cy="1143000"/>
          </a:xfrm>
        </p:spPr>
        <p:txBody>
          <a:bodyPr>
            <a:normAutofit fontScale="90000"/>
          </a:bodyPr>
          <a:lstStyle/>
          <a:p>
            <a:r>
              <a:rPr lang="en-US" dirty="0"/>
              <a:t> How the State Funds </a:t>
            </a:r>
            <a:br>
              <a:rPr lang="en-US" dirty="0"/>
            </a:br>
            <a:r>
              <a:rPr lang="en-US" dirty="0"/>
              <a:t>Community College Districts </a:t>
            </a:r>
          </a:p>
        </p:txBody>
      </p:sp>
      <p:sp>
        <p:nvSpPr>
          <p:cNvPr id="3" name="Content Placeholder 2">
            <a:extLst>
              <a:ext uri="{FF2B5EF4-FFF2-40B4-BE49-F238E27FC236}">
                <a16:creationId xmlns:a16="http://schemas.microsoft.com/office/drawing/2014/main" id="{AE8ED53E-3AA9-4BB1-A8DB-0A7B8FD39EF3}"/>
              </a:ext>
            </a:extLst>
          </p:cNvPr>
          <p:cNvSpPr>
            <a:spLocks noGrp="1"/>
          </p:cNvSpPr>
          <p:nvPr>
            <p:ph idx="1"/>
          </p:nvPr>
        </p:nvSpPr>
        <p:spPr>
          <a:xfrm>
            <a:off x="457200" y="1447800"/>
            <a:ext cx="8229600" cy="5135562"/>
          </a:xfrm>
        </p:spPr>
        <p:txBody>
          <a:bodyPr>
            <a:normAutofit fontScale="92500" lnSpcReduction="20000"/>
          </a:bodyPr>
          <a:lstStyle/>
          <a:p>
            <a:r>
              <a:rPr lang="en-US" sz="2200" dirty="0"/>
              <a:t>General Fund Unrestricted revenue allocations under Student Centered Funding Formula (</a:t>
            </a:r>
            <a:r>
              <a:rPr lang="en-US" sz="2200" dirty="0" err="1"/>
              <a:t>SCFF</a:t>
            </a:r>
            <a:r>
              <a:rPr lang="en-US" sz="2200" dirty="0"/>
              <a:t>): </a:t>
            </a:r>
          </a:p>
          <a:p>
            <a:pPr marL="742950" lvl="2" indent="-342900">
              <a:buFont typeface="Wingdings" panose="05000000000000000000" pitchFamily="2" charset="2"/>
              <a:buChar char="§"/>
            </a:pPr>
            <a:r>
              <a:rPr lang="en-US" sz="1700" dirty="0"/>
              <a:t>70% Student Enrollment (FTES based, Basic, # of credit Colleges and non-credit Centers)</a:t>
            </a:r>
          </a:p>
          <a:p>
            <a:pPr marL="742950" lvl="2" indent="-342900">
              <a:buFont typeface="Wingdings" panose="05000000000000000000" pitchFamily="2" charset="2"/>
              <a:buChar char="§"/>
            </a:pPr>
            <a:r>
              <a:rPr lang="en-US" sz="1700" dirty="0"/>
              <a:t>20% Student Headcount and demonstrated financial need (Supplemental)</a:t>
            </a:r>
          </a:p>
          <a:p>
            <a:pPr marL="742950" lvl="2" indent="-342900">
              <a:buFont typeface="Wingdings" panose="05000000000000000000" pitchFamily="2" charset="2"/>
              <a:buChar char="§"/>
            </a:pPr>
            <a:r>
              <a:rPr lang="en-US" sz="1700" dirty="0"/>
              <a:t>10% Student outcome achievement (Success)</a:t>
            </a:r>
          </a:p>
          <a:p>
            <a:pPr marL="342900" lvl="1" indent="-342900">
              <a:spcBef>
                <a:spcPts val="576"/>
              </a:spcBef>
              <a:buFont typeface="Arial" panose="020B0604020202020204" pitchFamily="34" charset="0"/>
              <a:buChar char="•"/>
            </a:pPr>
            <a:r>
              <a:rPr lang="en-US" sz="2200" dirty="0"/>
              <a:t>Full-Time Equivalent Students</a:t>
            </a:r>
          </a:p>
          <a:p>
            <a:pPr marL="742950" lvl="2" indent="-342900">
              <a:spcBef>
                <a:spcPts val="576"/>
              </a:spcBef>
              <a:buFont typeface="Wingdings" panose="05000000000000000000" pitchFamily="2" charset="2"/>
              <a:buChar char="§"/>
            </a:pPr>
            <a:r>
              <a:rPr lang="en-US" sz="1700" dirty="0"/>
              <a:t>1 Student Taking 15 Units or equivalent, e.g. 5 Students Each Taking 1, 3-Unit Class (credit)</a:t>
            </a:r>
          </a:p>
          <a:p>
            <a:pPr marL="742950" lvl="2" indent="-342900">
              <a:spcBef>
                <a:spcPts val="576"/>
              </a:spcBef>
              <a:buFont typeface="Wingdings" panose="05000000000000000000" pitchFamily="2" charset="2"/>
              <a:buChar char="§"/>
            </a:pPr>
            <a:r>
              <a:rPr lang="en-US" sz="1700" dirty="0"/>
              <a:t>Actual Attendance Hours / 525 Hours (non-credit)</a:t>
            </a:r>
          </a:p>
          <a:p>
            <a:pPr marL="342900" lvl="1" indent="-342900">
              <a:spcBef>
                <a:spcPts val="576"/>
              </a:spcBef>
              <a:buFont typeface="Arial" panose="020B0604020202020204" pitchFamily="34" charset="0"/>
              <a:buChar char="•"/>
            </a:pPr>
            <a:r>
              <a:rPr lang="en-US" sz="2200" dirty="0"/>
              <a:t>Hold-Harmless protection (FY18 apportionment revenue plus COLA each year) shifts to a ‘floor’ concept based on final FY25 funding below which districts cannot drop</a:t>
            </a:r>
          </a:p>
          <a:p>
            <a:pPr marL="742950" lvl="2" indent="-342900">
              <a:spcBef>
                <a:spcPts val="576"/>
              </a:spcBef>
            </a:pPr>
            <a:r>
              <a:rPr lang="en-US" sz="1700" dirty="0"/>
              <a:t>No augmentation by COLA starting FY26 until apportionment being earned based on </a:t>
            </a:r>
            <a:r>
              <a:rPr lang="en-US" sz="1700" dirty="0" err="1"/>
              <a:t>SCFF</a:t>
            </a:r>
            <a:endParaRPr lang="en-US" sz="1700" dirty="0"/>
          </a:p>
          <a:p>
            <a:pPr marL="342900" lvl="1" indent="-342900">
              <a:spcBef>
                <a:spcPts val="576"/>
              </a:spcBef>
              <a:buFont typeface="Arial" panose="020B0604020202020204" pitchFamily="34" charset="0"/>
              <a:buChar char="•"/>
            </a:pPr>
            <a:r>
              <a:rPr lang="en-US" sz="2200" dirty="0"/>
              <a:t>Emergency Conditions Allowance (</a:t>
            </a:r>
            <a:r>
              <a:rPr lang="en-US" sz="2200" dirty="0" err="1"/>
              <a:t>ECA</a:t>
            </a:r>
            <a:r>
              <a:rPr lang="en-US" sz="2200" dirty="0"/>
              <a:t>) due to COVID-19 kept districts’ FTES enrollment at pre-pandemic levels </a:t>
            </a:r>
          </a:p>
          <a:p>
            <a:pPr marL="742950" lvl="2" indent="-342900">
              <a:spcBef>
                <a:spcPts val="576"/>
              </a:spcBef>
            </a:pPr>
            <a:r>
              <a:rPr lang="en-US" sz="1700" dirty="0"/>
              <a:t>ended as of FY23, but benefit for several more years due to funding at a 3-year average </a:t>
            </a:r>
          </a:p>
          <a:p>
            <a:endParaRPr lang="en-US" dirty="0"/>
          </a:p>
        </p:txBody>
      </p:sp>
    </p:spTree>
    <p:extLst>
      <p:ext uri="{BB962C8B-B14F-4D97-AF65-F5344CB8AC3E}">
        <p14:creationId xmlns:p14="http://schemas.microsoft.com/office/powerpoint/2010/main" val="2177347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1116"/>
          </a:xfrm>
        </p:spPr>
        <p:txBody>
          <a:bodyPr>
            <a:normAutofit fontScale="90000"/>
          </a:bodyPr>
          <a:lstStyle/>
          <a:p>
            <a:r>
              <a:rPr lang="en-US" sz="4000" b="1" dirty="0"/>
              <a:t>Balancing the Scales </a:t>
            </a:r>
            <a:r>
              <a:rPr lang="en-US" sz="4000" dirty="0"/>
              <a:t>to </a:t>
            </a:r>
            <a:br>
              <a:rPr lang="en-US" sz="4000" dirty="0"/>
            </a:br>
            <a:r>
              <a:rPr lang="en-US" sz="4000" dirty="0"/>
              <a:t>Ensure </a:t>
            </a:r>
            <a:r>
              <a:rPr lang="en-US" sz="4000" b="1" dirty="0"/>
              <a:t>Fiscal Stability &amp; Resiliency</a:t>
            </a:r>
          </a:p>
        </p:txBody>
      </p:sp>
      <p:sp>
        <p:nvSpPr>
          <p:cNvPr id="3" name="Content Placeholder 2"/>
          <p:cNvSpPr>
            <a:spLocks noGrp="1"/>
          </p:cNvSpPr>
          <p:nvPr>
            <p:ph idx="1"/>
          </p:nvPr>
        </p:nvSpPr>
        <p:spPr>
          <a:xfrm>
            <a:off x="304800" y="1378316"/>
            <a:ext cx="7543800" cy="5354703"/>
          </a:xfrm>
        </p:spPr>
        <p:txBody>
          <a:bodyPr>
            <a:normAutofit/>
          </a:bodyPr>
          <a:lstStyle/>
          <a:p>
            <a:pPr>
              <a:spcBef>
                <a:spcPts val="0"/>
              </a:spcBef>
              <a:spcAft>
                <a:spcPts val="1200"/>
              </a:spcAft>
            </a:pPr>
            <a:r>
              <a:rPr lang="en-US" sz="1800" dirty="0"/>
              <a:t>Achieve and maintain a minimum of two months </a:t>
            </a:r>
            <a:br>
              <a:rPr lang="en-US" sz="1800" dirty="0"/>
            </a:br>
            <a:r>
              <a:rPr lang="en-US" sz="1800" dirty="0"/>
              <a:t>of ending fund balance reserve, which is critical </a:t>
            </a:r>
            <a:br>
              <a:rPr lang="en-US" sz="1800" dirty="0"/>
            </a:br>
            <a:r>
              <a:rPr lang="en-US" sz="1800" dirty="0"/>
              <a:t>to ensure fiscal resiliency and health.</a:t>
            </a:r>
          </a:p>
          <a:p>
            <a:pPr>
              <a:spcBef>
                <a:spcPts val="0"/>
              </a:spcBef>
              <a:spcAft>
                <a:spcPts val="1200"/>
              </a:spcAft>
            </a:pPr>
            <a:r>
              <a:rPr lang="en-US" sz="1800" dirty="0"/>
              <a:t>Focus on achievement of Strategic Plan 2023 </a:t>
            </a:r>
            <a:br>
              <a:rPr lang="en-US" sz="1800" dirty="0"/>
            </a:br>
            <a:r>
              <a:rPr lang="en-US" sz="1800" dirty="0"/>
              <a:t>goals and objectives.</a:t>
            </a:r>
          </a:p>
          <a:p>
            <a:pPr>
              <a:spcBef>
                <a:spcPts val="0"/>
              </a:spcBef>
              <a:spcAft>
                <a:spcPts val="1200"/>
              </a:spcAft>
            </a:pPr>
            <a:r>
              <a:rPr lang="en-US" sz="1800" dirty="0"/>
              <a:t>Identify and receive net (after all expenses) </a:t>
            </a:r>
            <a:br>
              <a:rPr lang="en-US" sz="1800" dirty="0"/>
            </a:br>
            <a:r>
              <a:rPr lang="en-US" sz="1800" dirty="0"/>
              <a:t>revenue  funding beyond state revenue </a:t>
            </a:r>
            <a:br>
              <a:rPr lang="en-US" sz="1800" dirty="0"/>
            </a:br>
            <a:r>
              <a:rPr lang="en-US" sz="1800" dirty="0"/>
              <a:t>apportionment.</a:t>
            </a:r>
          </a:p>
          <a:p>
            <a:pPr>
              <a:spcBef>
                <a:spcPts val="0"/>
              </a:spcBef>
              <a:spcAft>
                <a:spcPts val="600"/>
              </a:spcAft>
            </a:pPr>
            <a:r>
              <a:rPr lang="en-US" sz="1800" dirty="0"/>
              <a:t>Fund long-term liabilities e.g., OPEB (other post </a:t>
            </a:r>
            <a:br>
              <a:rPr lang="en-US" sz="1800" dirty="0"/>
            </a:br>
            <a:r>
              <a:rPr lang="en-US" sz="1800" dirty="0"/>
              <a:t>employment benefit obligations).</a:t>
            </a:r>
          </a:p>
          <a:p>
            <a:pPr>
              <a:spcBef>
                <a:spcPts val="0"/>
              </a:spcBef>
              <a:spcAft>
                <a:spcPts val="600"/>
              </a:spcAft>
            </a:pPr>
            <a:r>
              <a:rPr lang="en-US" sz="1800" dirty="0"/>
              <a:t>Align annual operating expenses and revenue to avoid deficit budgeting and spending.</a:t>
            </a:r>
          </a:p>
          <a:p>
            <a:pPr>
              <a:spcBef>
                <a:spcPts val="0"/>
              </a:spcBef>
              <a:spcAft>
                <a:spcPts val="600"/>
              </a:spcAft>
            </a:pPr>
            <a:r>
              <a:rPr lang="en-US" sz="1800" dirty="0"/>
              <a:t>Remain compliant with federal, state and grant requirements and laws including  “Unmodified” clean annual audits.  </a:t>
            </a:r>
          </a:p>
          <a:p>
            <a:pPr>
              <a:spcBef>
                <a:spcPts val="0"/>
              </a:spcBef>
              <a:spcAft>
                <a:spcPts val="600"/>
              </a:spcAft>
            </a:pPr>
            <a:r>
              <a:rPr lang="en-US" sz="1800" dirty="0"/>
              <a:t>Retain District’s bond rating and reaffirmation of credit and non-credit colleges accreditation.</a:t>
            </a:r>
          </a:p>
          <a:p>
            <a:pPr>
              <a:spcAft>
                <a:spcPts val="600"/>
              </a:spcAft>
            </a:pPr>
            <a:endParaRPr lang="en-US" sz="2000" dirty="0">
              <a:latin typeface="Garamond" panose="02020404030301010803" pitchFamily="18" charset="0"/>
            </a:endParaRPr>
          </a:p>
          <a:p>
            <a:pPr>
              <a:spcAft>
                <a:spcPts val="600"/>
              </a:spcAft>
            </a:pPr>
            <a:endParaRPr lang="en-US" sz="2000" b="1" dirty="0">
              <a:latin typeface="Garamond" panose="02020404030301010803" pitchFamily="18" charset="0"/>
            </a:endParaRPr>
          </a:p>
        </p:txBody>
      </p:sp>
      <p:sp>
        <p:nvSpPr>
          <p:cNvPr id="5" name="Slide Number Placeholder 4"/>
          <p:cNvSpPr>
            <a:spLocks noGrp="1"/>
          </p:cNvSpPr>
          <p:nvPr>
            <p:ph type="sldNum" sz="quarter" idx="4294967295"/>
          </p:nvPr>
        </p:nvSpPr>
        <p:spPr>
          <a:xfrm>
            <a:off x="8536524" y="6367894"/>
            <a:ext cx="404984" cy="365125"/>
          </a:xfrm>
        </p:spPr>
        <p:txBody>
          <a:bodyPr/>
          <a:lstStyle/>
          <a:p>
            <a:pPr>
              <a:defRPr/>
            </a:pPr>
            <a:fld id="{F2643872-DDB7-0344-AC81-EC67681427FD}" type="slidenum">
              <a:rPr lang="en-US">
                <a:solidFill>
                  <a:schemeClr val="tx1"/>
                </a:solidFill>
                <a:latin typeface="Arial" charset="0"/>
                <a:ea typeface="Arial" charset="0"/>
                <a:cs typeface="Arial" charset="0"/>
              </a:rPr>
              <a:pPr>
                <a:defRPr/>
              </a:pPr>
              <a:t>56</a:t>
            </a:fld>
            <a:endParaRPr lang="en-US" dirty="0">
              <a:solidFill>
                <a:schemeClr val="bg2">
                  <a:lumMod val="50000"/>
                </a:schemeClr>
              </a:solidFill>
            </a:endParaRPr>
          </a:p>
        </p:txBody>
      </p:sp>
      <p:pic>
        <p:nvPicPr>
          <p:cNvPr id="7" name="Picture 6"/>
          <p:cNvPicPr>
            <a:picLocks noGrp="1" noChangeAspect="1" noChangeArrowheads="1"/>
          </p:cNvPicPr>
          <p:nvPr/>
        </p:nvPicPr>
        <p:blipFill rotWithShape="1">
          <a:blip r:embed="rId3">
            <a:extLst>
              <a:ext uri="{28A0092B-C50C-407E-A947-70E740481C1C}">
                <a14:useLocalDpi xmlns:a14="http://schemas.microsoft.com/office/drawing/2010/main" val="0"/>
              </a:ext>
            </a:extLst>
          </a:blip>
          <a:srcRect t="9259" b="17133"/>
          <a:stretch/>
        </p:blipFill>
        <p:spPr bwMode="auto">
          <a:xfrm>
            <a:off x="5650725" y="1905000"/>
            <a:ext cx="3519744" cy="2590800"/>
          </a:xfrm>
          <a:prstGeom prst="rect">
            <a:avLst/>
          </a:prstGeom>
          <a:ln>
            <a:noFill/>
          </a:ln>
          <a:effectLst>
            <a:softEdge rad="112500"/>
          </a:effectLst>
        </p:spPr>
      </p:pic>
    </p:spTree>
    <p:extLst>
      <p:ext uri="{BB962C8B-B14F-4D97-AF65-F5344CB8AC3E}">
        <p14:creationId xmlns:p14="http://schemas.microsoft.com/office/powerpoint/2010/main" val="1126931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1116"/>
          </a:xfrm>
        </p:spPr>
        <p:txBody>
          <a:bodyPr>
            <a:normAutofit fontScale="90000"/>
          </a:bodyPr>
          <a:lstStyle/>
          <a:p>
            <a:r>
              <a:rPr lang="en-US" sz="4000" dirty="0"/>
              <a:t>Areas That Could Cause the Scales </a:t>
            </a:r>
            <a:br>
              <a:rPr lang="en-US" sz="4000" dirty="0"/>
            </a:br>
            <a:r>
              <a:rPr lang="en-US" sz="4000" dirty="0"/>
              <a:t>to Become Out of Balance</a:t>
            </a:r>
            <a:endParaRPr lang="en-US" sz="4000" b="1" dirty="0"/>
          </a:p>
        </p:txBody>
      </p:sp>
      <p:sp>
        <p:nvSpPr>
          <p:cNvPr id="3" name="Content Placeholder 2"/>
          <p:cNvSpPr>
            <a:spLocks noGrp="1"/>
          </p:cNvSpPr>
          <p:nvPr>
            <p:ph idx="1"/>
          </p:nvPr>
        </p:nvSpPr>
        <p:spPr>
          <a:xfrm>
            <a:off x="477296" y="1447800"/>
            <a:ext cx="6152103" cy="5178858"/>
          </a:xfrm>
        </p:spPr>
        <p:txBody>
          <a:bodyPr>
            <a:noAutofit/>
          </a:bodyPr>
          <a:lstStyle/>
          <a:p>
            <a:r>
              <a:rPr lang="en-US" sz="1600" dirty="0"/>
              <a:t>CalSTRS – CalPERS employer cost*</a:t>
            </a:r>
          </a:p>
          <a:p>
            <a:pPr lvl="1"/>
            <a:r>
              <a:rPr lang="en-US" sz="1600" dirty="0"/>
              <a:t>FY 2013-14    $14 million</a:t>
            </a:r>
          </a:p>
          <a:p>
            <a:pPr lvl="1"/>
            <a:r>
              <a:rPr lang="en-US" sz="1600" dirty="0"/>
              <a:t>FY 2023-24    $44.4 million</a:t>
            </a:r>
          </a:p>
          <a:p>
            <a:pPr>
              <a:spcAft>
                <a:spcPts val="600"/>
              </a:spcAft>
            </a:pPr>
            <a:r>
              <a:rPr lang="en-US" sz="1600" dirty="0"/>
              <a:t>Declining enrollment impacts on SCFF’s </a:t>
            </a:r>
            <a:br>
              <a:rPr lang="en-US" sz="1600" dirty="0"/>
            </a:br>
            <a:r>
              <a:rPr lang="en-US" sz="1600" dirty="0"/>
              <a:t>calculated FTES, Supplemental and Success </a:t>
            </a:r>
            <a:br>
              <a:rPr lang="en-US" sz="1600" dirty="0"/>
            </a:br>
            <a:r>
              <a:rPr lang="en-US" sz="1600" dirty="0"/>
              <a:t>apportionment revenue.</a:t>
            </a:r>
          </a:p>
          <a:p>
            <a:pPr>
              <a:spcAft>
                <a:spcPts val="600"/>
              </a:spcAft>
            </a:pPr>
            <a:r>
              <a:rPr lang="en-US" sz="1600" dirty="0"/>
              <a:t>State cash shortfalls due to tax revenue </a:t>
            </a:r>
            <a:br>
              <a:rPr lang="en-US" sz="1600" dirty="0"/>
            </a:br>
            <a:r>
              <a:rPr lang="en-US" sz="1600" dirty="0"/>
              <a:t>declines as a result of downturns or </a:t>
            </a:r>
            <a:br>
              <a:rPr lang="en-US" sz="1600" dirty="0"/>
            </a:br>
            <a:r>
              <a:rPr lang="en-US" sz="1600" dirty="0"/>
              <a:t>significant events e.g., inflation and/or a </a:t>
            </a:r>
            <a:br>
              <a:rPr lang="en-US" sz="1600" dirty="0"/>
            </a:br>
            <a:r>
              <a:rPr lang="en-US" sz="1600" dirty="0"/>
              <a:t>recession would impact apportionment revenue</a:t>
            </a:r>
            <a:br>
              <a:rPr lang="en-US" sz="1600" dirty="0"/>
            </a:br>
            <a:r>
              <a:rPr lang="en-US" sz="1600" dirty="0"/>
              <a:t> payments.   </a:t>
            </a:r>
          </a:p>
          <a:p>
            <a:pPr>
              <a:spcAft>
                <a:spcPts val="600"/>
              </a:spcAft>
            </a:pPr>
            <a:r>
              <a:rPr lang="en-US" sz="1600" dirty="0"/>
              <a:t>SCFF “Hold Harmless” protection ends in FY 2024-25; SDCCD needs to increase enrollment to bridge the gap between funded and earned levels of apportionment revenue.   </a:t>
            </a:r>
          </a:p>
          <a:p>
            <a:pPr>
              <a:spcAft>
                <a:spcPts val="600"/>
              </a:spcAft>
            </a:pPr>
            <a:r>
              <a:rPr lang="en-US" sz="1600" dirty="0"/>
              <a:t>Two months of ending fund balance Reserves critical to ensure fiscal resiliency.</a:t>
            </a:r>
            <a:br>
              <a:rPr lang="en-US" sz="1600" b="1" dirty="0"/>
            </a:br>
            <a:endParaRPr lang="en-US" sz="1600" b="1" dirty="0"/>
          </a:p>
        </p:txBody>
      </p:sp>
      <p:sp>
        <p:nvSpPr>
          <p:cNvPr id="5" name="Slide Number Placeholder 4"/>
          <p:cNvSpPr>
            <a:spLocks noGrp="1"/>
          </p:cNvSpPr>
          <p:nvPr>
            <p:ph type="sldNum" sz="quarter" idx="4294967295"/>
          </p:nvPr>
        </p:nvSpPr>
        <p:spPr>
          <a:xfrm>
            <a:off x="8536524" y="6367894"/>
            <a:ext cx="404984" cy="365125"/>
          </a:xfrm>
        </p:spPr>
        <p:txBody>
          <a:bodyPr/>
          <a:lstStyle/>
          <a:p>
            <a:pPr>
              <a:defRPr/>
            </a:pPr>
            <a:fld id="{F2643872-DDB7-0344-AC81-EC67681427FD}" type="slidenum">
              <a:rPr lang="en-US">
                <a:solidFill>
                  <a:schemeClr val="tx1"/>
                </a:solidFill>
                <a:latin typeface="Arial" charset="0"/>
                <a:ea typeface="Arial" charset="0"/>
                <a:cs typeface="Arial" charset="0"/>
              </a:rPr>
              <a:pPr>
                <a:defRPr/>
              </a:pPr>
              <a:t>57</a:t>
            </a:fld>
            <a:endParaRPr lang="en-US" dirty="0">
              <a:solidFill>
                <a:schemeClr val="bg2">
                  <a:lumMod val="50000"/>
                </a:schemeClr>
              </a:solidFill>
            </a:endParaRPr>
          </a:p>
        </p:txBody>
      </p:sp>
      <p:pic>
        <p:nvPicPr>
          <p:cNvPr id="7" name="Picture 6"/>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19272" y="2006824"/>
            <a:ext cx="3519744" cy="2664311"/>
          </a:xfrm>
          <a:prstGeom prst="rect">
            <a:avLst/>
          </a:prstGeom>
          <a:ln>
            <a:noFill/>
          </a:ln>
          <a:effectLst>
            <a:softEdge rad="112500"/>
          </a:effectLst>
        </p:spPr>
      </p:pic>
    </p:spTree>
    <p:extLst>
      <p:ext uri="{BB962C8B-B14F-4D97-AF65-F5344CB8AC3E}">
        <p14:creationId xmlns:p14="http://schemas.microsoft.com/office/powerpoint/2010/main" val="4003922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6" name="Content Placeholder 5"/>
          <p:cNvSpPr>
            <a:spLocks noGrp="1"/>
          </p:cNvSpPr>
          <p:nvPr>
            <p:ph idx="1"/>
          </p:nvPr>
        </p:nvSpPr>
        <p:spPr/>
        <p:txBody>
          <a:bodyPr>
            <a:normAutofit/>
          </a:bodyPr>
          <a:lstStyle/>
          <a:p>
            <a:pPr marL="0" indent="0" algn="ctr">
              <a:buNone/>
            </a:pPr>
            <a:r>
              <a:rPr lang="en-US" sz="4000" b="1" dirty="0">
                <a:latin typeface="Garamond" panose="02020404030301010803" pitchFamily="18" charset="0"/>
              </a:rPr>
              <a:t>The Budget</a:t>
            </a:r>
          </a:p>
          <a:p>
            <a:pPr marL="0" indent="0" algn="ctr">
              <a:buNone/>
            </a:pPr>
            <a:r>
              <a:rPr lang="en-US" sz="4000" b="1" dirty="0">
                <a:latin typeface="Garamond" panose="02020404030301010803" pitchFamily="18" charset="0"/>
              </a:rPr>
              <a:t>Q and A</a:t>
            </a:r>
          </a:p>
        </p:txBody>
      </p:sp>
      <p:sp>
        <p:nvSpPr>
          <p:cNvPr id="5" name="Slide Number Placeholder 4"/>
          <p:cNvSpPr>
            <a:spLocks noGrp="1"/>
          </p:cNvSpPr>
          <p:nvPr>
            <p:ph type="sldNum" sz="quarter" idx="12"/>
          </p:nvPr>
        </p:nvSpPr>
        <p:spPr/>
        <p:txBody>
          <a:bodyPr/>
          <a:lstStyle/>
          <a:p>
            <a:pPr>
              <a:defRPr/>
            </a:pPr>
            <a:fld id="{F2643872-DDB7-0344-AC81-EC67681427FD}" type="slidenum">
              <a:rPr lang="en-US">
                <a:solidFill>
                  <a:schemeClr val="tx1"/>
                </a:solidFill>
                <a:latin typeface="Arial" charset="0"/>
                <a:ea typeface="Arial" charset="0"/>
                <a:cs typeface="Arial" charset="0"/>
              </a:rPr>
              <a:pPr>
                <a:defRPr/>
              </a:pPr>
              <a:t>58</a:t>
            </a:fld>
            <a:endParaRPr lang="en-US" dirty="0"/>
          </a:p>
        </p:txBody>
      </p:sp>
    </p:spTree>
    <p:extLst>
      <p:ext uri="{BB962C8B-B14F-4D97-AF65-F5344CB8AC3E}">
        <p14:creationId xmlns:p14="http://schemas.microsoft.com/office/powerpoint/2010/main" val="1467947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821D24C-6FB7-4583-BFF4-7F97EED40CC4}" type="slidenum">
              <a:rPr lang="en-US" smtClean="0">
                <a:solidFill>
                  <a:schemeClr val="tx1"/>
                </a:solidFill>
                <a:latin typeface="Arial" panose="020B0604020202020204" pitchFamily="34" charset="0"/>
                <a:cs typeface="Arial" panose="020B0604020202020204" pitchFamily="34" charset="0"/>
              </a:rPr>
              <a:t>59</a:t>
            </a:fld>
            <a:endParaRPr lang="en-US"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0" y="841570"/>
            <a:ext cx="9144000" cy="4343400"/>
          </a:xfrm>
        </p:spPr>
        <p:txBody>
          <a:bodyPr>
            <a:normAutofit/>
          </a:bodyPr>
          <a:lstStyle/>
          <a:p>
            <a:pPr marL="0" indent="0" algn="ctr" eaLnBrk="1" hangingPunct="1">
              <a:spcBef>
                <a:spcPct val="0"/>
              </a:spcBef>
              <a:buNone/>
              <a:defRPr/>
            </a:pPr>
            <a:r>
              <a:rPr lang="en-US" altLang="en-US" sz="4200" b="1" dirty="0">
                <a:latin typeface="Garamond" panose="02020404030301010803" pitchFamily="18" charset="0"/>
                <a:ea typeface="ＭＳ Ｐゴシック" pitchFamily="34" charset="-128"/>
              </a:rPr>
              <a:t>Operations, Enterprise Services, </a:t>
            </a:r>
          </a:p>
          <a:p>
            <a:pPr marL="0" indent="0" algn="ctr" eaLnBrk="1" hangingPunct="1">
              <a:spcBef>
                <a:spcPct val="0"/>
              </a:spcBef>
              <a:buNone/>
              <a:defRPr/>
            </a:pPr>
            <a:r>
              <a:rPr lang="en-US" altLang="en-US" sz="4200" b="1" dirty="0">
                <a:latin typeface="Garamond" panose="02020404030301010803" pitchFamily="18" charset="0"/>
                <a:ea typeface="ＭＳ Ｐゴシック" pitchFamily="34" charset="-128"/>
              </a:rPr>
              <a:t>and Facilities</a:t>
            </a:r>
          </a:p>
          <a:p>
            <a:pPr marL="0" indent="0" algn="ctr">
              <a:spcBef>
                <a:spcPct val="0"/>
              </a:spcBef>
              <a:buNone/>
              <a:defRPr/>
            </a:pPr>
            <a:r>
              <a:rPr lang="en-US" altLang="en-US" sz="1100" b="1" dirty="0">
                <a:latin typeface="Garamond" panose="02020404030301010803" pitchFamily="18" charset="0"/>
                <a:ea typeface="ＭＳ Ｐゴシック" pitchFamily="34" charset="-128"/>
              </a:rPr>
              <a:t>__________________________________________________________________________________________________________________</a:t>
            </a:r>
          </a:p>
          <a:p>
            <a:pPr marL="0" indent="0" algn="ctr">
              <a:spcBef>
                <a:spcPct val="0"/>
              </a:spcBef>
              <a:buNone/>
              <a:defRPr/>
            </a:pPr>
            <a:endParaRPr lang="en-US" altLang="en-US" sz="1100" b="1" dirty="0">
              <a:latin typeface="Garamond" panose="02020404030301010803" pitchFamily="18" charset="0"/>
              <a:ea typeface="ＭＳ Ｐゴシック" pitchFamily="34" charset="-128"/>
            </a:endParaRPr>
          </a:p>
          <a:p>
            <a:pPr marL="0" indent="0" algn="ctr">
              <a:spcBef>
                <a:spcPct val="0"/>
              </a:spcBef>
              <a:buNone/>
              <a:defRPr/>
            </a:pPr>
            <a:r>
              <a:rPr lang="en-US" altLang="en-US" sz="2800" b="1" dirty="0">
                <a:latin typeface="Garamond" panose="02020404030301010803" pitchFamily="18" charset="0"/>
                <a:ea typeface="ＭＳ Ｐゴシック" pitchFamily="34" charset="-128"/>
              </a:rPr>
              <a:t>2024 Bond</a:t>
            </a:r>
          </a:p>
          <a:p>
            <a:pPr marL="0" indent="0" algn="ctr">
              <a:spcBef>
                <a:spcPct val="0"/>
              </a:spcBef>
              <a:buNone/>
              <a:defRPr/>
            </a:pPr>
            <a:r>
              <a:rPr lang="en-US" altLang="en-US" sz="2800" b="1" dirty="0">
                <a:latin typeface="Garamond" panose="02020404030301010803" pitchFamily="18" charset="0"/>
                <a:ea typeface="ＭＳ Ｐゴシック" pitchFamily="34" charset="-128"/>
              </a:rPr>
              <a:t>Affordable Student Housing</a:t>
            </a:r>
          </a:p>
          <a:p>
            <a:pPr marL="0" indent="0" algn="ctr">
              <a:spcBef>
                <a:spcPct val="0"/>
              </a:spcBef>
              <a:buNone/>
              <a:defRPr/>
            </a:pPr>
            <a:r>
              <a:rPr lang="en-US" altLang="en-US" sz="2800" b="1" dirty="0">
                <a:latin typeface="Garamond" panose="02020404030301010803" pitchFamily="18" charset="0"/>
                <a:ea typeface="ＭＳ Ｐゴシック" pitchFamily="34" charset="-128"/>
              </a:rPr>
              <a:t>Food Services</a:t>
            </a:r>
          </a:p>
          <a:p>
            <a:pPr marL="0" indent="0" algn="ctr">
              <a:spcBef>
                <a:spcPct val="0"/>
              </a:spcBef>
              <a:buNone/>
              <a:defRPr/>
            </a:pPr>
            <a:r>
              <a:rPr lang="en-US" altLang="en-US" sz="2800" b="1" dirty="0">
                <a:latin typeface="Garamond" panose="02020404030301010803" pitchFamily="18" charset="0"/>
                <a:ea typeface="ＭＳ Ｐゴシック" pitchFamily="34" charset="-128"/>
              </a:rPr>
              <a:t>Parking/Use of Facilities</a:t>
            </a:r>
          </a:p>
          <a:p>
            <a:pPr marL="0" indent="0">
              <a:buNone/>
            </a:pPr>
            <a:endParaRPr lang="en-US" dirty="0"/>
          </a:p>
        </p:txBody>
      </p:sp>
      <p:sp>
        <p:nvSpPr>
          <p:cNvPr id="7" name="TextBox 6"/>
          <p:cNvSpPr txBox="1"/>
          <p:nvPr/>
        </p:nvSpPr>
        <p:spPr>
          <a:xfrm>
            <a:off x="4544961" y="5378245"/>
            <a:ext cx="4426212" cy="784830"/>
          </a:xfrm>
          <a:prstGeom prst="rect">
            <a:avLst/>
          </a:prstGeom>
          <a:noFill/>
        </p:spPr>
        <p:txBody>
          <a:bodyPr wrap="none" rtlCol="0">
            <a:spAutoFit/>
          </a:bodyPr>
          <a:lstStyle/>
          <a:p>
            <a:pPr eaLnBrk="0" hangingPunct="0">
              <a:defRPr/>
            </a:pPr>
            <a:r>
              <a:rPr lang="en-US" sz="1500" b="1" dirty="0">
                <a:latin typeface="Arial" panose="020B0604020202020204" pitchFamily="34" charset="0"/>
                <a:cs typeface="Arial" panose="020B0604020202020204" pitchFamily="34" charset="0"/>
              </a:rPr>
              <a:t>Joel Peterson, Ph.D. </a:t>
            </a:r>
          </a:p>
          <a:p>
            <a:pPr eaLnBrk="0" hangingPunct="0">
              <a:defRPr/>
            </a:pPr>
            <a:r>
              <a:rPr lang="en-US" sz="1500" b="1" dirty="0">
                <a:latin typeface="Arial" panose="020B0604020202020204" pitchFamily="34" charset="0"/>
                <a:cs typeface="Arial" panose="020B0604020202020204" pitchFamily="34" charset="0"/>
              </a:rPr>
              <a:t>Vice Chancellor</a:t>
            </a:r>
          </a:p>
          <a:p>
            <a:pPr eaLnBrk="0" hangingPunct="0">
              <a:defRPr/>
            </a:pPr>
            <a:r>
              <a:rPr lang="en-US" sz="1500" b="1" dirty="0">
                <a:latin typeface="Arial" panose="020B0604020202020204" pitchFamily="34" charset="0"/>
                <a:cs typeface="Arial" panose="020B0604020202020204" pitchFamily="34" charset="0"/>
              </a:rPr>
              <a:t>Operations, Enterprise Services, and Facilities</a:t>
            </a:r>
          </a:p>
        </p:txBody>
      </p:sp>
      <p:pic>
        <p:nvPicPr>
          <p:cNvPr id="1026" name="Picture 2" descr="Joel Peterson">
            <a:extLst>
              <a:ext uri="{FF2B5EF4-FFF2-40B4-BE49-F238E27FC236}">
                <a16:creationId xmlns:a16="http://schemas.microsoft.com/office/drawing/2014/main" id="{92311BB3-8872-4BD5-A317-39FB61E157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4349545"/>
            <a:ext cx="1645920" cy="2057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49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76200"/>
            <a:ext cx="8153399" cy="1219200"/>
          </a:xfrm>
        </p:spPr>
        <p:txBody>
          <a:bodyPr>
            <a:noAutofit/>
          </a:bodyPr>
          <a:lstStyle/>
          <a:p>
            <a:r>
              <a:rPr lang="en-US" altLang="en-US" sz="4000" dirty="0">
                <a:cs typeface="Arial" panose="020B0604020202020204" pitchFamily="34" charset="0"/>
              </a:rPr>
              <a:t>Ethnicity of College of Continuing Students Fall 2022</a:t>
            </a:r>
            <a:endParaRPr lang="en-US" sz="4000" dirty="0">
              <a:cs typeface="Arial" panose="020B0604020202020204" pitchFamily="34" charset="0"/>
            </a:endParaRPr>
          </a:p>
        </p:txBody>
      </p:sp>
      <p:sp>
        <p:nvSpPr>
          <p:cNvPr id="3" name="Slide Number Placeholder 2"/>
          <p:cNvSpPr>
            <a:spLocks noGrp="1"/>
          </p:cNvSpPr>
          <p:nvPr>
            <p:ph type="sldNum" sz="quarter" idx="12"/>
          </p:nvPr>
        </p:nvSpPr>
        <p:spPr/>
        <p:txBody>
          <a:bodyPr/>
          <a:lstStyle/>
          <a:p>
            <a:fld id="{F2643872-DDB7-0344-AC81-EC67681427FD}" type="slidenum">
              <a:rPr lang="en-US">
                <a:solidFill>
                  <a:schemeClr val="tx1"/>
                </a:solidFill>
                <a:latin typeface="Arial" charset="0"/>
                <a:ea typeface="Arial" charset="0"/>
                <a:cs typeface="Arial" charset="0"/>
              </a:rPr>
              <a:pPr/>
              <a:t>6</a:t>
            </a:fld>
            <a:endParaRPr lang="en-US" dirty="0">
              <a:solidFill>
                <a:schemeClr val="tx1"/>
              </a:solidFill>
              <a:latin typeface="Arial" charset="0"/>
              <a:ea typeface="Arial" charset="0"/>
              <a:cs typeface="Arial" charset="0"/>
            </a:endParaRPr>
          </a:p>
        </p:txBody>
      </p:sp>
      <p:graphicFrame>
        <p:nvGraphicFramePr>
          <p:cNvPr id="9" name="Content Placeholder 8"/>
          <p:cNvGraphicFramePr>
            <a:graphicFrameLocks noGrp="1"/>
          </p:cNvGraphicFramePr>
          <p:nvPr>
            <p:ph idx="1"/>
          </p:nvPr>
        </p:nvGraphicFramePr>
        <p:xfrm>
          <a:off x="571500" y="1830387"/>
          <a:ext cx="8229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E224EE4B-8184-482A-851D-91321479923D}"/>
              </a:ext>
            </a:extLst>
          </p:cNvPr>
          <p:cNvGraphicFramePr>
            <a:graphicFrameLocks/>
          </p:cNvGraphicFramePr>
          <p:nvPr>
            <p:extLst>
              <p:ext uri="{D42A27DB-BD31-4B8C-83A1-F6EECF244321}">
                <p14:modId xmlns:p14="http://schemas.microsoft.com/office/powerpoint/2010/main" val="161667942"/>
              </p:ext>
            </p:extLst>
          </p:nvPr>
        </p:nvGraphicFramePr>
        <p:xfrm>
          <a:off x="342900" y="2181916"/>
          <a:ext cx="8686800" cy="42950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403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9BA1925-6923-4CE9-A578-7FF4DF62DD8C}"/>
              </a:ext>
            </a:extLst>
          </p:cNvPr>
          <p:cNvSpPr>
            <a:spLocks noGrp="1"/>
          </p:cNvSpPr>
          <p:nvPr>
            <p:ph idx="1"/>
          </p:nvPr>
        </p:nvSpPr>
        <p:spPr>
          <a:xfrm>
            <a:off x="228600" y="1219200"/>
            <a:ext cx="8534400" cy="5257800"/>
          </a:xfrm>
        </p:spPr>
        <p:txBody>
          <a:bodyPr>
            <a:normAutofit/>
          </a:bodyPr>
          <a:lstStyle/>
          <a:p>
            <a:pPr marL="228600" indent="-228600">
              <a:lnSpc>
                <a:spcPct val="110000"/>
              </a:lnSpc>
              <a:spcBef>
                <a:spcPts val="0"/>
              </a:spcBef>
              <a:spcAft>
                <a:spcPts val="1000"/>
              </a:spcAft>
            </a:pPr>
            <a:r>
              <a:rPr lang="en-US" sz="2400" dirty="0"/>
              <a:t>November 2024 election</a:t>
            </a:r>
          </a:p>
          <a:p>
            <a:pPr marL="228600" indent="-228600">
              <a:lnSpc>
                <a:spcPct val="110000"/>
              </a:lnSpc>
              <a:spcBef>
                <a:spcPts val="0"/>
              </a:spcBef>
              <a:spcAft>
                <a:spcPts val="800"/>
              </a:spcAft>
            </a:pPr>
            <a:r>
              <a:rPr lang="en-US" sz="2400" dirty="0"/>
              <a:t>$3.5 billion (polling to help guide amount)</a:t>
            </a:r>
          </a:p>
          <a:p>
            <a:pPr marL="571500" lvl="1">
              <a:lnSpc>
                <a:spcPct val="110000"/>
              </a:lnSpc>
              <a:spcBef>
                <a:spcPts val="0"/>
              </a:spcBef>
              <a:spcAft>
                <a:spcPts val="600"/>
              </a:spcAft>
            </a:pPr>
            <a:r>
              <a:rPr lang="en-US" sz="2000" dirty="0"/>
              <a:t>Project identification, prioritization, and costing in-progress</a:t>
            </a:r>
          </a:p>
          <a:p>
            <a:pPr marL="571500" lvl="1">
              <a:lnSpc>
                <a:spcPct val="110000"/>
              </a:lnSpc>
              <a:spcBef>
                <a:spcPts val="0"/>
              </a:spcBef>
              <a:spcAft>
                <a:spcPts val="600"/>
              </a:spcAft>
            </a:pPr>
            <a:r>
              <a:rPr lang="en-US" sz="2000" dirty="0"/>
              <a:t>Citizen’s Campaign committee formation in-progress</a:t>
            </a:r>
          </a:p>
          <a:p>
            <a:pPr marL="571500" lvl="1">
              <a:lnSpc>
                <a:spcPct val="110000"/>
              </a:lnSpc>
              <a:spcBef>
                <a:spcPts val="0"/>
              </a:spcBef>
              <a:spcAft>
                <a:spcPts val="600"/>
              </a:spcAft>
            </a:pPr>
            <a:r>
              <a:rPr lang="en-US" sz="2000" dirty="0"/>
              <a:t>Polling and outreach, post-committee formation</a:t>
            </a:r>
          </a:p>
          <a:p>
            <a:pPr marL="571500" lvl="1">
              <a:lnSpc>
                <a:spcPct val="110000"/>
              </a:lnSpc>
              <a:spcBef>
                <a:spcPts val="0"/>
              </a:spcBef>
              <a:spcAft>
                <a:spcPts val="600"/>
              </a:spcAft>
            </a:pPr>
            <a:r>
              <a:rPr lang="en-US" sz="2000" dirty="0"/>
              <a:t>Bond detail, ballot, and bond measure language development in early 2024</a:t>
            </a:r>
          </a:p>
          <a:p>
            <a:pPr marL="571500" lvl="1">
              <a:lnSpc>
                <a:spcPct val="110000"/>
              </a:lnSpc>
              <a:spcBef>
                <a:spcPts val="300"/>
              </a:spcBef>
            </a:pPr>
            <a:r>
              <a:rPr lang="en-US" sz="2000" dirty="0"/>
              <a:t>Outreach, communication, and community engagement Spring 2024</a:t>
            </a:r>
          </a:p>
        </p:txBody>
      </p:sp>
      <p:sp>
        <p:nvSpPr>
          <p:cNvPr id="5" name="Title 2">
            <a:extLst>
              <a:ext uri="{FF2B5EF4-FFF2-40B4-BE49-F238E27FC236}">
                <a16:creationId xmlns:a16="http://schemas.microsoft.com/office/drawing/2014/main" id="{725BEA4D-5C43-49BF-83D3-6DCE58675989}"/>
              </a:ext>
            </a:extLst>
          </p:cNvPr>
          <p:cNvSpPr txBox="1">
            <a:spLocks/>
          </p:cNvSpPr>
          <p:nvPr/>
        </p:nvSpPr>
        <p:spPr>
          <a:xfrm>
            <a:off x="9144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Garamond" panose="02020404030301010803" pitchFamily="18" charset="0"/>
                <a:ea typeface="+mj-ea"/>
                <a:cs typeface="+mj-cs"/>
              </a:defRPr>
            </a:lvl1pPr>
          </a:lstStyle>
          <a:p>
            <a:r>
              <a:rPr lang="en-US" dirty="0"/>
              <a:t>  2024 Bond Measure</a:t>
            </a:r>
            <a:endParaRPr lang="en-US" sz="4000" dirty="0"/>
          </a:p>
        </p:txBody>
      </p:sp>
      <p:pic>
        <p:nvPicPr>
          <p:cNvPr id="7" name="Picture 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3257595" y="4850683"/>
            <a:ext cx="2476410" cy="1854917"/>
          </a:xfrm>
          <a:prstGeom prst="rect">
            <a:avLst/>
          </a:prstGeom>
        </p:spPr>
      </p:pic>
      <p:sp>
        <p:nvSpPr>
          <p:cNvPr id="6" name="Slide Number Placeholder 3">
            <a:extLst>
              <a:ext uri="{FF2B5EF4-FFF2-40B4-BE49-F238E27FC236}">
                <a16:creationId xmlns:a16="http://schemas.microsoft.com/office/drawing/2014/main" id="{7665F90B-DA9D-4949-B181-B9FE6B2CA908}"/>
              </a:ext>
            </a:extLst>
          </p:cNvPr>
          <p:cNvSpPr>
            <a:spLocks noGrp="1"/>
          </p:cNvSpPr>
          <p:nvPr>
            <p:ph type="sldNum" sz="quarter" idx="12"/>
          </p:nvPr>
        </p:nvSpPr>
        <p:spPr>
          <a:xfrm>
            <a:off x="6553200" y="6356350"/>
            <a:ext cx="2133600" cy="365125"/>
          </a:xfrm>
        </p:spPr>
        <p:txBody>
          <a:bodyPr/>
          <a:lstStyle/>
          <a:p>
            <a:pPr>
              <a:defRPr/>
            </a:pPr>
            <a:fld id="{F2643872-DDB7-0344-AC81-EC67681427FD}" type="slidenum">
              <a:rPr lang="en-US">
                <a:solidFill>
                  <a:schemeClr val="tx1"/>
                </a:solidFill>
                <a:latin typeface="Arial" charset="0"/>
                <a:ea typeface="Arial" charset="0"/>
                <a:cs typeface="Arial" charset="0"/>
              </a:rPr>
              <a:pPr>
                <a:defRPr/>
              </a:pPr>
              <a:t>60</a:t>
            </a:fld>
            <a:endParaRPr lang="en-US" dirty="0"/>
          </a:p>
        </p:txBody>
      </p:sp>
    </p:spTree>
    <p:extLst>
      <p:ext uri="{BB962C8B-B14F-4D97-AF65-F5344CB8AC3E}">
        <p14:creationId xmlns:p14="http://schemas.microsoft.com/office/powerpoint/2010/main" val="4091383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5BEA4D-5C43-49BF-83D3-6DCE58675989}"/>
              </a:ext>
            </a:extLst>
          </p:cNvPr>
          <p:cNvSpPr>
            <a:spLocks noGrp="1"/>
          </p:cNvSpPr>
          <p:nvPr>
            <p:ph type="title"/>
          </p:nvPr>
        </p:nvSpPr>
        <p:spPr>
          <a:xfrm>
            <a:off x="914400" y="0"/>
            <a:ext cx="8229600" cy="1143000"/>
          </a:xfrm>
        </p:spPr>
        <p:txBody>
          <a:bodyPr/>
          <a:lstStyle/>
          <a:p>
            <a:r>
              <a:rPr lang="en-US" dirty="0"/>
              <a:t>  Affordable Student Housing</a:t>
            </a:r>
            <a:endParaRPr lang="en-US" sz="4000" dirty="0"/>
          </a:p>
        </p:txBody>
      </p:sp>
      <p:sp>
        <p:nvSpPr>
          <p:cNvPr id="4" name="Content Placeholder 3">
            <a:extLst>
              <a:ext uri="{FF2B5EF4-FFF2-40B4-BE49-F238E27FC236}">
                <a16:creationId xmlns:a16="http://schemas.microsoft.com/office/drawing/2014/main" id="{546A9BBC-FB03-490A-A18B-87AC7BDF7AF7}"/>
              </a:ext>
            </a:extLst>
          </p:cNvPr>
          <p:cNvSpPr>
            <a:spLocks noGrp="1"/>
          </p:cNvSpPr>
          <p:nvPr>
            <p:ph idx="1"/>
          </p:nvPr>
        </p:nvSpPr>
        <p:spPr>
          <a:xfrm>
            <a:off x="228600" y="1295400"/>
            <a:ext cx="8569188" cy="5257800"/>
          </a:xfrm>
        </p:spPr>
        <p:txBody>
          <a:bodyPr>
            <a:noAutofit/>
          </a:bodyPr>
          <a:lstStyle/>
          <a:p>
            <a:pPr marL="228600" indent="-228600">
              <a:spcBef>
                <a:spcPts val="0"/>
              </a:spcBef>
              <a:spcAft>
                <a:spcPts val="1000"/>
              </a:spcAft>
            </a:pPr>
            <a:r>
              <a:rPr lang="en-US" sz="2200" dirty="0"/>
              <a:t>Feasibility, programming, and conceptual design completed</a:t>
            </a:r>
          </a:p>
          <a:p>
            <a:pPr marL="228600" indent="-228600">
              <a:spcBef>
                <a:spcPts val="0"/>
              </a:spcBef>
              <a:spcAft>
                <a:spcPts val="1000"/>
              </a:spcAft>
            </a:pPr>
            <a:r>
              <a:rPr lang="en-US" sz="2200" dirty="0"/>
              <a:t>Construction grant application accepted by the state</a:t>
            </a:r>
          </a:p>
          <a:p>
            <a:pPr marL="228600" indent="-228600">
              <a:spcBef>
                <a:spcPts val="0"/>
              </a:spcBef>
              <a:spcAft>
                <a:spcPts val="1000"/>
              </a:spcAft>
            </a:pPr>
            <a:r>
              <a:rPr lang="en-US" sz="2200" dirty="0"/>
              <a:t>800+ bed affordable student housing complex envisioned</a:t>
            </a:r>
          </a:p>
          <a:p>
            <a:pPr marL="228600" indent="-228600">
              <a:spcBef>
                <a:spcPts val="0"/>
              </a:spcBef>
              <a:spcAft>
                <a:spcPts val="1000"/>
              </a:spcAft>
            </a:pPr>
            <a:r>
              <a:rPr lang="en-US" sz="2200" dirty="0"/>
              <a:t>Wrap-around services (e.g., basic needs, academic support services, student support services, etc.)</a:t>
            </a:r>
          </a:p>
          <a:p>
            <a:pPr marL="228600" indent="-228600">
              <a:spcBef>
                <a:spcPts val="0"/>
              </a:spcBef>
              <a:spcAft>
                <a:spcPts val="1000"/>
              </a:spcAft>
            </a:pPr>
            <a:r>
              <a:rPr lang="en-US" sz="2200" dirty="0"/>
              <a:t>Public/Private Partnership (P3) Development Partner selected</a:t>
            </a:r>
          </a:p>
          <a:p>
            <a:pPr marL="228600" indent="-228600">
              <a:spcBef>
                <a:spcPts val="0"/>
              </a:spcBef>
              <a:spcAft>
                <a:spcPts val="800"/>
              </a:spcAft>
            </a:pPr>
            <a:r>
              <a:rPr lang="en-US" sz="2200" dirty="0"/>
              <a:t>City College student housing project serves as a pilot program for SDCCD</a:t>
            </a:r>
          </a:p>
          <a:p>
            <a:pPr marL="571500" lvl="1">
              <a:spcBef>
                <a:spcPts val="0"/>
              </a:spcBef>
              <a:spcAft>
                <a:spcPts val="600"/>
              </a:spcAft>
            </a:pPr>
            <a:r>
              <a:rPr lang="en-US" sz="2000" kern="0" dirty="0"/>
              <a:t>Lessons learned to inform future housing projects</a:t>
            </a:r>
          </a:p>
          <a:p>
            <a:pPr marL="857250" lvl="2">
              <a:spcBef>
                <a:spcPts val="0"/>
              </a:spcBef>
            </a:pPr>
            <a:r>
              <a:rPr lang="en-US" sz="1800" dirty="0"/>
              <a:t>Affordable student-family housing</a:t>
            </a:r>
          </a:p>
          <a:p>
            <a:pPr marL="857250" lvl="2">
              <a:spcBef>
                <a:spcPts val="0"/>
              </a:spcBef>
            </a:pPr>
            <a:r>
              <a:rPr lang="en-US" sz="1800" dirty="0"/>
              <a:t>Affordable employee housing</a:t>
            </a:r>
          </a:p>
          <a:p>
            <a:pPr marL="857250" lvl="2">
              <a:spcBef>
                <a:spcPts val="0"/>
              </a:spcBef>
            </a:pPr>
            <a:r>
              <a:rPr lang="en-US" sz="1800" dirty="0"/>
              <a:t>Integrated student life program in support of academic success</a:t>
            </a:r>
          </a:p>
        </p:txBody>
      </p:sp>
      <p:sp>
        <p:nvSpPr>
          <p:cNvPr id="5" name="Slide Number Placeholder 3">
            <a:extLst>
              <a:ext uri="{FF2B5EF4-FFF2-40B4-BE49-F238E27FC236}">
                <a16:creationId xmlns:a16="http://schemas.microsoft.com/office/drawing/2014/main" id="{5DAE24E9-FA11-456D-808E-4FC7EE86E071}"/>
              </a:ext>
            </a:extLst>
          </p:cNvPr>
          <p:cNvSpPr>
            <a:spLocks noGrp="1"/>
          </p:cNvSpPr>
          <p:nvPr>
            <p:ph type="sldNum" sz="quarter" idx="12"/>
          </p:nvPr>
        </p:nvSpPr>
        <p:spPr>
          <a:xfrm>
            <a:off x="6553200" y="6356350"/>
            <a:ext cx="2133600" cy="365125"/>
          </a:xfrm>
        </p:spPr>
        <p:txBody>
          <a:bodyPr/>
          <a:lstStyle/>
          <a:p>
            <a:pPr>
              <a:defRPr/>
            </a:pPr>
            <a:fld id="{F2643872-DDB7-0344-AC81-EC67681427FD}" type="slidenum">
              <a:rPr lang="en-US">
                <a:solidFill>
                  <a:schemeClr val="tx1"/>
                </a:solidFill>
                <a:latin typeface="Arial" charset="0"/>
                <a:ea typeface="Arial" charset="0"/>
                <a:cs typeface="Arial" charset="0"/>
              </a:rPr>
              <a:pPr>
                <a:defRPr/>
              </a:pPr>
              <a:t>61</a:t>
            </a:fld>
            <a:endParaRPr lang="en-US" dirty="0"/>
          </a:p>
        </p:txBody>
      </p:sp>
    </p:spTree>
    <p:extLst>
      <p:ext uri="{BB962C8B-B14F-4D97-AF65-F5344CB8AC3E}">
        <p14:creationId xmlns:p14="http://schemas.microsoft.com/office/powerpoint/2010/main" val="2112548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5BEA4D-5C43-49BF-83D3-6DCE58675989}"/>
              </a:ext>
            </a:extLst>
          </p:cNvPr>
          <p:cNvSpPr>
            <a:spLocks noGrp="1"/>
          </p:cNvSpPr>
          <p:nvPr>
            <p:ph type="title"/>
          </p:nvPr>
        </p:nvSpPr>
        <p:spPr>
          <a:xfrm>
            <a:off x="914400" y="0"/>
            <a:ext cx="8229600" cy="1143000"/>
          </a:xfrm>
        </p:spPr>
        <p:txBody>
          <a:bodyPr/>
          <a:lstStyle/>
          <a:p>
            <a:r>
              <a:rPr lang="en-US" dirty="0"/>
              <a:t>  Affordable Student Housing</a:t>
            </a:r>
            <a:endParaRPr lang="en-US" sz="4000" dirty="0"/>
          </a:p>
        </p:txBody>
      </p:sp>
      <p:sp>
        <p:nvSpPr>
          <p:cNvPr id="5" name="Slide Number Placeholder 3">
            <a:extLst>
              <a:ext uri="{FF2B5EF4-FFF2-40B4-BE49-F238E27FC236}">
                <a16:creationId xmlns:a16="http://schemas.microsoft.com/office/drawing/2014/main" id="{5DAE24E9-FA11-456D-808E-4FC7EE86E071}"/>
              </a:ext>
            </a:extLst>
          </p:cNvPr>
          <p:cNvSpPr>
            <a:spLocks noGrp="1"/>
          </p:cNvSpPr>
          <p:nvPr>
            <p:ph type="sldNum" sz="quarter" idx="12"/>
          </p:nvPr>
        </p:nvSpPr>
        <p:spPr>
          <a:xfrm>
            <a:off x="6553200" y="6356350"/>
            <a:ext cx="2133600" cy="365125"/>
          </a:xfrm>
        </p:spPr>
        <p:txBody>
          <a:bodyPr/>
          <a:lstStyle/>
          <a:p>
            <a:pPr>
              <a:defRPr/>
            </a:pPr>
            <a:fld id="{F2643872-DDB7-0344-AC81-EC67681427FD}" type="slidenum">
              <a:rPr lang="en-US">
                <a:solidFill>
                  <a:schemeClr val="tx1"/>
                </a:solidFill>
                <a:latin typeface="Arial" charset="0"/>
                <a:ea typeface="Arial" charset="0"/>
                <a:cs typeface="Arial" charset="0"/>
              </a:rPr>
              <a:pPr>
                <a:defRPr/>
              </a:pPr>
              <a:t>62</a:t>
            </a:fld>
            <a:endParaRPr lang="en-US" dirty="0"/>
          </a:p>
        </p:txBody>
      </p:sp>
      <p:pic>
        <p:nvPicPr>
          <p:cNvPr id="6" name="Picture 5"/>
          <p:cNvPicPr>
            <a:picLocks noChangeAspect="1"/>
          </p:cNvPicPr>
          <p:nvPr/>
        </p:nvPicPr>
        <p:blipFill>
          <a:blip r:embed="rId2"/>
          <a:stretch>
            <a:fillRect/>
          </a:stretch>
        </p:blipFill>
        <p:spPr>
          <a:xfrm>
            <a:off x="1965503" y="1143000"/>
            <a:ext cx="5273497" cy="4986960"/>
          </a:xfrm>
          <a:prstGeom prst="rect">
            <a:avLst/>
          </a:prstGeom>
        </p:spPr>
      </p:pic>
      <p:sp>
        <p:nvSpPr>
          <p:cNvPr id="7" name="Content Placeholder 3">
            <a:extLst>
              <a:ext uri="{FF2B5EF4-FFF2-40B4-BE49-F238E27FC236}">
                <a16:creationId xmlns:a16="http://schemas.microsoft.com/office/drawing/2014/main" id="{546A9BBC-FB03-490A-A18B-87AC7BDF7AF7}"/>
              </a:ext>
            </a:extLst>
          </p:cNvPr>
          <p:cNvSpPr>
            <a:spLocks noGrp="1"/>
          </p:cNvSpPr>
          <p:nvPr>
            <p:ph idx="1"/>
          </p:nvPr>
        </p:nvSpPr>
        <p:spPr>
          <a:xfrm>
            <a:off x="0" y="6172200"/>
            <a:ext cx="9144000" cy="381000"/>
          </a:xfrm>
        </p:spPr>
        <p:txBody>
          <a:bodyPr>
            <a:noAutofit/>
          </a:bodyPr>
          <a:lstStyle/>
          <a:p>
            <a:pPr marL="0" indent="0" algn="ctr">
              <a:spcBef>
                <a:spcPts val="300"/>
              </a:spcBef>
              <a:buNone/>
            </a:pPr>
            <a:r>
              <a:rPr lang="en-US" sz="2600" dirty="0"/>
              <a:t>Conceptual Direction</a:t>
            </a:r>
            <a:endParaRPr lang="en-US" sz="1800" dirty="0"/>
          </a:p>
        </p:txBody>
      </p:sp>
    </p:spTree>
    <p:extLst>
      <p:ext uri="{BB962C8B-B14F-4D97-AF65-F5344CB8AC3E}">
        <p14:creationId xmlns:p14="http://schemas.microsoft.com/office/powerpoint/2010/main" val="3192170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573B190C-F518-502C-A38D-5680C83B98BC}"/>
              </a:ext>
            </a:extLst>
          </p:cNvPr>
          <p:cNvSpPr txBox="1">
            <a:spLocks/>
          </p:cNvSpPr>
          <p:nvPr/>
        </p:nvSpPr>
        <p:spPr>
          <a:xfrm>
            <a:off x="228600" y="1238838"/>
            <a:ext cx="8703296" cy="1157116"/>
          </a:xfrm>
          <a:prstGeom prst="rect">
            <a:avLst/>
          </a:prstGeom>
          <a:solidFill>
            <a:schemeClr val="bg1"/>
          </a:solidFill>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ct val="105000"/>
              </a:lnSpc>
              <a:buSzPct val="120000"/>
            </a:pPr>
            <a:endParaRPr lang="en-US" sz="20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25BEA4D-5C43-49BF-83D3-6DCE58675989}"/>
              </a:ext>
            </a:extLst>
          </p:cNvPr>
          <p:cNvSpPr>
            <a:spLocks noGrp="1"/>
          </p:cNvSpPr>
          <p:nvPr>
            <p:ph type="title"/>
          </p:nvPr>
        </p:nvSpPr>
        <p:spPr>
          <a:xfrm>
            <a:off x="914400" y="0"/>
            <a:ext cx="8229600" cy="1143000"/>
          </a:xfrm>
        </p:spPr>
        <p:txBody>
          <a:bodyPr/>
          <a:lstStyle/>
          <a:p>
            <a:r>
              <a:rPr lang="en-US" dirty="0"/>
              <a:t>  Affordable Student Housing</a:t>
            </a:r>
            <a:endParaRPr lang="en-US" sz="4000" dirty="0"/>
          </a:p>
        </p:txBody>
      </p:sp>
      <p:sp>
        <p:nvSpPr>
          <p:cNvPr id="5" name="Slide Number Placeholder 3">
            <a:extLst>
              <a:ext uri="{FF2B5EF4-FFF2-40B4-BE49-F238E27FC236}">
                <a16:creationId xmlns:a16="http://schemas.microsoft.com/office/drawing/2014/main" id="{5DAE24E9-FA11-456D-808E-4FC7EE86E071}"/>
              </a:ext>
            </a:extLst>
          </p:cNvPr>
          <p:cNvSpPr>
            <a:spLocks noGrp="1"/>
          </p:cNvSpPr>
          <p:nvPr>
            <p:ph type="sldNum" sz="quarter" idx="12"/>
          </p:nvPr>
        </p:nvSpPr>
        <p:spPr>
          <a:xfrm>
            <a:off x="6553200" y="6356350"/>
            <a:ext cx="2133600" cy="365125"/>
          </a:xfrm>
        </p:spPr>
        <p:txBody>
          <a:bodyPr/>
          <a:lstStyle/>
          <a:p>
            <a:pPr>
              <a:defRPr/>
            </a:pPr>
            <a:fld id="{F2643872-DDB7-0344-AC81-EC67681427FD}" type="slidenum">
              <a:rPr lang="en-US">
                <a:solidFill>
                  <a:schemeClr val="tx1"/>
                </a:solidFill>
                <a:latin typeface="Arial" charset="0"/>
                <a:ea typeface="Arial" charset="0"/>
                <a:cs typeface="Arial" charset="0"/>
              </a:rPr>
              <a:pPr>
                <a:defRPr/>
              </a:pPr>
              <a:t>63</a:t>
            </a:fld>
            <a:endParaRPr lang="en-US" dirty="0"/>
          </a:p>
        </p:txBody>
      </p:sp>
      <p:grpSp>
        <p:nvGrpSpPr>
          <p:cNvPr id="4" name="Group 3">
            <a:extLst>
              <a:ext uri="{FF2B5EF4-FFF2-40B4-BE49-F238E27FC236}">
                <a16:creationId xmlns:a16="http://schemas.microsoft.com/office/drawing/2014/main" id="{FC3B129E-5437-49BC-A664-1B21DB1B8C9E}"/>
              </a:ext>
            </a:extLst>
          </p:cNvPr>
          <p:cNvGrpSpPr/>
          <p:nvPr/>
        </p:nvGrpSpPr>
        <p:grpSpPr>
          <a:xfrm>
            <a:off x="228600" y="1314532"/>
            <a:ext cx="8703296" cy="5041818"/>
            <a:chOff x="228600" y="1314532"/>
            <a:chExt cx="8703296" cy="5041818"/>
          </a:xfrm>
        </p:grpSpPr>
        <p:grpSp>
          <p:nvGrpSpPr>
            <p:cNvPr id="2" name="Group 1">
              <a:extLst>
                <a:ext uri="{FF2B5EF4-FFF2-40B4-BE49-F238E27FC236}">
                  <a16:creationId xmlns:a16="http://schemas.microsoft.com/office/drawing/2014/main" id="{20940D52-8301-48C2-ACCA-F2FF87FD550E}"/>
                </a:ext>
              </a:extLst>
            </p:cNvPr>
            <p:cNvGrpSpPr/>
            <p:nvPr/>
          </p:nvGrpSpPr>
          <p:grpSpPr>
            <a:xfrm>
              <a:off x="228600" y="1314532"/>
              <a:ext cx="8703296" cy="5041818"/>
              <a:chOff x="228600" y="1314532"/>
              <a:chExt cx="8703296" cy="5041818"/>
            </a:xfrm>
          </p:grpSpPr>
          <p:pic>
            <p:nvPicPr>
              <p:cNvPr id="12" name="Picture 11">
                <a:extLst>
                  <a:ext uri="{FF2B5EF4-FFF2-40B4-BE49-F238E27FC236}">
                    <a16:creationId xmlns:a16="http://schemas.microsoft.com/office/drawing/2014/main" id="{30EA17F3-0250-68E1-4779-982FD04EE90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734" t="-941" r="-66"/>
              <a:stretch/>
            </p:blipFill>
            <p:spPr>
              <a:xfrm>
                <a:off x="245096" y="1314532"/>
                <a:ext cx="8686800" cy="5041818"/>
              </a:xfrm>
              <a:prstGeom prst="rect">
                <a:avLst/>
              </a:prstGeom>
              <a:ln w="3175">
                <a:noFill/>
              </a:ln>
              <a:effectLst/>
            </p:spPr>
          </p:pic>
          <p:sp>
            <p:nvSpPr>
              <p:cNvPr id="14" name="Text Placeholder 1">
                <a:extLst>
                  <a:ext uri="{FF2B5EF4-FFF2-40B4-BE49-F238E27FC236}">
                    <a16:creationId xmlns:a16="http://schemas.microsoft.com/office/drawing/2014/main" id="{75140BC4-A28B-AB6B-858D-D20619799652}"/>
                  </a:ext>
                </a:extLst>
              </p:cNvPr>
              <p:cNvSpPr txBox="1">
                <a:spLocks/>
              </p:cNvSpPr>
              <p:nvPr/>
            </p:nvSpPr>
            <p:spPr>
              <a:xfrm>
                <a:off x="228600" y="1314532"/>
                <a:ext cx="2067612" cy="76997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ct val="105000"/>
                  </a:lnSpc>
                  <a:buSzPct val="120000"/>
                </a:pPr>
                <a:r>
                  <a:rPr lang="en-US" sz="2000" dirty="0">
                    <a:cs typeface="Arial" panose="020B0604020202020204" pitchFamily="34" charset="0"/>
                  </a:rPr>
                  <a:t>Pedestrian Bridge Connection</a:t>
                </a:r>
              </a:p>
            </p:txBody>
          </p:sp>
          <p:cxnSp>
            <p:nvCxnSpPr>
              <p:cNvPr id="15" name="Straight Arrow Connector 14">
                <a:extLst>
                  <a:ext uri="{FF2B5EF4-FFF2-40B4-BE49-F238E27FC236}">
                    <a16:creationId xmlns:a16="http://schemas.microsoft.com/office/drawing/2014/main" id="{674A1875-A815-52AA-4429-2FCE6CA8F168}"/>
                  </a:ext>
                </a:extLst>
              </p:cNvPr>
              <p:cNvCxnSpPr>
                <a:cxnSpLocks/>
              </p:cNvCxnSpPr>
              <p:nvPr/>
            </p:nvCxnSpPr>
            <p:spPr>
              <a:xfrm>
                <a:off x="457200" y="2184725"/>
                <a:ext cx="1343433" cy="1293882"/>
              </a:xfrm>
              <a:prstGeom prst="straightConnector1">
                <a:avLst/>
              </a:prstGeom>
              <a:ln w="57150">
                <a:solidFill>
                  <a:srgbClr val="FFC000"/>
                </a:solidFill>
                <a:tailEnd type="triangle"/>
              </a:ln>
            </p:spPr>
            <p:style>
              <a:lnRef idx="1">
                <a:schemeClr val="accent4"/>
              </a:lnRef>
              <a:fillRef idx="0">
                <a:schemeClr val="accent4"/>
              </a:fillRef>
              <a:effectRef idx="0">
                <a:schemeClr val="accent4"/>
              </a:effectRef>
              <a:fontRef idx="minor">
                <a:schemeClr val="tx1"/>
              </a:fontRef>
            </p:style>
          </p:cxnSp>
          <p:sp>
            <p:nvSpPr>
              <p:cNvPr id="16" name="Text Placeholder 1">
                <a:extLst>
                  <a:ext uri="{FF2B5EF4-FFF2-40B4-BE49-F238E27FC236}">
                    <a16:creationId xmlns:a16="http://schemas.microsoft.com/office/drawing/2014/main" id="{8A4F40B5-5B45-EAA6-1F0C-EF6B82199D6A}"/>
                  </a:ext>
                </a:extLst>
              </p:cNvPr>
              <p:cNvSpPr txBox="1">
                <a:spLocks/>
              </p:cNvSpPr>
              <p:nvPr/>
            </p:nvSpPr>
            <p:spPr>
              <a:xfrm>
                <a:off x="4185868" y="1490512"/>
                <a:ext cx="1548169" cy="76997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ct val="105000"/>
                  </a:lnSpc>
                  <a:buSzPct val="120000"/>
                </a:pPr>
                <a:r>
                  <a:rPr lang="en-US" sz="2000" dirty="0">
                    <a:cs typeface="Arial" panose="020B0604020202020204" pitchFamily="34" charset="0"/>
                  </a:rPr>
                  <a:t>Roof Garden</a:t>
                </a:r>
              </a:p>
            </p:txBody>
          </p:sp>
          <p:cxnSp>
            <p:nvCxnSpPr>
              <p:cNvPr id="17" name="Straight Arrow Connector 16">
                <a:extLst>
                  <a:ext uri="{FF2B5EF4-FFF2-40B4-BE49-F238E27FC236}">
                    <a16:creationId xmlns:a16="http://schemas.microsoft.com/office/drawing/2014/main" id="{3CAF41BF-4C76-F8A9-7D3F-752644253BA9}"/>
                  </a:ext>
                </a:extLst>
              </p:cNvPr>
              <p:cNvCxnSpPr>
                <a:cxnSpLocks/>
              </p:cNvCxnSpPr>
              <p:nvPr/>
            </p:nvCxnSpPr>
            <p:spPr>
              <a:xfrm flipH="1">
                <a:off x="4423416" y="2084502"/>
                <a:ext cx="300984" cy="622905"/>
              </a:xfrm>
              <a:prstGeom prst="straightConnector1">
                <a:avLst/>
              </a:prstGeom>
              <a:ln w="57150">
                <a:solidFill>
                  <a:srgbClr val="FFC000"/>
                </a:solidFill>
                <a:tailEnd type="triangle"/>
              </a:ln>
            </p:spPr>
            <p:style>
              <a:lnRef idx="1">
                <a:schemeClr val="accent4"/>
              </a:lnRef>
              <a:fillRef idx="0">
                <a:schemeClr val="accent4"/>
              </a:fillRef>
              <a:effectRef idx="0">
                <a:schemeClr val="accent4"/>
              </a:effectRef>
              <a:fontRef idx="minor">
                <a:schemeClr val="tx1"/>
              </a:fontRef>
            </p:style>
          </p:cxnSp>
          <p:sp>
            <p:nvSpPr>
              <p:cNvPr id="19" name="Text Placeholder 1">
                <a:extLst>
                  <a:ext uri="{FF2B5EF4-FFF2-40B4-BE49-F238E27FC236}">
                    <a16:creationId xmlns:a16="http://schemas.microsoft.com/office/drawing/2014/main" id="{573B190C-F518-502C-A38D-5680C83B98BC}"/>
                  </a:ext>
                </a:extLst>
              </p:cNvPr>
              <p:cNvSpPr txBox="1">
                <a:spLocks/>
              </p:cNvSpPr>
              <p:nvPr/>
            </p:nvSpPr>
            <p:spPr>
              <a:xfrm>
                <a:off x="245096" y="4785527"/>
                <a:ext cx="1659903" cy="1157116"/>
              </a:xfrm>
              <a:prstGeom prst="rect">
                <a:avLst/>
              </a:prstGeom>
              <a:solidFill>
                <a:schemeClr val="bg1"/>
              </a:solidFill>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ct val="105000"/>
                  </a:lnSpc>
                  <a:buSzPct val="120000"/>
                </a:pPr>
                <a:endParaRPr lang="en-US" sz="20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CEE36CE-8945-3BB1-EFB6-8534CD43A16D}"/>
                  </a:ext>
                </a:extLst>
              </p:cNvPr>
              <p:cNvCxnSpPr>
                <a:cxnSpLocks/>
              </p:cNvCxnSpPr>
              <p:nvPr/>
            </p:nvCxnSpPr>
            <p:spPr>
              <a:xfrm flipV="1">
                <a:off x="1524000" y="3759447"/>
                <a:ext cx="900520" cy="1345953"/>
              </a:xfrm>
              <a:prstGeom prst="straightConnector1">
                <a:avLst/>
              </a:prstGeom>
              <a:ln w="57150">
                <a:solidFill>
                  <a:srgbClr val="FFC000"/>
                </a:solidFill>
                <a:tailEnd type="triangle"/>
              </a:ln>
            </p:spPr>
            <p:style>
              <a:lnRef idx="1">
                <a:schemeClr val="accent4"/>
              </a:lnRef>
              <a:fillRef idx="0">
                <a:schemeClr val="accent4"/>
              </a:fillRef>
              <a:effectRef idx="0">
                <a:schemeClr val="accent4"/>
              </a:effectRef>
              <a:fontRef idx="minor">
                <a:schemeClr val="tx1"/>
              </a:fontRef>
            </p:style>
          </p:cxnSp>
        </p:grpSp>
        <p:sp>
          <p:nvSpPr>
            <p:cNvPr id="13" name="Text Placeholder 1">
              <a:extLst>
                <a:ext uri="{FF2B5EF4-FFF2-40B4-BE49-F238E27FC236}">
                  <a16:creationId xmlns:a16="http://schemas.microsoft.com/office/drawing/2014/main" id="{8390F503-5955-E2E5-7D0C-62443EFAB8C9}"/>
                </a:ext>
              </a:extLst>
            </p:cNvPr>
            <p:cNvSpPr txBox="1">
              <a:spLocks/>
            </p:cNvSpPr>
            <p:nvPr/>
          </p:nvSpPr>
          <p:spPr>
            <a:xfrm>
              <a:off x="533499" y="5105400"/>
              <a:ext cx="1190834" cy="76997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ct val="105000"/>
                </a:lnSpc>
                <a:buSzPct val="120000"/>
              </a:pPr>
              <a:r>
                <a:rPr lang="en-US" sz="2000" dirty="0">
                  <a:cs typeface="Arial" panose="020B0604020202020204" pitchFamily="34" charset="0"/>
                </a:rPr>
                <a:t>Secured Entrance</a:t>
              </a:r>
            </a:p>
          </p:txBody>
        </p:sp>
      </p:grpSp>
    </p:spTree>
    <p:extLst>
      <p:ext uri="{BB962C8B-B14F-4D97-AF65-F5344CB8AC3E}">
        <p14:creationId xmlns:p14="http://schemas.microsoft.com/office/powerpoint/2010/main" val="3830347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382000" cy="4906963"/>
          </a:xfrm>
        </p:spPr>
        <p:txBody>
          <a:bodyPr>
            <a:normAutofit/>
          </a:bodyPr>
          <a:lstStyle/>
          <a:p>
            <a:pPr marL="0" indent="0">
              <a:spcBef>
                <a:spcPts val="0"/>
              </a:spcBef>
              <a:spcAft>
                <a:spcPts val="1000"/>
              </a:spcAft>
              <a:buNone/>
            </a:pPr>
            <a:r>
              <a:rPr lang="en-US" u="sng" dirty="0"/>
              <a:t>New Food Services Model</a:t>
            </a:r>
          </a:p>
          <a:p>
            <a:pPr marL="228600" indent="-228600">
              <a:spcBef>
                <a:spcPts val="0"/>
              </a:spcBef>
              <a:spcAft>
                <a:spcPts val="800"/>
              </a:spcAft>
            </a:pPr>
            <a:r>
              <a:rPr lang="en-US" sz="2800" dirty="0"/>
              <a:t>Public/Private partnership with Company Kitchen</a:t>
            </a:r>
          </a:p>
          <a:p>
            <a:pPr marL="577850" lvl="1">
              <a:spcBef>
                <a:spcPts val="0"/>
              </a:spcBef>
              <a:spcAft>
                <a:spcPts val="600"/>
              </a:spcAft>
            </a:pPr>
            <a:r>
              <a:rPr lang="en-US" sz="2400" dirty="0"/>
              <a:t>Company Kitchen provides:</a:t>
            </a:r>
          </a:p>
          <a:p>
            <a:pPr marL="860425" lvl="2">
              <a:spcBef>
                <a:spcPts val="0"/>
              </a:spcBef>
            </a:pPr>
            <a:r>
              <a:rPr lang="en-US" sz="2000" dirty="0"/>
              <a:t>all necessary personnel</a:t>
            </a:r>
          </a:p>
          <a:p>
            <a:pPr marL="860425" lvl="2">
              <a:spcBef>
                <a:spcPts val="0"/>
              </a:spcBef>
            </a:pPr>
            <a:r>
              <a:rPr lang="en-US" sz="2000" dirty="0"/>
              <a:t>all costs of goods sold</a:t>
            </a:r>
          </a:p>
          <a:p>
            <a:pPr marL="860425" lvl="2">
              <a:spcBef>
                <a:spcPts val="0"/>
              </a:spcBef>
            </a:pPr>
            <a:r>
              <a:rPr lang="en-US" sz="2000" dirty="0"/>
              <a:t>all POS equipment, functions, and inventory management</a:t>
            </a:r>
          </a:p>
          <a:p>
            <a:pPr marL="860425" lvl="2">
              <a:spcBef>
                <a:spcPts val="0"/>
              </a:spcBef>
            </a:pPr>
            <a:r>
              <a:rPr lang="en-US" sz="2000" dirty="0"/>
              <a:t>extended and flexible service hours to meet student and community demand</a:t>
            </a:r>
          </a:p>
          <a:p>
            <a:pPr marL="914400" lvl="2" indent="0">
              <a:spcBef>
                <a:spcPts val="0"/>
              </a:spcBef>
              <a:buNone/>
            </a:pPr>
            <a:endParaRPr lang="en-US" sz="2000" dirty="0"/>
          </a:p>
          <a:p>
            <a:pPr marL="228600" indent="-228600">
              <a:spcBef>
                <a:spcPts val="0"/>
              </a:spcBef>
              <a:spcAft>
                <a:spcPts val="800"/>
              </a:spcAft>
            </a:pPr>
            <a:r>
              <a:rPr lang="en-US" sz="2800" dirty="0"/>
              <a:t>Limited duration pilot program</a:t>
            </a:r>
          </a:p>
          <a:p>
            <a:pPr marL="577850" lvl="1">
              <a:spcBef>
                <a:spcPts val="0"/>
              </a:spcBef>
            </a:pPr>
            <a:r>
              <a:rPr lang="en-US" sz="2400" dirty="0"/>
              <a:t>Evaluate service model after pilot</a:t>
            </a:r>
          </a:p>
        </p:txBody>
      </p:sp>
      <p:sp>
        <p:nvSpPr>
          <p:cNvPr id="6" name="Title 2">
            <a:extLst>
              <a:ext uri="{FF2B5EF4-FFF2-40B4-BE49-F238E27FC236}">
                <a16:creationId xmlns:a16="http://schemas.microsoft.com/office/drawing/2014/main" id="{AF3A0E53-2F1B-42B7-8826-059FCFC3122F}"/>
              </a:ext>
            </a:extLst>
          </p:cNvPr>
          <p:cNvSpPr>
            <a:spLocks noGrp="1"/>
          </p:cNvSpPr>
          <p:nvPr>
            <p:ph type="title"/>
          </p:nvPr>
        </p:nvSpPr>
        <p:spPr>
          <a:xfrm>
            <a:off x="914400" y="0"/>
            <a:ext cx="8229600" cy="1143000"/>
          </a:xfrm>
        </p:spPr>
        <p:txBody>
          <a:bodyPr/>
          <a:lstStyle/>
          <a:p>
            <a:r>
              <a:rPr lang="en-US" dirty="0"/>
              <a:t>  Food Services</a:t>
            </a:r>
            <a:endParaRPr lang="en-US" sz="4000" dirty="0"/>
          </a:p>
        </p:txBody>
      </p:sp>
      <p:pic>
        <p:nvPicPr>
          <p:cNvPr id="4" name="Picture 3">
            <a:extLst>
              <a:ext uri="{FF2B5EF4-FFF2-40B4-BE49-F238E27FC236}">
                <a16:creationId xmlns:a16="http://schemas.microsoft.com/office/drawing/2014/main" id="{F1E03790-D52C-47E9-9F74-1BB70198900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6140351" y="4295831"/>
            <a:ext cx="2927449" cy="2409769"/>
          </a:xfrm>
          <a:prstGeom prst="rect">
            <a:avLst/>
          </a:prstGeom>
        </p:spPr>
      </p:pic>
      <p:sp>
        <p:nvSpPr>
          <p:cNvPr id="5" name="Slide Number Placeholder 1">
            <a:extLst>
              <a:ext uri="{FF2B5EF4-FFF2-40B4-BE49-F238E27FC236}">
                <a16:creationId xmlns:a16="http://schemas.microsoft.com/office/drawing/2014/main" id="{BCB86810-5EE9-4FB7-B708-ECA73C4656D9}"/>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64</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343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9BA1925-6923-4CE9-A578-7FF4DF62DD8C}"/>
              </a:ext>
            </a:extLst>
          </p:cNvPr>
          <p:cNvSpPr>
            <a:spLocks noGrp="1"/>
          </p:cNvSpPr>
          <p:nvPr>
            <p:ph idx="1"/>
          </p:nvPr>
        </p:nvSpPr>
        <p:spPr>
          <a:xfrm>
            <a:off x="304800" y="1128712"/>
            <a:ext cx="8839200" cy="5272088"/>
          </a:xfrm>
        </p:spPr>
        <p:txBody>
          <a:bodyPr>
            <a:noAutofit/>
          </a:bodyPr>
          <a:lstStyle/>
          <a:p>
            <a:pPr marL="228600" indent="-228600">
              <a:spcBef>
                <a:spcPts val="0"/>
              </a:spcBef>
              <a:spcAft>
                <a:spcPts val="800"/>
              </a:spcAft>
            </a:pPr>
            <a:r>
              <a:rPr lang="en-US" sz="2000" dirty="0"/>
              <a:t>Paperless automated parking permits</a:t>
            </a:r>
          </a:p>
          <a:p>
            <a:pPr marL="577850" lvl="1">
              <a:spcBef>
                <a:spcPts val="0"/>
              </a:spcBef>
              <a:spcAft>
                <a:spcPts val="600"/>
              </a:spcAft>
            </a:pPr>
            <a:r>
              <a:rPr lang="en-US" sz="1600" dirty="0"/>
              <a:t>Significant budget savings</a:t>
            </a:r>
          </a:p>
          <a:p>
            <a:pPr marL="577850" lvl="1">
              <a:spcBef>
                <a:spcPts val="0"/>
              </a:spcBef>
              <a:spcAft>
                <a:spcPts val="600"/>
              </a:spcAft>
            </a:pPr>
            <a:r>
              <a:rPr lang="en-US" sz="1600" dirty="0"/>
              <a:t>Improves convenience for students, faculty, and staff</a:t>
            </a:r>
          </a:p>
          <a:p>
            <a:pPr marL="577850" lvl="1">
              <a:spcBef>
                <a:spcPts val="0"/>
              </a:spcBef>
              <a:spcAft>
                <a:spcPts val="600"/>
              </a:spcAft>
            </a:pPr>
            <a:r>
              <a:rPr lang="en-US" sz="1600" dirty="0"/>
              <a:t>Reduces citations (e.g., forgot to hang tag)</a:t>
            </a:r>
          </a:p>
          <a:p>
            <a:pPr marL="577850" lvl="1">
              <a:spcBef>
                <a:spcPts val="0"/>
              </a:spcBef>
              <a:spcAft>
                <a:spcPts val="600"/>
              </a:spcAft>
            </a:pPr>
            <a:r>
              <a:rPr lang="en-US" sz="1600" dirty="0"/>
              <a:t>Leverages technology to improve efficiencies</a:t>
            </a:r>
          </a:p>
          <a:p>
            <a:pPr marL="860425" lvl="2">
              <a:spcBef>
                <a:spcPts val="0"/>
              </a:spcBef>
            </a:pPr>
            <a:r>
              <a:rPr lang="en-US" sz="1500" dirty="0"/>
              <a:t>Less time on parking enforcement; more time providing services and assistance</a:t>
            </a:r>
          </a:p>
          <a:p>
            <a:pPr marL="860425" lvl="2">
              <a:spcBef>
                <a:spcPts val="0"/>
              </a:spcBef>
            </a:pPr>
            <a:r>
              <a:rPr lang="en-US" sz="1500" dirty="0"/>
              <a:t>Reduces citation error</a:t>
            </a:r>
          </a:p>
          <a:p>
            <a:pPr marL="631825" lvl="2" indent="0">
              <a:spcBef>
                <a:spcPts val="0"/>
              </a:spcBef>
              <a:buNone/>
            </a:pPr>
            <a:endParaRPr lang="en-US" sz="1050" dirty="0"/>
          </a:p>
          <a:p>
            <a:pPr marL="228600" indent="-228600">
              <a:spcBef>
                <a:spcPts val="0"/>
              </a:spcBef>
              <a:spcAft>
                <a:spcPts val="1000"/>
              </a:spcAft>
            </a:pPr>
            <a:r>
              <a:rPr lang="en-US" sz="2000" dirty="0"/>
              <a:t>Automation better supports third-party facility usage and Civic Center rentals</a:t>
            </a:r>
          </a:p>
          <a:p>
            <a:pPr marL="228600" indent="-228600">
              <a:spcBef>
                <a:spcPts val="0"/>
              </a:spcBef>
              <a:spcAft>
                <a:spcPts val="600"/>
              </a:spcAft>
            </a:pPr>
            <a:r>
              <a:rPr lang="en-US" sz="2000" dirty="0"/>
              <a:t>Non-academic alcohol use to be allowed for third-party events on SDCCD property</a:t>
            </a:r>
          </a:p>
          <a:p>
            <a:pPr marL="577850" lvl="1">
              <a:spcBef>
                <a:spcPts val="0"/>
              </a:spcBef>
              <a:spcAft>
                <a:spcPts val="600"/>
              </a:spcAft>
            </a:pPr>
            <a:r>
              <a:rPr lang="en-US" sz="1600" dirty="0"/>
              <a:t>New BP, AP, and procedural documents in development</a:t>
            </a:r>
          </a:p>
          <a:p>
            <a:pPr marL="577850" lvl="1">
              <a:spcBef>
                <a:spcPts val="0"/>
              </a:spcBef>
              <a:spcAft>
                <a:spcPts val="600"/>
              </a:spcAft>
            </a:pPr>
            <a:r>
              <a:rPr lang="en-US" sz="1600" dirty="0"/>
              <a:t>Enhances third-party event options</a:t>
            </a:r>
          </a:p>
          <a:p>
            <a:pPr marL="577850" lvl="1">
              <a:spcBef>
                <a:spcPts val="0"/>
              </a:spcBef>
              <a:spcAft>
                <a:spcPts val="600"/>
              </a:spcAft>
            </a:pPr>
            <a:r>
              <a:rPr lang="en-US" sz="1600" dirty="0"/>
              <a:t>May generate non-traditional revenue that support student programs</a:t>
            </a:r>
          </a:p>
          <a:p>
            <a:pPr marL="577850" lvl="1">
              <a:spcBef>
                <a:spcPts val="0"/>
              </a:spcBef>
            </a:pPr>
            <a:r>
              <a:rPr lang="en-US" sz="1600" dirty="0"/>
              <a:t>May enhance fundraising initiatives and events that support SDCCD’s mission</a:t>
            </a:r>
          </a:p>
        </p:txBody>
      </p:sp>
      <p:sp>
        <p:nvSpPr>
          <p:cNvPr id="5" name="Title 2">
            <a:extLst>
              <a:ext uri="{FF2B5EF4-FFF2-40B4-BE49-F238E27FC236}">
                <a16:creationId xmlns:a16="http://schemas.microsoft.com/office/drawing/2014/main" id="{725BEA4D-5C43-49BF-83D3-6DCE58675989}"/>
              </a:ext>
            </a:extLst>
          </p:cNvPr>
          <p:cNvSpPr txBox="1">
            <a:spLocks/>
          </p:cNvSpPr>
          <p:nvPr/>
        </p:nvSpPr>
        <p:spPr>
          <a:xfrm>
            <a:off x="1295400" y="0"/>
            <a:ext cx="7467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Garamond" panose="02020404030301010803" pitchFamily="18" charset="0"/>
                <a:ea typeface="+mj-ea"/>
                <a:cs typeface="+mj-cs"/>
              </a:defRPr>
            </a:lvl1pPr>
          </a:lstStyle>
          <a:p>
            <a:pPr algn="l"/>
            <a:r>
              <a:rPr lang="en-US" dirty="0"/>
              <a:t>Parking/Use of Facilities</a:t>
            </a:r>
            <a:endParaRPr lang="en-US" sz="4000" dirty="0"/>
          </a:p>
        </p:txBody>
      </p:sp>
      <p:sp>
        <p:nvSpPr>
          <p:cNvPr id="7" name="Slide Number Placeholder 3">
            <a:extLst>
              <a:ext uri="{FF2B5EF4-FFF2-40B4-BE49-F238E27FC236}">
                <a16:creationId xmlns:a16="http://schemas.microsoft.com/office/drawing/2014/main" id="{153EAEF3-5B8A-4898-85F7-51677A98B121}"/>
              </a:ext>
            </a:extLst>
          </p:cNvPr>
          <p:cNvSpPr>
            <a:spLocks noGrp="1"/>
          </p:cNvSpPr>
          <p:nvPr>
            <p:ph type="sldNum" sz="quarter" idx="12"/>
          </p:nvPr>
        </p:nvSpPr>
        <p:spPr>
          <a:xfrm>
            <a:off x="6553200" y="6356350"/>
            <a:ext cx="2133600" cy="365125"/>
          </a:xfrm>
        </p:spPr>
        <p:txBody>
          <a:bodyPr/>
          <a:lstStyle/>
          <a:p>
            <a:pPr>
              <a:defRPr/>
            </a:pPr>
            <a:fld id="{F2643872-DDB7-0344-AC81-EC67681427FD}" type="slidenum">
              <a:rPr lang="en-US">
                <a:solidFill>
                  <a:schemeClr val="tx1"/>
                </a:solidFill>
                <a:latin typeface="Arial" charset="0"/>
                <a:ea typeface="Arial" charset="0"/>
                <a:cs typeface="Arial" charset="0"/>
              </a:rPr>
              <a:pPr>
                <a:defRPr/>
              </a:pPr>
              <a:t>65</a:t>
            </a:fld>
            <a:endParaRPr lang="en-US" dirty="0"/>
          </a:p>
        </p:txBody>
      </p:sp>
      <p:pic>
        <p:nvPicPr>
          <p:cNvPr id="8" name="Picture 2" descr="Image of the citation processing handheld single unit">
            <a:extLst>
              <a:ext uri="{FF2B5EF4-FFF2-40B4-BE49-F238E27FC236}">
                <a16:creationId xmlns:a16="http://schemas.microsoft.com/office/drawing/2014/main" id="{C1EE90BB-0615-4236-89C6-6A03DB1285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5057" y="685800"/>
            <a:ext cx="88174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3735B55-0CBE-4B3C-8099-3040AD732533}"/>
              </a:ext>
            </a:extLst>
          </p:cNvPr>
          <p:cNvPicPr>
            <a:picLocks noChangeAspect="1"/>
          </p:cNvPicPr>
          <p:nvPr/>
        </p:nvPicPr>
        <p:blipFill>
          <a:blip r:embed="rId4"/>
          <a:stretch>
            <a:fillRect/>
          </a:stretch>
        </p:blipFill>
        <p:spPr>
          <a:xfrm>
            <a:off x="6896100" y="1037107"/>
            <a:ext cx="1219200" cy="1430986"/>
          </a:xfrm>
          <a:prstGeom prst="rect">
            <a:avLst/>
          </a:prstGeom>
        </p:spPr>
      </p:pic>
    </p:spTree>
    <p:extLst>
      <p:ext uri="{BB962C8B-B14F-4D97-AF65-F5344CB8AC3E}">
        <p14:creationId xmlns:p14="http://schemas.microsoft.com/office/powerpoint/2010/main" val="1865427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030119" cy="1143000"/>
          </a:xfrm>
        </p:spPr>
        <p:txBody>
          <a:bodyPr/>
          <a:lstStyle/>
          <a:p>
            <a:r>
              <a:rPr lang="en-US" dirty="0"/>
              <a:t>  </a:t>
            </a:r>
            <a:r>
              <a:rPr lang="en-US" sz="5400" dirty="0"/>
              <a:t>Questions?</a:t>
            </a:r>
          </a:p>
        </p:txBody>
      </p:sp>
      <p:sp>
        <p:nvSpPr>
          <p:cNvPr id="6" name="Content Placeholder 5"/>
          <p:cNvSpPr>
            <a:spLocks noGrp="1"/>
          </p:cNvSpPr>
          <p:nvPr>
            <p:ph idx="1"/>
          </p:nvPr>
        </p:nvSpPr>
        <p:spPr>
          <a:xfrm>
            <a:off x="51079" y="1828800"/>
            <a:ext cx="9030119" cy="4525963"/>
          </a:xfrm>
        </p:spPr>
        <p:txBody>
          <a:bodyPr>
            <a:normAutofit/>
          </a:bodyPr>
          <a:lstStyle/>
          <a:p>
            <a:pPr algn="ctr">
              <a:spcBef>
                <a:spcPct val="0"/>
              </a:spcBef>
              <a:defRPr/>
            </a:pPr>
            <a:r>
              <a:rPr lang="en-US" altLang="en-US" sz="4000" b="1" dirty="0">
                <a:latin typeface="Garamond" panose="02020404030301010803" pitchFamily="18" charset="0"/>
                <a:ea typeface="ＭＳ Ｐゴシック" pitchFamily="34" charset="-128"/>
              </a:rPr>
              <a:t>2024 Bond</a:t>
            </a:r>
          </a:p>
          <a:p>
            <a:pPr algn="ctr">
              <a:spcBef>
                <a:spcPct val="0"/>
              </a:spcBef>
              <a:defRPr/>
            </a:pPr>
            <a:r>
              <a:rPr lang="en-US" altLang="en-US" sz="4000" b="1" dirty="0">
                <a:latin typeface="Garamond" panose="02020404030301010803" pitchFamily="18" charset="0"/>
                <a:ea typeface="ＭＳ Ｐゴシック" pitchFamily="34" charset="-128"/>
              </a:rPr>
              <a:t>Affordable Student Housing</a:t>
            </a:r>
          </a:p>
          <a:p>
            <a:pPr algn="ctr">
              <a:spcBef>
                <a:spcPct val="0"/>
              </a:spcBef>
              <a:defRPr/>
            </a:pPr>
            <a:r>
              <a:rPr lang="en-US" altLang="en-US" sz="4000" b="1" dirty="0">
                <a:latin typeface="Garamond" panose="02020404030301010803" pitchFamily="18" charset="0"/>
                <a:ea typeface="ＭＳ Ｐゴシック" pitchFamily="34" charset="-128"/>
              </a:rPr>
              <a:t>Food Services</a:t>
            </a:r>
          </a:p>
          <a:p>
            <a:pPr algn="ctr">
              <a:spcBef>
                <a:spcPct val="0"/>
              </a:spcBef>
              <a:defRPr/>
            </a:pPr>
            <a:r>
              <a:rPr lang="en-US" altLang="en-US" sz="4000" b="1" dirty="0">
                <a:latin typeface="Garamond" panose="02020404030301010803" pitchFamily="18" charset="0"/>
                <a:ea typeface="ＭＳ Ｐゴシック" pitchFamily="34" charset="-128"/>
              </a:rPr>
              <a:t>Parking/Use of Facilities</a:t>
            </a:r>
          </a:p>
        </p:txBody>
      </p:sp>
      <p:sp>
        <p:nvSpPr>
          <p:cNvPr id="7" name="Slide Number Placeholder 3">
            <a:extLst>
              <a:ext uri="{FF2B5EF4-FFF2-40B4-BE49-F238E27FC236}">
                <a16:creationId xmlns:a16="http://schemas.microsoft.com/office/drawing/2014/main" id="{928DD67F-5CF3-47A6-9CAA-CF21E80CEA03}"/>
              </a:ext>
            </a:extLst>
          </p:cNvPr>
          <p:cNvSpPr>
            <a:spLocks noGrp="1"/>
          </p:cNvSpPr>
          <p:nvPr>
            <p:ph type="sldNum" sz="quarter" idx="12"/>
          </p:nvPr>
        </p:nvSpPr>
        <p:spPr>
          <a:xfrm>
            <a:off x="6553200" y="6354763"/>
            <a:ext cx="2107028" cy="365125"/>
          </a:xfrm>
        </p:spPr>
        <p:txBody>
          <a:bodyPr/>
          <a:lstStyle/>
          <a:p>
            <a:pPr>
              <a:defRPr/>
            </a:pPr>
            <a:fld id="{F2643872-DDB7-0344-AC81-EC67681427FD}" type="slidenum">
              <a:rPr lang="en-US">
                <a:solidFill>
                  <a:schemeClr val="tx1"/>
                </a:solidFill>
                <a:latin typeface="Arial" charset="0"/>
                <a:ea typeface="Arial" charset="0"/>
                <a:cs typeface="Arial" charset="0"/>
              </a:rPr>
              <a:pPr>
                <a:defRPr/>
              </a:pPr>
              <a:t>66</a:t>
            </a:fld>
            <a:endParaRPr lang="en-US" dirty="0"/>
          </a:p>
        </p:txBody>
      </p:sp>
    </p:spTree>
    <p:extLst>
      <p:ext uri="{BB962C8B-B14F-4D97-AF65-F5344CB8AC3E}">
        <p14:creationId xmlns:p14="http://schemas.microsoft.com/office/powerpoint/2010/main" val="19768854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793908"/>
            <a:ext cx="8229600" cy="1143000"/>
          </a:xfrm>
        </p:spPr>
        <p:txBody>
          <a:bodyPr>
            <a:normAutofit fontScale="90000"/>
          </a:bodyPr>
          <a:lstStyle/>
          <a:p>
            <a:r>
              <a:rPr lang="en-US" dirty="0"/>
              <a:t>Districtwide Communications and </a:t>
            </a:r>
            <a:br>
              <a:rPr lang="en-US" dirty="0"/>
            </a:br>
            <a:r>
              <a:rPr lang="en-US" dirty="0"/>
              <a:t>Public Relations</a:t>
            </a:r>
          </a:p>
        </p:txBody>
      </p:sp>
      <p:sp>
        <p:nvSpPr>
          <p:cNvPr id="4" name="Slide Number Placeholder 3"/>
          <p:cNvSpPr>
            <a:spLocks noGrp="1"/>
          </p:cNvSpPr>
          <p:nvPr>
            <p:ph type="sldNum" sz="quarter" idx="12"/>
          </p:nvPr>
        </p:nvSpPr>
        <p:spPr/>
        <p:txBody>
          <a:bodyPr/>
          <a:lstStyle/>
          <a:p>
            <a:pPr>
              <a:defRPr/>
            </a:pPr>
            <a:fld id="{E32F62F7-EB4D-45AD-94E5-0B7D7C1FD518}" type="slidenum">
              <a:rPr lang="en-US" smtClean="0">
                <a:solidFill>
                  <a:schemeClr val="tx1"/>
                </a:solidFill>
                <a:latin typeface="Arial" panose="020B0604020202020204" pitchFamily="34" charset="0"/>
                <a:cs typeface="Arial" panose="020B0604020202020204" pitchFamily="34" charset="0"/>
              </a:rPr>
              <a:pPr>
                <a:defRPr/>
              </a:pPr>
              <a:t>67</a:t>
            </a:fld>
            <a:endParaRPr lang="en-US"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4953000" y="4953000"/>
            <a:ext cx="3886200" cy="784830"/>
          </a:xfrm>
          <a:prstGeom prst="rect">
            <a:avLst/>
          </a:prstGeom>
          <a:noFill/>
        </p:spPr>
        <p:txBody>
          <a:bodyPr wrap="square" rtlCol="0">
            <a:spAutoFit/>
          </a:bodyPr>
          <a:lstStyle/>
          <a:p>
            <a:pPr eaLnBrk="0" hangingPunct="0">
              <a:defRPr/>
            </a:pPr>
            <a:r>
              <a:rPr lang="en-US" sz="1500" b="1">
                <a:latin typeface="Arial" panose="020B0604020202020204" pitchFamily="34" charset="0"/>
                <a:cs typeface="Arial" panose="020B0604020202020204" pitchFamily="34" charset="0"/>
              </a:rPr>
              <a:t>Jack Beresford</a:t>
            </a:r>
            <a:endParaRPr lang="en-US" sz="1500" b="1" dirty="0">
              <a:latin typeface="Arial" panose="020B0604020202020204" pitchFamily="34" charset="0"/>
              <a:cs typeface="Arial" panose="020B0604020202020204" pitchFamily="34" charset="0"/>
            </a:endParaRPr>
          </a:p>
          <a:p>
            <a:pPr eaLnBrk="0" hangingPunct="0">
              <a:defRPr/>
            </a:pPr>
            <a:r>
              <a:rPr lang="en-US" sz="1500" b="1" dirty="0">
                <a:latin typeface="Arial" panose="020B0604020202020204" pitchFamily="34" charset="0"/>
                <a:cs typeface="Arial" panose="020B0604020202020204" pitchFamily="34" charset="0"/>
              </a:rPr>
              <a:t>Director, Communications and Public Relations</a:t>
            </a:r>
          </a:p>
        </p:txBody>
      </p:sp>
      <p:pic>
        <p:nvPicPr>
          <p:cNvPr id="2050" name="Picture 2" descr="Jack Beresford">
            <a:extLst>
              <a:ext uri="{FF2B5EF4-FFF2-40B4-BE49-F238E27FC236}">
                <a16:creationId xmlns:a16="http://schemas.microsoft.com/office/drawing/2014/main" id="{9F8272BA-19EA-40EE-AEE0-3F4C5221E4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3924300"/>
            <a:ext cx="1645920" cy="2057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5873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95E03-BCF3-4239-94E0-5C7928F2244C}"/>
              </a:ext>
            </a:extLst>
          </p:cNvPr>
          <p:cNvSpPr>
            <a:spLocks noGrp="1"/>
          </p:cNvSpPr>
          <p:nvPr>
            <p:ph type="title"/>
          </p:nvPr>
        </p:nvSpPr>
        <p:spPr>
          <a:xfrm>
            <a:off x="914400" y="0"/>
            <a:ext cx="7772400" cy="1143000"/>
          </a:xfrm>
        </p:spPr>
        <p:txBody>
          <a:bodyPr/>
          <a:lstStyle/>
          <a:p>
            <a:r>
              <a:rPr lang="en-US" dirty="0"/>
              <a:t>Districtwide Marketing</a:t>
            </a:r>
          </a:p>
        </p:txBody>
      </p:sp>
      <p:sp>
        <p:nvSpPr>
          <p:cNvPr id="6" name="Content Placeholder 5">
            <a:extLst>
              <a:ext uri="{FF2B5EF4-FFF2-40B4-BE49-F238E27FC236}">
                <a16:creationId xmlns:a16="http://schemas.microsoft.com/office/drawing/2014/main" id="{8475D3BD-5FF5-4569-B321-40FA6F964C34}"/>
              </a:ext>
            </a:extLst>
          </p:cNvPr>
          <p:cNvSpPr>
            <a:spLocks noGrp="1"/>
          </p:cNvSpPr>
          <p:nvPr>
            <p:ph idx="1"/>
          </p:nvPr>
        </p:nvSpPr>
        <p:spPr>
          <a:xfrm>
            <a:off x="177717" y="1295400"/>
            <a:ext cx="6096000" cy="3352800"/>
          </a:xfrm>
        </p:spPr>
        <p:txBody>
          <a:bodyPr>
            <a:normAutofit/>
          </a:bodyPr>
          <a:lstStyle/>
          <a:p>
            <a:r>
              <a:rPr lang="en-US" sz="2200" dirty="0">
                <a:effectLst/>
                <a:ea typeface="Calibri" panose="020F0502020204030204" pitchFamily="34" charset="0"/>
              </a:rPr>
              <a:t>“</a:t>
            </a:r>
            <a:r>
              <a:rPr lang="en-US" sz="2200" dirty="0">
                <a:ea typeface="Calibri" panose="020F0502020204030204" pitchFamily="34" charset="0"/>
              </a:rPr>
              <a:t>Reimagining San Diego</a:t>
            </a:r>
            <a:r>
              <a:rPr lang="en-US" sz="2200" dirty="0">
                <a:effectLst/>
                <a:ea typeface="Calibri" panose="020F0502020204030204" pitchFamily="34" charset="0"/>
              </a:rPr>
              <a:t>” campaign targets adult learners</a:t>
            </a:r>
          </a:p>
          <a:p>
            <a:pPr lvl="1"/>
            <a:r>
              <a:rPr lang="en-US" sz="2000" dirty="0"/>
              <a:t>Bus wraps, billboards, social media, OTT, Google search</a:t>
            </a:r>
          </a:p>
          <a:p>
            <a:pPr lvl="1"/>
            <a:r>
              <a:rPr lang="en-US" sz="2000" dirty="0"/>
              <a:t>Call center and Spanish language component</a:t>
            </a:r>
          </a:p>
          <a:p>
            <a:pPr lvl="1"/>
            <a:r>
              <a:rPr lang="en-US" sz="2000" dirty="0"/>
              <a:t>Campaign runs August 2023-May 2024</a:t>
            </a:r>
          </a:p>
          <a:p>
            <a:pPr lvl="1"/>
            <a:r>
              <a:rPr lang="en-US" sz="2000" dirty="0"/>
              <a:t>9,693 clicks in first two weeks of campaign</a:t>
            </a:r>
          </a:p>
        </p:txBody>
      </p:sp>
      <p:sp>
        <p:nvSpPr>
          <p:cNvPr id="8" name="Slide Number Placeholder 3">
            <a:extLst>
              <a:ext uri="{FF2B5EF4-FFF2-40B4-BE49-F238E27FC236}">
                <a16:creationId xmlns:a16="http://schemas.microsoft.com/office/drawing/2014/main" id="{73158DA9-BEE4-4B3B-B852-3AB35A6DD0BC}"/>
              </a:ext>
            </a:extLst>
          </p:cNvPr>
          <p:cNvSpPr>
            <a:spLocks noGrp="1"/>
          </p:cNvSpPr>
          <p:nvPr>
            <p:ph type="sldNum" sz="quarter" idx="12"/>
          </p:nvPr>
        </p:nvSpPr>
        <p:spPr>
          <a:xfrm>
            <a:off x="6553200" y="6356350"/>
            <a:ext cx="2133600" cy="365125"/>
          </a:xfrm>
        </p:spPr>
        <p:txBody>
          <a:bodyPr/>
          <a:lstStyle/>
          <a:p>
            <a:pPr>
              <a:defRPr/>
            </a:pPr>
            <a:fld id="{F2643872-DDB7-0344-AC81-EC67681427FD}" type="slidenum">
              <a:rPr lang="en-US">
                <a:solidFill>
                  <a:schemeClr val="tx1"/>
                </a:solidFill>
                <a:latin typeface="Arial" charset="0"/>
                <a:ea typeface="Arial" charset="0"/>
                <a:cs typeface="Arial" charset="0"/>
              </a:rPr>
              <a:pPr>
                <a:defRPr/>
              </a:pPr>
              <a:t>68</a:t>
            </a:fld>
            <a:endParaRPr lang="en-US" dirty="0"/>
          </a:p>
        </p:txBody>
      </p:sp>
      <p:pic>
        <p:nvPicPr>
          <p:cNvPr id="3" name="Picture 2">
            <a:extLst>
              <a:ext uri="{FF2B5EF4-FFF2-40B4-BE49-F238E27FC236}">
                <a16:creationId xmlns:a16="http://schemas.microsoft.com/office/drawing/2014/main" id="{5BEEDFD1-040B-4853-A1BC-DE22FD0525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34" t="18889" r="3334" b="26667"/>
          <a:stretch/>
        </p:blipFill>
        <p:spPr>
          <a:xfrm>
            <a:off x="76200" y="4038600"/>
            <a:ext cx="5704458" cy="2514600"/>
          </a:xfrm>
          <a:prstGeom prst="rect">
            <a:avLst/>
          </a:prstGeom>
        </p:spPr>
      </p:pic>
      <p:pic>
        <p:nvPicPr>
          <p:cNvPr id="9" name="Picture 8">
            <a:extLst>
              <a:ext uri="{FF2B5EF4-FFF2-40B4-BE49-F238E27FC236}">
                <a16:creationId xmlns:a16="http://schemas.microsoft.com/office/drawing/2014/main" id="{A3653F2C-21F2-4126-A919-DE09BA6FE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2175" y="4307835"/>
            <a:ext cx="2393021" cy="2393021"/>
          </a:xfrm>
          <a:prstGeom prst="rect">
            <a:avLst/>
          </a:prstGeom>
        </p:spPr>
      </p:pic>
      <p:pic>
        <p:nvPicPr>
          <p:cNvPr id="13" name="Picture 12">
            <a:extLst>
              <a:ext uri="{FF2B5EF4-FFF2-40B4-BE49-F238E27FC236}">
                <a16:creationId xmlns:a16="http://schemas.microsoft.com/office/drawing/2014/main" id="{706E4ED6-DBA8-4691-A13B-A7F49AFE89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3716" y="1371600"/>
            <a:ext cx="2794083" cy="2794083"/>
          </a:xfrm>
          <a:prstGeom prst="rect">
            <a:avLst/>
          </a:prstGeom>
        </p:spPr>
      </p:pic>
    </p:spTree>
    <p:extLst>
      <p:ext uri="{BB962C8B-B14F-4D97-AF65-F5344CB8AC3E}">
        <p14:creationId xmlns:p14="http://schemas.microsoft.com/office/powerpoint/2010/main" val="39324862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701" y="7219"/>
            <a:ext cx="8229600" cy="1143000"/>
          </a:xfrm>
        </p:spPr>
        <p:txBody>
          <a:bodyPr/>
          <a:lstStyle/>
          <a:p>
            <a:r>
              <a:rPr lang="en-US" dirty="0"/>
              <a:t>District and College Branding </a:t>
            </a:r>
          </a:p>
        </p:txBody>
      </p:sp>
      <p:sp>
        <p:nvSpPr>
          <p:cNvPr id="3" name="Content Placeholder 2"/>
          <p:cNvSpPr>
            <a:spLocks noGrp="1"/>
          </p:cNvSpPr>
          <p:nvPr>
            <p:ph idx="1"/>
          </p:nvPr>
        </p:nvSpPr>
        <p:spPr/>
        <p:txBody>
          <a:bodyPr>
            <a:normAutofit/>
          </a:bodyPr>
          <a:lstStyle/>
          <a:p>
            <a:r>
              <a:rPr lang="en-US" sz="2400" dirty="0"/>
              <a:t>District evaluating its identity and branding</a:t>
            </a:r>
          </a:p>
          <a:p>
            <a:r>
              <a:rPr lang="en-US" sz="2400" dirty="0"/>
              <a:t>Current visual identity system dates to 2005</a:t>
            </a:r>
          </a:p>
          <a:p>
            <a:r>
              <a:rPr lang="en-US" sz="2400" dirty="0"/>
              <a:t>Importance of reinforcing our mission, vision, awareness, and value of our District and colleges</a:t>
            </a:r>
          </a:p>
          <a:p>
            <a:r>
              <a:rPr lang="en-US" sz="2400" dirty="0"/>
              <a:t>Stakeholder engagement includes surveys, workshops, interviews, and presentations</a:t>
            </a:r>
          </a:p>
        </p:txBody>
      </p:sp>
      <p:pic>
        <p:nvPicPr>
          <p:cNvPr id="5" name="Picture 4">
            <a:extLst>
              <a:ext uri="{FF2B5EF4-FFF2-40B4-BE49-F238E27FC236}">
                <a16:creationId xmlns:a16="http://schemas.microsoft.com/office/drawing/2014/main" id="{DA8CE8DF-CB28-4BF9-981D-A569DC26E3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451342"/>
            <a:ext cx="1040769" cy="1979620"/>
          </a:xfrm>
          <a:prstGeom prst="rect">
            <a:avLst/>
          </a:prstGeom>
        </p:spPr>
      </p:pic>
      <p:sp>
        <p:nvSpPr>
          <p:cNvPr id="6" name="TextBox 5">
            <a:extLst>
              <a:ext uri="{FF2B5EF4-FFF2-40B4-BE49-F238E27FC236}">
                <a16:creationId xmlns:a16="http://schemas.microsoft.com/office/drawing/2014/main" id="{71C1AEFC-8BE9-4C19-AF42-0AA92173B4AC}"/>
              </a:ext>
            </a:extLst>
          </p:cNvPr>
          <p:cNvSpPr txBox="1"/>
          <p:nvPr/>
        </p:nvSpPr>
        <p:spPr>
          <a:xfrm>
            <a:off x="228600" y="4114800"/>
            <a:ext cx="1066800" cy="307777"/>
          </a:xfrm>
          <a:prstGeom prst="rect">
            <a:avLst/>
          </a:prstGeom>
          <a:noFill/>
        </p:spPr>
        <p:txBody>
          <a:bodyPr wrap="square" rtlCol="0">
            <a:spAutoFit/>
          </a:bodyPr>
          <a:lstStyle/>
          <a:p>
            <a:pPr algn="ctr"/>
            <a:r>
              <a:rPr lang="en-US" sz="1400" b="1" dirty="0"/>
              <a:t>1973-2001</a:t>
            </a:r>
          </a:p>
        </p:txBody>
      </p:sp>
      <p:pic>
        <p:nvPicPr>
          <p:cNvPr id="8" name="Picture 7">
            <a:extLst>
              <a:ext uri="{FF2B5EF4-FFF2-40B4-BE49-F238E27FC236}">
                <a16:creationId xmlns:a16="http://schemas.microsoft.com/office/drawing/2014/main" id="{C90F6BE0-E014-4ECF-A87C-9FD808649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451251"/>
            <a:ext cx="2284782" cy="1522376"/>
          </a:xfrm>
          <a:prstGeom prst="rect">
            <a:avLst/>
          </a:prstGeom>
        </p:spPr>
      </p:pic>
      <p:sp>
        <p:nvSpPr>
          <p:cNvPr id="9" name="TextBox 8">
            <a:extLst>
              <a:ext uri="{FF2B5EF4-FFF2-40B4-BE49-F238E27FC236}">
                <a16:creationId xmlns:a16="http://schemas.microsoft.com/office/drawing/2014/main" id="{6F75C84B-1E6F-47A8-84E0-06ECF5149164}"/>
              </a:ext>
            </a:extLst>
          </p:cNvPr>
          <p:cNvSpPr txBox="1"/>
          <p:nvPr/>
        </p:nvSpPr>
        <p:spPr>
          <a:xfrm>
            <a:off x="2057400" y="4114800"/>
            <a:ext cx="1066800" cy="307777"/>
          </a:xfrm>
          <a:prstGeom prst="rect">
            <a:avLst/>
          </a:prstGeom>
          <a:noFill/>
        </p:spPr>
        <p:txBody>
          <a:bodyPr wrap="square" rtlCol="0">
            <a:spAutoFit/>
          </a:bodyPr>
          <a:lstStyle/>
          <a:p>
            <a:pPr algn="ctr"/>
            <a:r>
              <a:rPr lang="en-US" sz="1400" b="1" dirty="0"/>
              <a:t>2001-2005</a:t>
            </a:r>
          </a:p>
        </p:txBody>
      </p:sp>
      <p:pic>
        <p:nvPicPr>
          <p:cNvPr id="13" name="Picture 12">
            <a:extLst>
              <a:ext uri="{FF2B5EF4-FFF2-40B4-BE49-F238E27FC236}">
                <a16:creationId xmlns:a16="http://schemas.microsoft.com/office/drawing/2014/main" id="{5A9786F3-C8CD-40ED-9C20-84EFCCC65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4470420"/>
            <a:ext cx="2284782" cy="1854181"/>
          </a:xfrm>
          <a:prstGeom prst="rect">
            <a:avLst/>
          </a:prstGeom>
        </p:spPr>
      </p:pic>
      <p:sp>
        <p:nvSpPr>
          <p:cNvPr id="14" name="TextBox 13">
            <a:extLst>
              <a:ext uri="{FF2B5EF4-FFF2-40B4-BE49-F238E27FC236}">
                <a16:creationId xmlns:a16="http://schemas.microsoft.com/office/drawing/2014/main" id="{C2504A13-CC68-4100-AE4D-D4C943C506BE}"/>
              </a:ext>
            </a:extLst>
          </p:cNvPr>
          <p:cNvSpPr txBox="1"/>
          <p:nvPr/>
        </p:nvSpPr>
        <p:spPr>
          <a:xfrm>
            <a:off x="4647591" y="4133969"/>
            <a:ext cx="1066800" cy="307777"/>
          </a:xfrm>
          <a:prstGeom prst="rect">
            <a:avLst/>
          </a:prstGeom>
          <a:noFill/>
        </p:spPr>
        <p:txBody>
          <a:bodyPr wrap="square" rtlCol="0">
            <a:spAutoFit/>
          </a:bodyPr>
          <a:lstStyle/>
          <a:p>
            <a:pPr algn="ctr"/>
            <a:r>
              <a:rPr lang="en-US" sz="1400" b="1" dirty="0"/>
              <a:t>2005-2017</a:t>
            </a:r>
          </a:p>
        </p:txBody>
      </p:sp>
      <p:pic>
        <p:nvPicPr>
          <p:cNvPr id="16" name="Picture 15">
            <a:extLst>
              <a:ext uri="{FF2B5EF4-FFF2-40B4-BE49-F238E27FC236}">
                <a16:creationId xmlns:a16="http://schemas.microsoft.com/office/drawing/2014/main" id="{04674204-49B8-4599-9011-15489B334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9972" y="4470420"/>
            <a:ext cx="2394376" cy="1854181"/>
          </a:xfrm>
          <a:prstGeom prst="rect">
            <a:avLst/>
          </a:prstGeom>
        </p:spPr>
      </p:pic>
      <p:sp>
        <p:nvSpPr>
          <p:cNvPr id="17" name="TextBox 16">
            <a:extLst>
              <a:ext uri="{FF2B5EF4-FFF2-40B4-BE49-F238E27FC236}">
                <a16:creationId xmlns:a16="http://schemas.microsoft.com/office/drawing/2014/main" id="{86888E39-5227-4957-967B-6E084425DB69}"/>
              </a:ext>
            </a:extLst>
          </p:cNvPr>
          <p:cNvSpPr txBox="1"/>
          <p:nvPr/>
        </p:nvSpPr>
        <p:spPr>
          <a:xfrm>
            <a:off x="7187818" y="4114800"/>
            <a:ext cx="1238684" cy="307777"/>
          </a:xfrm>
          <a:prstGeom prst="rect">
            <a:avLst/>
          </a:prstGeom>
          <a:noFill/>
        </p:spPr>
        <p:txBody>
          <a:bodyPr wrap="square" rtlCol="0">
            <a:spAutoFit/>
          </a:bodyPr>
          <a:lstStyle/>
          <a:p>
            <a:pPr algn="ctr"/>
            <a:r>
              <a:rPr lang="en-US" sz="1400" b="1" dirty="0"/>
              <a:t>2017-present</a:t>
            </a:r>
          </a:p>
        </p:txBody>
      </p:sp>
      <p:sp>
        <p:nvSpPr>
          <p:cNvPr id="18" name="Slide Number Placeholder 3">
            <a:extLst>
              <a:ext uri="{FF2B5EF4-FFF2-40B4-BE49-F238E27FC236}">
                <a16:creationId xmlns:a16="http://schemas.microsoft.com/office/drawing/2014/main" id="{4F651F7B-6D7A-4BBA-80B4-F45E4C326FED}"/>
              </a:ext>
            </a:extLst>
          </p:cNvPr>
          <p:cNvSpPr>
            <a:spLocks noGrp="1"/>
          </p:cNvSpPr>
          <p:nvPr>
            <p:ph type="sldNum" sz="quarter" idx="12"/>
          </p:nvPr>
        </p:nvSpPr>
        <p:spPr>
          <a:xfrm>
            <a:off x="6553200" y="6356350"/>
            <a:ext cx="2133600" cy="365125"/>
          </a:xfrm>
        </p:spPr>
        <p:txBody>
          <a:bodyPr/>
          <a:lstStyle/>
          <a:p>
            <a:pPr>
              <a:defRPr/>
            </a:pPr>
            <a:fld id="{F2643872-DDB7-0344-AC81-EC67681427FD}" type="slidenum">
              <a:rPr lang="en-US">
                <a:solidFill>
                  <a:schemeClr val="tx1"/>
                </a:solidFill>
                <a:latin typeface="Arial" charset="0"/>
                <a:ea typeface="Arial" charset="0"/>
                <a:cs typeface="Arial" charset="0"/>
              </a:rPr>
              <a:pPr>
                <a:defRPr/>
              </a:pPr>
              <a:t>69</a:t>
            </a:fld>
            <a:endParaRPr lang="en-US" dirty="0"/>
          </a:p>
        </p:txBody>
      </p:sp>
    </p:spTree>
    <p:extLst>
      <p:ext uri="{BB962C8B-B14F-4D97-AF65-F5344CB8AC3E}">
        <p14:creationId xmlns:p14="http://schemas.microsoft.com/office/powerpoint/2010/main" val="1108639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1934645"/>
          </a:xfrm>
        </p:spPr>
        <p:txBody>
          <a:bodyPr>
            <a:noAutofit/>
          </a:bodyPr>
          <a:lstStyle/>
          <a:p>
            <a:r>
              <a:rPr lang="en-US" altLang="en-US" sz="4000" dirty="0"/>
              <a:t>Gender of Credit College </a:t>
            </a:r>
            <a:br>
              <a:rPr lang="en-US" altLang="en-US" sz="4000" dirty="0"/>
            </a:br>
            <a:r>
              <a:rPr lang="en-US" altLang="en-US" sz="4000" dirty="0"/>
              <a:t>and Continuing Education Students</a:t>
            </a:r>
            <a:br>
              <a:rPr lang="en-US" altLang="en-US" sz="4000" dirty="0"/>
            </a:br>
            <a:r>
              <a:rPr lang="en-US" altLang="en-US" sz="4000" dirty="0"/>
              <a:t>Fall 2022</a:t>
            </a:r>
            <a:endParaRPr lang="en-US" sz="4000" dirty="0">
              <a:latin typeface="Arial" panose="020B0604020202020204" pitchFamily="34" charset="0"/>
              <a:cs typeface="Arial" panose="020B0604020202020204" pitchFamily="34" charset="0"/>
            </a:endParaRPr>
          </a:p>
        </p:txBody>
      </p:sp>
      <p:graphicFrame>
        <p:nvGraphicFramePr>
          <p:cNvPr id="7" name="Content Placeholder 6"/>
          <p:cNvGraphicFramePr>
            <a:graphicFrameLocks noGrp="1"/>
          </p:cNvGraphicFramePr>
          <p:nvPr>
            <p:ph sz="half" idx="1"/>
          </p:nvPr>
        </p:nvGraphicFramePr>
        <p:xfrm>
          <a:off x="228600" y="1600200"/>
          <a:ext cx="4191000" cy="483076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143000" y="2438400"/>
            <a:ext cx="2082237" cy="461665"/>
          </a:xfrm>
          <a:prstGeom prst="rect">
            <a:avLst/>
          </a:prstGeom>
          <a:noFill/>
        </p:spPr>
        <p:txBody>
          <a:bodyPr wrap="none" rtlCol="0">
            <a:spAutoFit/>
          </a:bodyPr>
          <a:lstStyle/>
          <a:p>
            <a:r>
              <a:rPr lang="en-US" sz="2400" b="1" dirty="0"/>
              <a:t>Credit Colleges</a:t>
            </a:r>
          </a:p>
        </p:txBody>
      </p:sp>
      <p:sp>
        <p:nvSpPr>
          <p:cNvPr id="14" name="TextBox 13"/>
          <p:cNvSpPr txBox="1"/>
          <p:nvPr/>
        </p:nvSpPr>
        <p:spPr>
          <a:xfrm>
            <a:off x="4576870" y="2438400"/>
            <a:ext cx="4242508" cy="461665"/>
          </a:xfrm>
          <a:prstGeom prst="rect">
            <a:avLst/>
          </a:prstGeom>
          <a:noFill/>
        </p:spPr>
        <p:txBody>
          <a:bodyPr wrap="none" rtlCol="0">
            <a:spAutoFit/>
          </a:bodyPr>
          <a:lstStyle/>
          <a:p>
            <a:r>
              <a:rPr lang="en-US" sz="2400" b="1" dirty="0"/>
              <a:t>College of Continuing Education</a:t>
            </a:r>
          </a:p>
        </p:txBody>
      </p:sp>
      <p:sp>
        <p:nvSpPr>
          <p:cNvPr id="6" name="Slide Number Placeholder 5">
            <a:extLst>
              <a:ext uri="{FF2B5EF4-FFF2-40B4-BE49-F238E27FC236}">
                <a16:creationId xmlns:a16="http://schemas.microsoft.com/office/drawing/2014/main" id="{18A3AABD-16A5-4458-AB4F-1920BE26CF21}"/>
              </a:ext>
            </a:extLst>
          </p:cNvPr>
          <p:cNvSpPr>
            <a:spLocks noGrp="1"/>
          </p:cNvSpPr>
          <p:nvPr>
            <p:ph type="sldNum" sz="quarter" idx="12"/>
          </p:nvPr>
        </p:nvSpPr>
        <p:spPr/>
        <p:txBody>
          <a:bodyPr/>
          <a:lstStyle/>
          <a:p>
            <a:fld id="{F2643872-DDB7-0344-AC81-EC67681427FD}" type="slidenum">
              <a:rPr lang="en-US" smtClean="0">
                <a:solidFill>
                  <a:schemeClr val="tx1"/>
                </a:solidFill>
                <a:latin typeface="Arial" charset="0"/>
                <a:ea typeface="Arial" charset="0"/>
                <a:cs typeface="Arial" charset="0"/>
              </a:rPr>
              <a:pPr/>
              <a:t>7</a:t>
            </a:fld>
            <a:endParaRPr lang="en-US" dirty="0">
              <a:solidFill>
                <a:schemeClr val="tx1"/>
              </a:solidFill>
              <a:latin typeface="Arial" charset="0"/>
              <a:ea typeface="Arial" charset="0"/>
              <a:cs typeface="Arial" charset="0"/>
            </a:endParaRPr>
          </a:p>
        </p:txBody>
      </p:sp>
      <p:pic>
        <p:nvPicPr>
          <p:cNvPr id="3" name="Picture 2">
            <a:extLst>
              <a:ext uri="{FF2B5EF4-FFF2-40B4-BE49-F238E27FC236}">
                <a16:creationId xmlns:a16="http://schemas.microsoft.com/office/drawing/2014/main" id="{F66EF18D-7477-4745-8D71-24751BD6514E}"/>
              </a:ext>
            </a:extLst>
          </p:cNvPr>
          <p:cNvPicPr>
            <a:picLocks noChangeAspect="1"/>
          </p:cNvPicPr>
          <p:nvPr/>
        </p:nvPicPr>
        <p:blipFill rotWithShape="1">
          <a:blip r:embed="rId4"/>
          <a:srcRect l="27919" r="27916"/>
          <a:stretch/>
        </p:blipFill>
        <p:spPr>
          <a:xfrm>
            <a:off x="812518" y="2691065"/>
            <a:ext cx="2743200" cy="3746315"/>
          </a:xfrm>
          <a:prstGeom prst="rect">
            <a:avLst/>
          </a:prstGeom>
        </p:spPr>
      </p:pic>
      <p:graphicFrame>
        <p:nvGraphicFramePr>
          <p:cNvPr id="15" name="Chart 14">
            <a:extLst>
              <a:ext uri="{FF2B5EF4-FFF2-40B4-BE49-F238E27FC236}">
                <a16:creationId xmlns:a16="http://schemas.microsoft.com/office/drawing/2014/main" id="{B247043D-2E0B-491A-9D6A-86A89916D44D}"/>
              </a:ext>
            </a:extLst>
          </p:cNvPr>
          <p:cNvGraphicFramePr>
            <a:graphicFrameLocks/>
          </p:cNvGraphicFramePr>
          <p:nvPr/>
        </p:nvGraphicFramePr>
        <p:xfrm>
          <a:off x="4490392" y="3278105"/>
          <a:ext cx="4007383" cy="327509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144862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BCD61-832B-43E4-8227-177127CDC451}"/>
              </a:ext>
            </a:extLst>
          </p:cNvPr>
          <p:cNvSpPr>
            <a:spLocks noGrp="1"/>
          </p:cNvSpPr>
          <p:nvPr>
            <p:ph type="title"/>
          </p:nvPr>
        </p:nvSpPr>
        <p:spPr>
          <a:xfrm>
            <a:off x="0" y="33293"/>
            <a:ext cx="8229600" cy="1143000"/>
          </a:xfrm>
        </p:spPr>
        <p:txBody>
          <a:bodyPr/>
          <a:lstStyle/>
          <a:p>
            <a:r>
              <a:rPr lang="en-US" dirty="0"/>
              <a:t>Legislative Advocacy</a:t>
            </a:r>
          </a:p>
        </p:txBody>
      </p:sp>
      <p:sp>
        <p:nvSpPr>
          <p:cNvPr id="3" name="Content Placeholder 2">
            <a:extLst>
              <a:ext uri="{FF2B5EF4-FFF2-40B4-BE49-F238E27FC236}">
                <a16:creationId xmlns:a16="http://schemas.microsoft.com/office/drawing/2014/main" id="{900DA1FF-C047-4FA3-ACE3-F0C9F222DAF2}"/>
              </a:ext>
            </a:extLst>
          </p:cNvPr>
          <p:cNvSpPr>
            <a:spLocks noGrp="1"/>
          </p:cNvSpPr>
          <p:nvPr>
            <p:ph idx="1"/>
          </p:nvPr>
        </p:nvSpPr>
        <p:spPr>
          <a:xfrm>
            <a:off x="228600" y="1828800"/>
            <a:ext cx="8229600" cy="4983162"/>
          </a:xfrm>
        </p:spPr>
        <p:txBody>
          <a:bodyPr>
            <a:normAutofit fontScale="92500" lnSpcReduction="10000"/>
          </a:bodyPr>
          <a:lstStyle/>
          <a:p>
            <a:pPr marL="0" indent="0">
              <a:buNone/>
            </a:pPr>
            <a:r>
              <a:rPr lang="en-US" dirty="0"/>
              <a:t>State Advocacy Highlights</a:t>
            </a:r>
          </a:p>
          <a:p>
            <a:r>
              <a:rPr lang="en-US" sz="2600" dirty="0"/>
              <a:t>Baccalaureate expansion</a:t>
            </a:r>
          </a:p>
          <a:p>
            <a:r>
              <a:rPr lang="en-US" sz="2600" dirty="0"/>
              <a:t>Affordable Student Housing Program</a:t>
            </a:r>
          </a:p>
          <a:p>
            <a:r>
              <a:rPr lang="en-US" sz="2600" dirty="0"/>
              <a:t>Budget advocacy</a:t>
            </a:r>
          </a:p>
          <a:p>
            <a:pPr marL="0" indent="0">
              <a:buNone/>
            </a:pPr>
            <a:endParaRPr lang="en-US" dirty="0"/>
          </a:p>
          <a:p>
            <a:pPr marL="0" indent="0">
              <a:buNone/>
            </a:pPr>
            <a:r>
              <a:rPr lang="en-US" dirty="0"/>
              <a:t>Federal Advocacy Highlights</a:t>
            </a:r>
          </a:p>
          <a:p>
            <a:r>
              <a:rPr lang="en-US" sz="2600" dirty="0"/>
              <a:t>Increase in maximum Pell Grants</a:t>
            </a:r>
          </a:p>
          <a:p>
            <a:r>
              <a:rPr lang="en-US" sz="2600" dirty="0"/>
              <a:t>FAFSA simplification</a:t>
            </a:r>
          </a:p>
          <a:p>
            <a:r>
              <a:rPr lang="en-US" sz="2600" dirty="0"/>
              <a:t>Additional funding from American Rescue Plan Act, CHIPS and Science Act, Bipartisan Infrastructure Law, and Inflation Reduction Act</a:t>
            </a:r>
          </a:p>
        </p:txBody>
      </p:sp>
      <p:pic>
        <p:nvPicPr>
          <p:cNvPr id="5" name="Picture 4">
            <a:extLst>
              <a:ext uri="{FF2B5EF4-FFF2-40B4-BE49-F238E27FC236}">
                <a16:creationId xmlns:a16="http://schemas.microsoft.com/office/drawing/2014/main" id="{4F02D9A2-9619-4210-9F07-079DEA510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056" b="-554"/>
          <a:stretch/>
        </p:blipFill>
        <p:spPr>
          <a:xfrm rot="5400000">
            <a:off x="5486400" y="1676400"/>
            <a:ext cx="3749040" cy="3108960"/>
          </a:xfrm>
          <a:prstGeom prst="rect">
            <a:avLst/>
          </a:prstGeom>
        </p:spPr>
      </p:pic>
      <p:sp>
        <p:nvSpPr>
          <p:cNvPr id="6" name="Slide Number Placeholder 1">
            <a:extLst>
              <a:ext uri="{FF2B5EF4-FFF2-40B4-BE49-F238E27FC236}">
                <a16:creationId xmlns:a16="http://schemas.microsoft.com/office/drawing/2014/main" id="{A84A5E42-1C07-4F08-A8F6-DB96BB129835}"/>
              </a:ext>
            </a:extLst>
          </p:cNvPr>
          <p:cNvSpPr>
            <a:spLocks noGrp="1"/>
          </p:cNvSpPr>
          <p:nvPr>
            <p:ph type="sldNum" sz="quarter" idx="12"/>
          </p:nvPr>
        </p:nvSpPr>
        <p:spPr>
          <a:xfrm>
            <a:off x="6553200" y="6356350"/>
            <a:ext cx="2133600" cy="365125"/>
          </a:xfrm>
        </p:spPr>
        <p:txBody>
          <a:bodyPr/>
          <a:lstStyle/>
          <a:p>
            <a:fld id="{1FEB7C3F-BE2B-4B8F-8E41-653B96A54EC3}" type="slidenum">
              <a:rPr lang="en-US" smtClean="0">
                <a:solidFill>
                  <a:schemeClr val="tx1"/>
                </a:solidFill>
                <a:latin typeface="Arial" panose="020B0604020202020204" pitchFamily="34" charset="0"/>
                <a:cs typeface="Arial" panose="020B0604020202020204" pitchFamily="34" charset="0"/>
              </a:rPr>
              <a:t>70</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40245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6" name="Content Placeholder 5"/>
          <p:cNvSpPr>
            <a:spLocks noGrp="1"/>
          </p:cNvSpPr>
          <p:nvPr>
            <p:ph idx="1"/>
          </p:nvPr>
        </p:nvSpPr>
        <p:spPr/>
        <p:txBody>
          <a:bodyPr>
            <a:normAutofit/>
          </a:bodyPr>
          <a:lstStyle/>
          <a:p>
            <a:pPr marL="0" indent="0" algn="ctr">
              <a:buNone/>
            </a:pPr>
            <a:r>
              <a:rPr lang="en-US" sz="4000" b="1" dirty="0">
                <a:latin typeface="Garamond" panose="02020404030301010803" pitchFamily="18" charset="0"/>
              </a:rPr>
              <a:t>District Communications </a:t>
            </a:r>
            <a:br>
              <a:rPr lang="en-US" sz="4000" b="1" dirty="0">
                <a:latin typeface="Garamond" panose="02020404030301010803" pitchFamily="18" charset="0"/>
              </a:rPr>
            </a:br>
            <a:r>
              <a:rPr lang="en-US" sz="4000" b="1" dirty="0">
                <a:latin typeface="Garamond" panose="02020404030301010803" pitchFamily="18" charset="0"/>
              </a:rPr>
              <a:t>and Public Relations</a:t>
            </a:r>
          </a:p>
          <a:p>
            <a:pPr marL="0" indent="0" algn="ctr">
              <a:buNone/>
            </a:pPr>
            <a:r>
              <a:rPr lang="en-US" sz="4000" b="1" dirty="0">
                <a:latin typeface="Garamond" panose="02020404030301010803" pitchFamily="18" charset="0"/>
              </a:rPr>
              <a:t>Q and A</a:t>
            </a:r>
          </a:p>
        </p:txBody>
      </p:sp>
      <p:sp>
        <p:nvSpPr>
          <p:cNvPr id="5" name="Slide Number Placeholder 4"/>
          <p:cNvSpPr>
            <a:spLocks noGrp="1"/>
          </p:cNvSpPr>
          <p:nvPr>
            <p:ph type="sldNum" sz="quarter" idx="12"/>
          </p:nvPr>
        </p:nvSpPr>
        <p:spPr/>
        <p:txBody>
          <a:bodyPr/>
          <a:lstStyle/>
          <a:p>
            <a:pPr>
              <a:defRPr/>
            </a:pPr>
            <a:fld id="{427DF5A8-1D8D-4F31-A710-F5D7BAE64947}" type="slidenum">
              <a:rPr lang="en-US" smtClean="0">
                <a:solidFill>
                  <a:schemeClr val="tx1"/>
                </a:solidFill>
                <a:latin typeface="Arial" panose="020B0604020202020204" pitchFamily="34" charset="0"/>
                <a:cs typeface="Arial" panose="020B0604020202020204" pitchFamily="34" charset="0"/>
              </a:rPr>
              <a:pPr>
                <a:defRPr/>
              </a:pPr>
              <a:t>71</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566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793908"/>
            <a:ext cx="8229600" cy="1143000"/>
          </a:xfrm>
        </p:spPr>
        <p:txBody>
          <a:bodyPr>
            <a:normAutofit fontScale="90000"/>
          </a:bodyPr>
          <a:lstStyle/>
          <a:p>
            <a:r>
              <a:rPr lang="en-US" dirty="0"/>
              <a:t>Development and Entrepreneurship</a:t>
            </a:r>
          </a:p>
        </p:txBody>
      </p:sp>
      <p:sp>
        <p:nvSpPr>
          <p:cNvPr id="4" name="Slide Number Placeholder 3"/>
          <p:cNvSpPr>
            <a:spLocks noGrp="1"/>
          </p:cNvSpPr>
          <p:nvPr>
            <p:ph type="sldNum" sz="quarter" idx="12"/>
          </p:nvPr>
        </p:nvSpPr>
        <p:spPr/>
        <p:txBody>
          <a:bodyPr/>
          <a:lstStyle/>
          <a:p>
            <a:pPr>
              <a:defRPr/>
            </a:pPr>
            <a:fld id="{E32F62F7-EB4D-45AD-94E5-0B7D7C1FD518}" type="slidenum">
              <a:rPr lang="en-US" smtClean="0">
                <a:solidFill>
                  <a:schemeClr val="tx1"/>
                </a:solidFill>
                <a:latin typeface="Arial" panose="020B0604020202020204" pitchFamily="34" charset="0"/>
                <a:cs typeface="Arial" panose="020B0604020202020204" pitchFamily="34" charset="0"/>
              </a:rPr>
              <a:pPr>
                <a:defRPr/>
              </a:pPr>
              <a:t>72</a:t>
            </a:fld>
            <a:endParaRPr lang="en-US"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4953000" y="4953000"/>
            <a:ext cx="3886200" cy="784830"/>
          </a:xfrm>
          <a:prstGeom prst="rect">
            <a:avLst/>
          </a:prstGeom>
          <a:noFill/>
        </p:spPr>
        <p:txBody>
          <a:bodyPr wrap="square" rtlCol="0">
            <a:spAutoFit/>
          </a:bodyPr>
          <a:lstStyle/>
          <a:p>
            <a:pPr eaLnBrk="0" hangingPunct="0">
              <a:defRPr/>
            </a:pPr>
            <a:r>
              <a:rPr lang="en-US" sz="1500" b="1" dirty="0">
                <a:latin typeface="Arial" panose="020B0604020202020204" pitchFamily="34" charset="0"/>
                <a:cs typeface="Arial" panose="020B0604020202020204" pitchFamily="34" charset="0"/>
              </a:rPr>
              <a:t>Laurie Coskey, Ed.D.</a:t>
            </a:r>
          </a:p>
          <a:p>
            <a:pPr eaLnBrk="0" hangingPunct="0">
              <a:defRPr/>
            </a:pPr>
            <a:r>
              <a:rPr lang="en-US" sz="1500" b="1" dirty="0">
                <a:latin typeface="Arial" panose="020B0604020202020204" pitchFamily="34" charset="0"/>
                <a:cs typeface="Arial" panose="020B0604020202020204" pitchFamily="34" charset="0"/>
              </a:rPr>
              <a:t>Vice Chancellor,</a:t>
            </a:r>
          </a:p>
          <a:p>
            <a:pPr eaLnBrk="0" hangingPunct="0">
              <a:defRPr/>
            </a:pPr>
            <a:r>
              <a:rPr lang="en-US" sz="1500" b="1" dirty="0">
                <a:latin typeface="Arial" panose="020B0604020202020204" pitchFamily="34" charset="0"/>
                <a:cs typeface="Arial" panose="020B0604020202020204" pitchFamily="34" charset="0"/>
              </a:rPr>
              <a:t> Development and Entrepreneurship</a:t>
            </a:r>
          </a:p>
        </p:txBody>
      </p:sp>
      <p:pic>
        <p:nvPicPr>
          <p:cNvPr id="3" name="Picture 2">
            <a:extLst>
              <a:ext uri="{FF2B5EF4-FFF2-40B4-BE49-F238E27FC236}">
                <a16:creationId xmlns:a16="http://schemas.microsoft.com/office/drawing/2014/main" id="{7B720718-8ECA-45B6-8BA0-FBDA6D662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952876"/>
            <a:ext cx="1645920" cy="20572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491842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4FCBFEA-BFCB-45AF-8A78-0281FA23335C}"/>
              </a:ext>
            </a:extLst>
          </p:cNvPr>
          <p:cNvSpPr>
            <a:spLocks noGrp="1"/>
          </p:cNvSpPr>
          <p:nvPr>
            <p:ph type="title"/>
          </p:nvPr>
        </p:nvSpPr>
        <p:spPr>
          <a:xfrm>
            <a:off x="1173480" y="76076"/>
            <a:ext cx="4953000" cy="986083"/>
          </a:xfrm>
        </p:spPr>
        <p:txBody>
          <a:bodyPr anchor="b">
            <a:normAutofit/>
          </a:bodyPr>
          <a:lstStyle/>
          <a:p>
            <a:r>
              <a:rPr lang="en-US" sz="4000" dirty="0">
                <a:solidFill>
                  <a:schemeClr val="tx1"/>
                </a:solidFill>
                <a:cs typeface="Arial" panose="020B0604020202020204" pitchFamily="34" charset="0"/>
              </a:rPr>
              <a:t>SDCCD Vision</a:t>
            </a:r>
          </a:p>
        </p:txBody>
      </p:sp>
      <p:sp>
        <p:nvSpPr>
          <p:cNvPr id="3" name="Text Placeholder 2">
            <a:extLst>
              <a:ext uri="{FF2B5EF4-FFF2-40B4-BE49-F238E27FC236}">
                <a16:creationId xmlns:a16="http://schemas.microsoft.com/office/drawing/2014/main" id="{F2C97450-77CD-4E5B-8703-7AA0BC23ED1F}"/>
              </a:ext>
            </a:extLst>
          </p:cNvPr>
          <p:cNvSpPr>
            <a:spLocks noGrp="1"/>
          </p:cNvSpPr>
          <p:nvPr>
            <p:ph type="body" sz="quarter" idx="16"/>
          </p:nvPr>
        </p:nvSpPr>
        <p:spPr>
          <a:xfrm>
            <a:off x="381000" y="1371600"/>
            <a:ext cx="5745480" cy="4756150"/>
          </a:xfrm>
        </p:spPr>
        <p:txBody>
          <a:bodyPr>
            <a:normAutofit/>
          </a:bodyPr>
          <a:lstStyle/>
          <a:p>
            <a:r>
              <a:rPr lang="en-US" sz="2400" b="1" dirty="0">
                <a:solidFill>
                  <a:schemeClr val="tx1"/>
                </a:solidFill>
                <a:latin typeface="Arial" panose="020B0604020202020204" pitchFamily="34" charset="0"/>
                <a:cs typeface="Arial" panose="020B0604020202020204" pitchFamily="34" charset="0"/>
              </a:rPr>
              <a:t>Ensuring Success for All Students* and Expanding Our Efforts to Achieve Diversity, Equity, Inclusion and Access in Everything We Do. </a:t>
            </a:r>
            <a:endParaRPr lang="en-US" sz="2400" dirty="0">
              <a:solidFill>
                <a:schemeClr val="tx1"/>
              </a:solidFill>
              <a:latin typeface="Arial" panose="020B0604020202020204" pitchFamily="34" charset="0"/>
              <a:cs typeface="Arial" panose="020B0604020202020204" pitchFamily="34" charset="0"/>
            </a:endParaRPr>
          </a:p>
          <a:p>
            <a:r>
              <a:rPr lang="en-US" sz="2400" i="1" dirty="0">
                <a:solidFill>
                  <a:schemeClr val="tx1"/>
                </a:solidFill>
                <a:latin typeface="Arial" panose="020B0604020202020204" pitchFamily="34" charset="0"/>
                <a:cs typeface="Arial" panose="020B0604020202020204" pitchFamily="34" charset="0"/>
              </a:rPr>
              <a:t> * by “all Students” SDCCD is encompassing people of all backgrounds including but not limited to students from all ethnic and racial groups…, those of two or more races: students with disabilities and special needs, and all LGBTQIA* students…</a:t>
            </a:r>
          </a:p>
          <a:p>
            <a:endParaRPr lang="en-US" sz="2000" dirty="0">
              <a:solidFill>
                <a:schemeClr val="tx1"/>
              </a:solidFill>
            </a:endParaRPr>
          </a:p>
        </p:txBody>
      </p:sp>
      <p:pic>
        <p:nvPicPr>
          <p:cNvPr id="17" name="Picture Placeholder 16">
            <a:extLst>
              <a:ext uri="{FF2B5EF4-FFF2-40B4-BE49-F238E27FC236}">
                <a16:creationId xmlns:a16="http://schemas.microsoft.com/office/drawing/2014/main" id="{46A4BCDE-7CC8-4957-9B87-CAA62EE0913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320010" y="3581400"/>
            <a:ext cx="2560320" cy="2922391"/>
          </a:xfrm>
          <a:noFill/>
        </p:spPr>
      </p:pic>
      <p:sp>
        <p:nvSpPr>
          <p:cNvPr id="40" name="Slide Number Placeholder 39">
            <a:extLst>
              <a:ext uri="{FF2B5EF4-FFF2-40B4-BE49-F238E27FC236}">
                <a16:creationId xmlns:a16="http://schemas.microsoft.com/office/drawing/2014/main" id="{18F8813C-0002-4C3C-B747-318975B8E458}"/>
              </a:ext>
            </a:extLst>
          </p:cNvPr>
          <p:cNvSpPr>
            <a:spLocks noGrp="1"/>
          </p:cNvSpPr>
          <p:nvPr>
            <p:ph type="sldNum" sz="quarter" idx="12"/>
          </p:nvPr>
        </p:nvSpPr>
        <p:spPr>
          <a:xfrm>
            <a:off x="8337255" y="5624513"/>
            <a:ext cx="653901" cy="273844"/>
          </a:xfrm>
        </p:spPr>
        <p:txBody>
          <a:bodyPr anchor="ctr">
            <a:normAutofit lnSpcReduction="10000"/>
          </a:bodyPr>
          <a:lstStyle/>
          <a:p>
            <a:pPr>
              <a:spcAft>
                <a:spcPts val="450"/>
              </a:spcAft>
            </a:pPr>
            <a:fld id="{F8E28480-1C08-4458-AD97-0283E6FFD09D}" type="slidenum">
              <a:rPr lang="en-US" smtClean="0"/>
              <a:pPr>
                <a:spcAft>
                  <a:spcPts val="450"/>
                </a:spcAft>
              </a:pPr>
              <a:t>73</a:t>
            </a:fld>
            <a:endParaRPr lang="en-US"/>
          </a:p>
        </p:txBody>
      </p:sp>
      <p:pic>
        <p:nvPicPr>
          <p:cNvPr id="4" name="Picture 3">
            <a:extLst>
              <a:ext uri="{FF2B5EF4-FFF2-40B4-BE49-F238E27FC236}">
                <a16:creationId xmlns:a16="http://schemas.microsoft.com/office/drawing/2014/main" id="{6B6A4248-A62E-4C9A-9E32-A8B26459A3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20010" y="569118"/>
            <a:ext cx="2560320" cy="2623930"/>
          </a:xfrm>
          <a:prstGeom prst="rect">
            <a:avLst/>
          </a:prstGeom>
        </p:spPr>
      </p:pic>
      <p:sp>
        <p:nvSpPr>
          <p:cNvPr id="8" name="Slide Number Placeholder 3">
            <a:extLst>
              <a:ext uri="{FF2B5EF4-FFF2-40B4-BE49-F238E27FC236}">
                <a16:creationId xmlns:a16="http://schemas.microsoft.com/office/drawing/2014/main" id="{35590DD7-DA7A-4D2C-B9C7-45DB22D0ECA3}"/>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32F62F7-EB4D-45AD-94E5-0B7D7C1FD518}" type="slidenum">
              <a:rPr lang="en-US" smtClean="0">
                <a:solidFill>
                  <a:schemeClr val="tx1"/>
                </a:solidFill>
                <a:latin typeface="Arial" panose="020B0604020202020204" pitchFamily="34" charset="0"/>
                <a:cs typeface="Arial" panose="020B0604020202020204" pitchFamily="34" charset="0"/>
              </a:rPr>
              <a:pPr>
                <a:defRPr/>
              </a:pPr>
              <a:t>73</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28367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4FCBFEA-BFCB-45AF-8A78-0281FA23335C}"/>
              </a:ext>
            </a:extLst>
          </p:cNvPr>
          <p:cNvSpPr>
            <a:spLocks noGrp="1"/>
          </p:cNvSpPr>
          <p:nvPr>
            <p:ph type="title"/>
          </p:nvPr>
        </p:nvSpPr>
        <p:spPr>
          <a:xfrm>
            <a:off x="3430785" y="838200"/>
            <a:ext cx="2282429" cy="838200"/>
          </a:xfrm>
          <a:noFill/>
        </p:spPr>
        <p:txBody>
          <a:bodyPr anchor="b">
            <a:normAutofit/>
          </a:bodyPr>
          <a:lstStyle/>
          <a:p>
            <a:r>
              <a:rPr lang="en-US" sz="4000" b="1" dirty="0">
                <a:cs typeface="Arial" panose="020B0604020202020204" pitchFamily="34" charset="0"/>
              </a:rPr>
              <a:t>GOALS</a:t>
            </a:r>
          </a:p>
        </p:txBody>
      </p:sp>
      <p:sp>
        <p:nvSpPr>
          <p:cNvPr id="3" name="Text Placeholder 2">
            <a:extLst>
              <a:ext uri="{FF2B5EF4-FFF2-40B4-BE49-F238E27FC236}">
                <a16:creationId xmlns:a16="http://schemas.microsoft.com/office/drawing/2014/main" id="{F2C97450-77CD-4E5B-8703-7AA0BC23ED1F}"/>
              </a:ext>
            </a:extLst>
          </p:cNvPr>
          <p:cNvSpPr>
            <a:spLocks noGrp="1"/>
          </p:cNvSpPr>
          <p:nvPr>
            <p:ph type="body" sz="quarter" idx="16"/>
          </p:nvPr>
        </p:nvSpPr>
        <p:spPr>
          <a:xfrm>
            <a:off x="3200400" y="1958536"/>
            <a:ext cx="2743200" cy="3832664"/>
          </a:xfrm>
        </p:spPr>
        <p:txBody>
          <a:bodyPr>
            <a:normAutofit/>
          </a:bodyPr>
          <a:lstStyle/>
          <a:p>
            <a:pPr marL="342900" indent="-342900" algn="l">
              <a:lnSpc>
                <a:spcPct val="90000"/>
              </a:lnSpc>
              <a:spcBef>
                <a:spcPts val="600"/>
              </a:spcBef>
              <a:buFont typeface="+mj-lt"/>
              <a:buAutoNum type="alphaLcParenR"/>
            </a:pPr>
            <a:r>
              <a:rPr lang="en-US" sz="2000" dirty="0">
                <a:solidFill>
                  <a:schemeClr val="tx1"/>
                </a:solidFill>
                <a:latin typeface="Arial" panose="020B0604020202020204" pitchFamily="34" charset="0"/>
                <a:cs typeface="Arial" panose="020B0604020202020204" pitchFamily="34" charset="0"/>
              </a:rPr>
              <a:t>Student Success and Well Being</a:t>
            </a:r>
          </a:p>
          <a:p>
            <a:pPr marL="342900" indent="-342900" algn="l">
              <a:lnSpc>
                <a:spcPct val="90000"/>
              </a:lnSpc>
              <a:spcBef>
                <a:spcPts val="600"/>
              </a:spcBef>
              <a:buFont typeface="+mj-lt"/>
              <a:buAutoNum type="alphaLcParenR"/>
            </a:pPr>
            <a:r>
              <a:rPr lang="en-US" sz="2000" dirty="0">
                <a:solidFill>
                  <a:schemeClr val="tx1"/>
                </a:solidFill>
                <a:latin typeface="Arial" panose="020B0604020202020204" pitchFamily="34" charset="0"/>
                <a:cs typeface="Arial" panose="020B0604020202020204" pitchFamily="34" charset="0"/>
              </a:rPr>
              <a:t>Academic        Excellence</a:t>
            </a:r>
          </a:p>
          <a:p>
            <a:pPr marL="342900" indent="-342900" algn="l">
              <a:lnSpc>
                <a:spcPct val="90000"/>
              </a:lnSpc>
              <a:spcBef>
                <a:spcPts val="600"/>
              </a:spcBef>
              <a:buFont typeface="+mj-lt"/>
              <a:buAutoNum type="alphaLcParenR"/>
            </a:pPr>
            <a:r>
              <a:rPr lang="en-US" sz="2000" dirty="0">
                <a:solidFill>
                  <a:schemeClr val="tx1"/>
                </a:solidFill>
                <a:latin typeface="Arial" panose="020B0604020202020204" pitchFamily="34" charset="0"/>
                <a:cs typeface="Arial" panose="020B0604020202020204" pitchFamily="34" charset="0"/>
              </a:rPr>
              <a:t>Workforce Development</a:t>
            </a:r>
          </a:p>
          <a:p>
            <a:pPr marL="342900" indent="-342900" algn="l">
              <a:lnSpc>
                <a:spcPct val="90000"/>
              </a:lnSpc>
              <a:spcBef>
                <a:spcPts val="600"/>
              </a:spcBef>
              <a:buFont typeface="+mj-lt"/>
              <a:buAutoNum type="alphaLcParenR"/>
            </a:pPr>
            <a:r>
              <a:rPr lang="en-US" sz="2000" dirty="0">
                <a:solidFill>
                  <a:schemeClr val="tx1"/>
                </a:solidFill>
                <a:latin typeface="Arial" panose="020B0604020202020204" pitchFamily="34" charset="0"/>
                <a:cs typeface="Arial" panose="020B0604020202020204" pitchFamily="34" charset="0"/>
              </a:rPr>
              <a:t>Financial Health</a:t>
            </a:r>
          </a:p>
          <a:p>
            <a:pPr marL="342900" indent="-342900" algn="l">
              <a:lnSpc>
                <a:spcPct val="90000"/>
              </a:lnSpc>
              <a:spcBef>
                <a:spcPts val="600"/>
              </a:spcBef>
              <a:buFont typeface="+mj-lt"/>
              <a:buAutoNum type="alphaLcParenR"/>
            </a:pPr>
            <a:r>
              <a:rPr lang="en-US" sz="2000" dirty="0">
                <a:solidFill>
                  <a:schemeClr val="tx1"/>
                </a:solidFill>
                <a:latin typeface="Arial" panose="020B0604020202020204" pitchFamily="34" charset="0"/>
                <a:cs typeface="Arial" panose="020B0604020202020204" pitchFamily="34" charset="0"/>
              </a:rPr>
              <a:t>State of the Art Facilities</a:t>
            </a:r>
          </a:p>
          <a:p>
            <a:pPr marL="342900" indent="-342900" algn="l">
              <a:lnSpc>
                <a:spcPct val="90000"/>
              </a:lnSpc>
              <a:spcBef>
                <a:spcPts val="600"/>
              </a:spcBef>
              <a:buFont typeface="+mj-lt"/>
              <a:buAutoNum type="alphaLcParenR"/>
            </a:pPr>
            <a:r>
              <a:rPr lang="en-US" sz="2000" dirty="0">
                <a:solidFill>
                  <a:schemeClr val="tx1"/>
                </a:solidFill>
                <a:latin typeface="Arial" panose="020B0604020202020204" pitchFamily="34" charset="0"/>
                <a:cs typeface="Arial" panose="020B0604020202020204" pitchFamily="34" charset="0"/>
              </a:rPr>
              <a:t>Institutional Resiliency</a:t>
            </a:r>
          </a:p>
        </p:txBody>
      </p:sp>
      <p:pic>
        <p:nvPicPr>
          <p:cNvPr id="2" name="Picture 1">
            <a:extLst>
              <a:ext uri="{FF2B5EF4-FFF2-40B4-BE49-F238E27FC236}">
                <a16:creationId xmlns:a16="http://schemas.microsoft.com/office/drawing/2014/main" id="{1587D98D-E485-4FF4-8E21-F196171987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7956" y="1468897"/>
            <a:ext cx="2743200" cy="3518140"/>
          </a:xfrm>
          <a:prstGeom prst="rect">
            <a:avLst/>
          </a:prstGeom>
        </p:spPr>
      </p:pic>
      <p:pic>
        <p:nvPicPr>
          <p:cNvPr id="14" name="Picture 13">
            <a:extLst>
              <a:ext uri="{FF2B5EF4-FFF2-40B4-BE49-F238E27FC236}">
                <a16:creationId xmlns:a16="http://schemas.microsoft.com/office/drawing/2014/main" id="{F78AC36C-5DD8-408F-8ACE-1C22A39794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908" y="1468897"/>
            <a:ext cx="2743200" cy="3518140"/>
          </a:xfrm>
          <a:prstGeom prst="rect">
            <a:avLst/>
          </a:prstGeom>
        </p:spPr>
      </p:pic>
      <p:sp>
        <p:nvSpPr>
          <p:cNvPr id="7" name="Slide Number Placeholder 3">
            <a:extLst>
              <a:ext uri="{FF2B5EF4-FFF2-40B4-BE49-F238E27FC236}">
                <a16:creationId xmlns:a16="http://schemas.microsoft.com/office/drawing/2014/main" id="{FEE91476-33F6-4FEE-9191-35019472E02A}"/>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32F62F7-EB4D-45AD-94E5-0B7D7C1FD518}" type="slidenum">
              <a:rPr lang="en-US" smtClean="0">
                <a:solidFill>
                  <a:schemeClr val="tx1"/>
                </a:solidFill>
                <a:latin typeface="Arial" panose="020B0604020202020204" pitchFamily="34" charset="0"/>
                <a:cs typeface="Arial" panose="020B0604020202020204" pitchFamily="34" charset="0"/>
              </a:rPr>
              <a:pPr>
                <a:defRPr/>
              </a:pPr>
              <a:t>74</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581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A387AD94-A971-4381-A51D-9120AC68C73F}"/>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7253782" y="2118918"/>
            <a:ext cx="1645920" cy="1506397"/>
          </a:xfrm>
        </p:spPr>
      </p:pic>
      <p:pic>
        <p:nvPicPr>
          <p:cNvPr id="27" name="Picture Placeholder 26">
            <a:extLst>
              <a:ext uri="{FF2B5EF4-FFF2-40B4-BE49-F238E27FC236}">
                <a16:creationId xmlns:a16="http://schemas.microsoft.com/office/drawing/2014/main" id="{4CFA9FE6-D7D3-4986-B4B5-44A184B56FBA}"/>
              </a:ext>
            </a:extLst>
          </p:cNvPr>
          <p:cNvPicPr>
            <a:picLocks noGrp="1" noChangeAspect="1"/>
          </p:cNvPicPr>
          <p:nvPr>
            <p:ph type="pic" sz="quarter" idx="14"/>
          </p:nvPr>
        </p:nvPicPr>
        <p:blipFill>
          <a:blip r:embed="rId4">
            <a:extLst>
              <a:ext uri="{28A0092B-C50C-407E-A947-70E740481C1C}">
                <a14:useLocalDpi xmlns:a14="http://schemas.microsoft.com/office/drawing/2010/main"/>
              </a:ext>
            </a:extLst>
          </a:blip>
          <a:stretch>
            <a:fillRect/>
          </a:stretch>
        </p:blipFill>
        <p:spPr>
          <a:xfrm>
            <a:off x="5334000" y="1478558"/>
            <a:ext cx="1828800" cy="2146757"/>
          </a:xfrm>
        </p:spPr>
      </p:pic>
      <p:pic>
        <p:nvPicPr>
          <p:cNvPr id="35" name="Picture Placeholder 34">
            <a:extLst>
              <a:ext uri="{FF2B5EF4-FFF2-40B4-BE49-F238E27FC236}">
                <a16:creationId xmlns:a16="http://schemas.microsoft.com/office/drawing/2014/main" id="{E47D289B-06AD-4EA4-AE00-ED762A19E684}"/>
              </a:ext>
            </a:extLst>
          </p:cNvPr>
          <p:cNvPicPr>
            <a:picLocks noGrp="1" noChangeAspect="1"/>
          </p:cNvPicPr>
          <p:nvPr>
            <p:ph type="pic" sz="quarter" idx="15"/>
          </p:nvPr>
        </p:nvPicPr>
        <p:blipFill>
          <a:blip r:embed="rId5">
            <a:extLst>
              <a:ext uri="{28A0092B-C50C-407E-A947-70E740481C1C}">
                <a14:useLocalDpi xmlns:a14="http://schemas.microsoft.com/office/drawing/2010/main"/>
              </a:ext>
            </a:extLst>
          </a:blip>
          <a:stretch>
            <a:fillRect/>
          </a:stretch>
        </p:blipFill>
        <p:spPr>
          <a:xfrm>
            <a:off x="5257800" y="3810000"/>
            <a:ext cx="1828800" cy="1504566"/>
          </a:xfrm>
        </p:spPr>
      </p:pic>
      <p:sp>
        <p:nvSpPr>
          <p:cNvPr id="7" name="TextBox 6">
            <a:extLst>
              <a:ext uri="{FF2B5EF4-FFF2-40B4-BE49-F238E27FC236}">
                <a16:creationId xmlns:a16="http://schemas.microsoft.com/office/drawing/2014/main" id="{93E7070B-1B1F-430C-82E3-FC4FEEE525F3}"/>
              </a:ext>
            </a:extLst>
          </p:cNvPr>
          <p:cNvSpPr txBox="1"/>
          <p:nvPr/>
        </p:nvSpPr>
        <p:spPr>
          <a:xfrm>
            <a:off x="244298" y="1614874"/>
            <a:ext cx="5089702" cy="4785926"/>
          </a:xfrm>
          <a:prstGeom prst="rect">
            <a:avLst/>
          </a:prstGeom>
          <a:noFill/>
        </p:spPr>
        <p:txBody>
          <a:bodyPr wrap="square" rtlCol="0">
            <a:spAutoFit/>
          </a:bodyPr>
          <a:lstStyle/>
          <a:p>
            <a:pPr marL="285750" lvl="0" indent="-285750">
              <a:spcBef>
                <a:spcPts val="600"/>
              </a:spcBef>
              <a:buFont typeface="Wingdings" panose="05000000000000000000" pitchFamily="2" charset="2"/>
              <a:buChar char="Ø"/>
            </a:pPr>
            <a:r>
              <a:rPr lang="en-US" sz="2000" dirty="0">
                <a:latin typeface="Arial" panose="020B0604020202020204" pitchFamily="34" charset="0"/>
                <a:cs typeface="Arial" panose="020B0604020202020204" pitchFamily="34" charset="0"/>
              </a:rPr>
              <a:t>Increase collaboration among the 5 district foundations</a:t>
            </a:r>
          </a:p>
          <a:p>
            <a:pPr marL="285750" lvl="0" indent="-285750">
              <a:spcBef>
                <a:spcPts val="600"/>
              </a:spcBef>
              <a:buFont typeface="Wingdings" panose="05000000000000000000" pitchFamily="2" charset="2"/>
              <a:buChar char="Ø"/>
            </a:pPr>
            <a:r>
              <a:rPr lang="en-US" sz="2000" dirty="0">
                <a:latin typeface="Arial" panose="020B0604020202020204" pitchFamily="34" charset="0"/>
                <a:cs typeface="Arial" panose="020B0604020202020204" pitchFamily="34" charset="0"/>
              </a:rPr>
              <a:t>Increase corporate and foundation partnerships leading to significant investments supporting students and colleges</a:t>
            </a:r>
          </a:p>
          <a:p>
            <a:pPr marL="285750" lvl="0" indent="-285750">
              <a:spcBef>
                <a:spcPts val="600"/>
              </a:spcBef>
              <a:buFont typeface="Wingdings" panose="05000000000000000000" pitchFamily="2" charset="2"/>
              <a:buChar char="Ø"/>
            </a:pPr>
            <a:r>
              <a:rPr lang="en-US" sz="2000" dirty="0">
                <a:latin typeface="Arial" panose="020B0604020202020204" pitchFamily="34" charset="0"/>
                <a:cs typeface="Arial" panose="020B0604020202020204" pitchFamily="34" charset="0"/>
              </a:rPr>
              <a:t>Convene new private/public  collaborations to fund critical student initiatives and interventions</a:t>
            </a:r>
          </a:p>
          <a:p>
            <a:pPr marL="285750" lvl="0" indent="-285750">
              <a:spcBef>
                <a:spcPts val="600"/>
              </a:spcBef>
              <a:buFont typeface="Wingdings" panose="05000000000000000000" pitchFamily="2" charset="2"/>
              <a:buChar char="Ø"/>
            </a:pPr>
            <a:r>
              <a:rPr lang="en-US" sz="2000" dirty="0">
                <a:latin typeface="Arial" panose="020B0604020202020204" pitchFamily="34" charset="0"/>
                <a:cs typeface="Arial" panose="020B0604020202020204" pitchFamily="34" charset="0"/>
              </a:rPr>
              <a:t>Increase local, state, and federal funding partnerships/collaborations</a:t>
            </a:r>
          </a:p>
          <a:p>
            <a:pPr marL="285750" lvl="0" indent="-285750">
              <a:spcBef>
                <a:spcPts val="600"/>
              </a:spcBef>
              <a:buFont typeface="Wingdings" panose="05000000000000000000" pitchFamily="2" charset="2"/>
              <a:buChar char="Ø"/>
            </a:pPr>
            <a:r>
              <a:rPr lang="en-US" sz="2000" dirty="0">
                <a:latin typeface="Arial" panose="020B0604020202020204" pitchFamily="34" charset="0"/>
                <a:cs typeface="Arial" panose="020B0604020202020204" pitchFamily="34" charset="0"/>
              </a:rPr>
              <a:t>Fund districtwide supports to remove barriers to student access and success</a:t>
            </a:r>
          </a:p>
          <a:p>
            <a:pPr marL="257175" indent="-257175">
              <a:spcBef>
                <a:spcPts val="600"/>
              </a:spcBef>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B9B4586-B62F-42CD-9C94-8360D54B2A52}"/>
              </a:ext>
            </a:extLst>
          </p:cNvPr>
          <p:cNvPicPr>
            <a:picLocks noChangeAspect="1"/>
          </p:cNvPicPr>
          <p:nvPr/>
        </p:nvPicPr>
        <p:blipFill>
          <a:blip r:embed="rId6"/>
          <a:stretch>
            <a:fillRect/>
          </a:stretch>
        </p:blipFill>
        <p:spPr>
          <a:xfrm>
            <a:off x="7162342" y="3957863"/>
            <a:ext cx="1828800" cy="2286000"/>
          </a:xfrm>
          <a:prstGeom prst="rect">
            <a:avLst/>
          </a:prstGeom>
        </p:spPr>
      </p:pic>
      <p:sp>
        <p:nvSpPr>
          <p:cNvPr id="4" name="TextBox 3">
            <a:extLst>
              <a:ext uri="{FF2B5EF4-FFF2-40B4-BE49-F238E27FC236}">
                <a16:creationId xmlns:a16="http://schemas.microsoft.com/office/drawing/2014/main" id="{5BB521AA-493C-480E-9294-18D6DED34C4A}"/>
              </a:ext>
            </a:extLst>
          </p:cNvPr>
          <p:cNvSpPr txBox="1"/>
          <p:nvPr/>
        </p:nvSpPr>
        <p:spPr>
          <a:xfrm>
            <a:off x="1238250" y="55380"/>
            <a:ext cx="7680502" cy="1200329"/>
          </a:xfrm>
          <a:prstGeom prst="rect">
            <a:avLst/>
          </a:prstGeom>
          <a:noFill/>
        </p:spPr>
        <p:txBody>
          <a:bodyPr wrap="square" rtlCol="0">
            <a:spAutoFit/>
          </a:bodyPr>
          <a:lstStyle/>
          <a:p>
            <a:pPr algn="ctr"/>
            <a:r>
              <a:rPr lang="en-US" sz="3600" b="1" dirty="0">
                <a:latin typeface="Garamond" panose="02020404030301010803" pitchFamily="18" charset="0"/>
                <a:cs typeface="Arial" panose="020B0604020202020204" pitchFamily="34" charset="0"/>
              </a:rPr>
              <a:t>Support Strategic Goals through Districtwide Development Strategies</a:t>
            </a:r>
          </a:p>
        </p:txBody>
      </p:sp>
      <p:sp>
        <p:nvSpPr>
          <p:cNvPr id="9" name="Slide Number Placeholder 3">
            <a:extLst>
              <a:ext uri="{FF2B5EF4-FFF2-40B4-BE49-F238E27FC236}">
                <a16:creationId xmlns:a16="http://schemas.microsoft.com/office/drawing/2014/main" id="{0364E5B6-C5D8-413F-A940-C22A3D7E6A72}"/>
              </a:ext>
            </a:extLst>
          </p:cNvPr>
          <p:cNvSpPr>
            <a:spLocks noGrp="1"/>
          </p:cNvSpPr>
          <p:nvPr>
            <p:ph type="sldNum" sz="quarter" idx="12"/>
          </p:nvPr>
        </p:nvSpPr>
        <p:spPr>
          <a:xfrm>
            <a:off x="6553200" y="6356350"/>
            <a:ext cx="2133600" cy="365125"/>
          </a:xfrm>
        </p:spPr>
        <p:txBody>
          <a:bodyPr/>
          <a:lstStyle/>
          <a:p>
            <a:pPr>
              <a:defRPr/>
            </a:pPr>
            <a:fld id="{E32F62F7-EB4D-45AD-94E5-0B7D7C1FD518}" type="slidenum">
              <a:rPr lang="en-US" smtClean="0">
                <a:solidFill>
                  <a:schemeClr val="tx1"/>
                </a:solidFill>
                <a:latin typeface="Arial" panose="020B0604020202020204" pitchFamily="34" charset="0"/>
                <a:cs typeface="Arial" panose="020B0604020202020204" pitchFamily="34" charset="0"/>
              </a:rPr>
              <a:pPr>
                <a:defRPr/>
              </a:pPr>
              <a:t>75</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88016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1E6A6FE-BCB5-41FB-9FD7-B82E49C481E7}"/>
              </a:ext>
            </a:extLst>
          </p:cNvPr>
          <p:cNvSpPr>
            <a:spLocks noGrp="1"/>
          </p:cNvSpPr>
          <p:nvPr>
            <p:ph type="title"/>
          </p:nvPr>
        </p:nvSpPr>
        <p:spPr>
          <a:xfrm>
            <a:off x="769532" y="1885949"/>
            <a:ext cx="2990407" cy="2139043"/>
          </a:xfrm>
        </p:spPr>
        <p:txBody>
          <a:bodyPr>
            <a:normAutofit/>
          </a:bodyPr>
          <a:lstStyle/>
          <a:p>
            <a:pPr lvl="0"/>
            <a:br>
              <a:rPr lang="en-US"/>
            </a:br>
            <a:br>
              <a:rPr lang="en-US" b="1"/>
            </a:br>
            <a:endParaRPr lang="en-US"/>
          </a:p>
        </p:txBody>
      </p:sp>
      <p:sp>
        <p:nvSpPr>
          <p:cNvPr id="3" name="Text Placeholder 2">
            <a:extLst>
              <a:ext uri="{FF2B5EF4-FFF2-40B4-BE49-F238E27FC236}">
                <a16:creationId xmlns:a16="http://schemas.microsoft.com/office/drawing/2014/main" id="{9EDDAB33-0920-43CE-89B2-8F33F378308C}"/>
              </a:ext>
            </a:extLst>
          </p:cNvPr>
          <p:cNvSpPr>
            <a:spLocks noGrp="1"/>
          </p:cNvSpPr>
          <p:nvPr>
            <p:ph type="body" sz="quarter" idx="18"/>
          </p:nvPr>
        </p:nvSpPr>
        <p:spPr>
          <a:xfrm>
            <a:off x="335796" y="1143000"/>
            <a:ext cx="4769604" cy="5405437"/>
          </a:xfrm>
          <a:noFill/>
        </p:spPr>
        <p:txBody>
          <a:bodyPr>
            <a:normAutofit fontScale="92500" lnSpcReduction="10000"/>
          </a:bodyPr>
          <a:lstStyle/>
          <a:p>
            <a:pPr marL="285750" lvl="0" indent="-285750" algn="l">
              <a:spcBef>
                <a:spcPts val="1200"/>
              </a:spcBef>
              <a:buFont typeface="Wingdings" panose="05000000000000000000" pitchFamily="2" charset="2"/>
              <a:buChar char="Ø"/>
            </a:pPr>
            <a:r>
              <a:rPr lang="en-US" sz="2400" i="0" dirty="0">
                <a:solidFill>
                  <a:schemeClr val="tx1"/>
                </a:solidFill>
                <a:latin typeface="Arial" panose="020B0604020202020204" pitchFamily="34" charset="0"/>
                <a:cs typeface="Arial" panose="020B0604020202020204" pitchFamily="34" charset="0"/>
              </a:rPr>
              <a:t>Increase individual donor fundraising and </a:t>
            </a:r>
            <a:r>
              <a:rPr lang="en-US" sz="2400" i="0" dirty="0" err="1">
                <a:solidFill>
                  <a:schemeClr val="tx1"/>
                </a:solidFill>
                <a:latin typeface="Arial" panose="020B0604020202020204" pitchFamily="34" charset="0"/>
                <a:cs typeface="Arial" panose="020B0604020202020204" pitchFamily="34" charset="0"/>
              </a:rPr>
              <a:t>friendraising</a:t>
            </a:r>
            <a:r>
              <a:rPr lang="en-US" sz="2400" i="0" dirty="0">
                <a:solidFill>
                  <a:schemeClr val="tx1"/>
                </a:solidFill>
                <a:latin typeface="Arial" panose="020B0604020202020204" pitchFamily="34" charset="0"/>
                <a:cs typeface="Arial" panose="020B0604020202020204" pitchFamily="34" charset="0"/>
              </a:rPr>
              <a:t> supporting students, programs and colleges</a:t>
            </a:r>
          </a:p>
          <a:p>
            <a:pPr marL="285750" lvl="0" indent="-285750" algn="l">
              <a:spcBef>
                <a:spcPts val="1200"/>
              </a:spcBef>
              <a:buFont typeface="Wingdings" panose="05000000000000000000" pitchFamily="2" charset="2"/>
              <a:buChar char="Ø"/>
            </a:pPr>
            <a:r>
              <a:rPr lang="en-US" sz="2400" i="0" dirty="0">
                <a:solidFill>
                  <a:schemeClr val="tx1"/>
                </a:solidFill>
                <a:latin typeface="Arial" panose="020B0604020202020204" pitchFamily="34" charset="0"/>
                <a:cs typeface="Arial" panose="020B0604020202020204" pitchFamily="34" charset="0"/>
              </a:rPr>
              <a:t>Host bi-annual fun fundraising event</a:t>
            </a:r>
          </a:p>
          <a:p>
            <a:pPr marL="285750" lvl="0" indent="-285750" algn="l">
              <a:spcBef>
                <a:spcPts val="1200"/>
              </a:spcBef>
              <a:buFont typeface="Wingdings" panose="05000000000000000000" pitchFamily="2" charset="2"/>
              <a:buChar char="Ø"/>
            </a:pPr>
            <a:r>
              <a:rPr lang="en-US" sz="2400" i="0" dirty="0">
                <a:solidFill>
                  <a:schemeClr val="tx1"/>
                </a:solidFill>
                <a:latin typeface="Arial" panose="020B0604020202020204" pitchFamily="34" charset="0"/>
                <a:cs typeface="Arial" panose="020B0604020202020204" pitchFamily="34" charset="0"/>
              </a:rPr>
              <a:t>Convene a Chancellor’s Circle/Ambassador’s Program for major donors</a:t>
            </a:r>
          </a:p>
          <a:p>
            <a:pPr marL="285750" lvl="0" indent="-285750" algn="l">
              <a:spcBef>
                <a:spcPts val="1200"/>
              </a:spcBef>
              <a:buFont typeface="Wingdings" panose="05000000000000000000" pitchFamily="2" charset="2"/>
              <a:buChar char="Ø"/>
            </a:pPr>
            <a:r>
              <a:rPr lang="en-US" sz="2400" i="0" dirty="0">
                <a:solidFill>
                  <a:schemeClr val="tx1"/>
                </a:solidFill>
                <a:latin typeface="Arial" panose="020B0604020202020204" pitchFamily="34" charset="0"/>
                <a:cs typeface="Arial" panose="020B0604020202020204" pitchFamily="34" charset="0"/>
              </a:rPr>
              <a:t>Establish a retiree program for social engagement and fundraising support.</a:t>
            </a:r>
          </a:p>
          <a:p>
            <a:pPr marL="285750" indent="-285750" algn="l">
              <a:spcBef>
                <a:spcPts val="1200"/>
              </a:spcBef>
              <a:buFont typeface="Wingdings" panose="05000000000000000000" pitchFamily="2" charset="2"/>
              <a:buChar char="Ø"/>
            </a:pPr>
            <a:r>
              <a:rPr lang="en-US" sz="2400" i="0" dirty="0">
                <a:solidFill>
                  <a:schemeClr val="tx1"/>
                </a:solidFill>
                <a:latin typeface="Arial" panose="020B0604020202020204" pitchFamily="34" charset="0"/>
                <a:cs typeface="Arial" panose="020B0604020202020204" pitchFamily="34" charset="0"/>
              </a:rPr>
              <a:t>Boost, inspire and expand employee giving</a:t>
            </a:r>
          </a:p>
          <a:p>
            <a:pPr marL="285750" lvl="0" indent="-285750" algn="l">
              <a:spcBef>
                <a:spcPts val="1200"/>
              </a:spcBef>
              <a:buFont typeface="Wingdings" panose="05000000000000000000" pitchFamily="2" charset="2"/>
              <a:buChar char="Ø"/>
            </a:pPr>
            <a:r>
              <a:rPr lang="en-US" sz="2400" i="0" dirty="0">
                <a:solidFill>
                  <a:schemeClr val="tx1"/>
                </a:solidFill>
                <a:latin typeface="Arial" panose="020B0604020202020204" pitchFamily="34" charset="0"/>
                <a:cs typeface="Arial" panose="020B0604020202020204" pitchFamily="34" charset="0"/>
              </a:rPr>
              <a:t>Create a Legacy Program. </a:t>
            </a:r>
          </a:p>
          <a:p>
            <a:pPr marL="0" lvl="0" indent="0" algn="l">
              <a:spcBef>
                <a:spcPts val="1200"/>
              </a:spcBef>
            </a:pPr>
            <a:endParaRPr lang="en-US" sz="2400" i="0" dirty="0">
              <a:solidFill>
                <a:schemeClr val="tx1"/>
              </a:solidFill>
              <a:latin typeface="Arial" panose="020B0604020202020204" pitchFamily="34" charset="0"/>
              <a:cs typeface="Arial" panose="020B0604020202020204" pitchFamily="34" charset="0"/>
            </a:endParaRPr>
          </a:p>
        </p:txBody>
      </p:sp>
      <p:pic>
        <p:nvPicPr>
          <p:cNvPr id="19" name="Picture Placeholder 18">
            <a:extLst>
              <a:ext uri="{FF2B5EF4-FFF2-40B4-BE49-F238E27FC236}">
                <a16:creationId xmlns:a16="http://schemas.microsoft.com/office/drawing/2014/main" id="{A387AD94-A971-4381-A51D-9120AC68C73F}"/>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5257800" y="2895600"/>
            <a:ext cx="1828800" cy="1219200"/>
          </a:xfrm>
        </p:spPr>
      </p:pic>
      <p:pic>
        <p:nvPicPr>
          <p:cNvPr id="31" name="Picture Placeholder 30">
            <a:extLst>
              <a:ext uri="{FF2B5EF4-FFF2-40B4-BE49-F238E27FC236}">
                <a16:creationId xmlns:a16="http://schemas.microsoft.com/office/drawing/2014/main" id="{40FD3E34-46CB-4673-9595-256CEFAE28BF}"/>
              </a:ext>
            </a:extLst>
          </p:cNvPr>
          <p:cNvPicPr>
            <a:picLocks noGrp="1" noChangeAspect="1"/>
          </p:cNvPicPr>
          <p:nvPr>
            <p:ph type="pic" sz="quarter" idx="16"/>
          </p:nvPr>
        </p:nvPicPr>
        <p:blipFill>
          <a:blip r:embed="rId4">
            <a:extLst>
              <a:ext uri="{28A0092B-C50C-407E-A947-70E740481C1C}">
                <a14:useLocalDpi xmlns:a14="http://schemas.microsoft.com/office/drawing/2010/main"/>
              </a:ext>
            </a:extLst>
          </a:blip>
          <a:stretch>
            <a:fillRect/>
          </a:stretch>
        </p:blipFill>
        <p:spPr>
          <a:xfrm>
            <a:off x="7161834" y="1258924"/>
            <a:ext cx="1828800" cy="2741821"/>
          </a:xfrm>
        </p:spPr>
      </p:pic>
      <p:pic>
        <p:nvPicPr>
          <p:cNvPr id="2" name="Picture 1">
            <a:extLst>
              <a:ext uri="{FF2B5EF4-FFF2-40B4-BE49-F238E27FC236}">
                <a16:creationId xmlns:a16="http://schemas.microsoft.com/office/drawing/2014/main" id="{D3C86C6D-1207-4041-9465-04D0DB5338A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257800" y="1066800"/>
            <a:ext cx="1828800" cy="1723376"/>
          </a:xfrm>
          <a:prstGeom prst="rect">
            <a:avLst/>
          </a:prstGeom>
        </p:spPr>
      </p:pic>
      <p:pic>
        <p:nvPicPr>
          <p:cNvPr id="5" name="Picture 4">
            <a:extLst>
              <a:ext uri="{FF2B5EF4-FFF2-40B4-BE49-F238E27FC236}">
                <a16:creationId xmlns:a16="http://schemas.microsoft.com/office/drawing/2014/main" id="{3BE53023-7677-452E-842F-D3F7CE94ECF8}"/>
              </a:ext>
            </a:extLst>
          </p:cNvPr>
          <p:cNvPicPr>
            <a:picLocks noChangeAspect="1"/>
          </p:cNvPicPr>
          <p:nvPr/>
        </p:nvPicPr>
        <p:blipFill rotWithShape="1">
          <a:blip r:embed="rId6" cstate="hqprint">
            <a:extLst>
              <a:ext uri="{28A0092B-C50C-407E-A947-70E740481C1C}">
                <a14:useLocalDpi xmlns:a14="http://schemas.microsoft.com/office/drawing/2010/main"/>
              </a:ext>
            </a:extLst>
          </a:blip>
          <a:stretch/>
        </p:blipFill>
        <p:spPr>
          <a:xfrm>
            <a:off x="4419600" y="5257037"/>
            <a:ext cx="1828800" cy="1219963"/>
          </a:xfrm>
          <a:prstGeom prst="rect">
            <a:avLst/>
          </a:prstGeom>
        </p:spPr>
      </p:pic>
      <p:sp>
        <p:nvSpPr>
          <p:cNvPr id="8" name="TextBox 7">
            <a:extLst>
              <a:ext uri="{FF2B5EF4-FFF2-40B4-BE49-F238E27FC236}">
                <a16:creationId xmlns:a16="http://schemas.microsoft.com/office/drawing/2014/main" id="{50A13E6E-C52C-4A51-ADE3-55EF2B50CD38}"/>
              </a:ext>
            </a:extLst>
          </p:cNvPr>
          <p:cNvSpPr txBox="1"/>
          <p:nvPr/>
        </p:nvSpPr>
        <p:spPr>
          <a:xfrm>
            <a:off x="1600200" y="157163"/>
            <a:ext cx="7207038" cy="923330"/>
          </a:xfrm>
          <a:prstGeom prst="rect">
            <a:avLst/>
          </a:prstGeom>
          <a:noFill/>
        </p:spPr>
        <p:txBody>
          <a:bodyPr wrap="none" rtlCol="0">
            <a:spAutoFit/>
          </a:bodyPr>
          <a:lstStyle/>
          <a:p>
            <a:r>
              <a:rPr lang="en-US" sz="3600" b="1" dirty="0">
                <a:latin typeface="Garamond" panose="02020404030301010803" pitchFamily="18" charset="0"/>
                <a:cs typeface="Arial" panose="020B0604020202020204" pitchFamily="34" charset="0"/>
              </a:rPr>
              <a:t>Support Strategic Goals (continued)</a:t>
            </a:r>
          </a:p>
          <a:p>
            <a:endParaRPr lang="en-US" dirty="0"/>
          </a:p>
        </p:txBody>
      </p:sp>
      <p:pic>
        <p:nvPicPr>
          <p:cNvPr id="12" name="Picture Placeholder 19">
            <a:extLst>
              <a:ext uri="{FF2B5EF4-FFF2-40B4-BE49-F238E27FC236}">
                <a16:creationId xmlns:a16="http://schemas.microsoft.com/office/drawing/2014/main" id="{4380F348-0EBA-40C0-BB52-AD282D63B275}"/>
              </a:ext>
            </a:extLst>
          </p:cNvPr>
          <p:cNvPicPr>
            <a:picLocks noChangeAspect="1"/>
          </p:cNvPicPr>
          <p:nvPr/>
        </p:nvPicPr>
        <p:blipFill rotWithShape="1">
          <a:blip r:embed="rId7">
            <a:extLst>
              <a:ext uri="{28A0092B-C50C-407E-A947-70E740481C1C}">
                <a14:useLocalDpi xmlns:a14="http://schemas.microsoft.com/office/drawing/2010/main"/>
              </a:ext>
            </a:extLst>
          </a:blip>
          <a:stretch/>
        </p:blipFill>
        <p:spPr>
          <a:xfrm>
            <a:off x="6324600" y="4191000"/>
            <a:ext cx="2743200" cy="1828800"/>
          </a:xfrm>
          <a:prstGeom prst="rect">
            <a:avLst/>
          </a:prstGeom>
        </p:spPr>
      </p:pic>
      <p:sp>
        <p:nvSpPr>
          <p:cNvPr id="13" name="Slide Number Placeholder 3">
            <a:extLst>
              <a:ext uri="{FF2B5EF4-FFF2-40B4-BE49-F238E27FC236}">
                <a16:creationId xmlns:a16="http://schemas.microsoft.com/office/drawing/2014/main" id="{1739946C-FF91-4FB1-B4DF-36381C4203D4}"/>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32F62F7-EB4D-45AD-94E5-0B7D7C1FD518}" type="slidenum">
              <a:rPr lang="en-US" smtClean="0">
                <a:solidFill>
                  <a:schemeClr val="tx1"/>
                </a:solidFill>
                <a:latin typeface="Arial" panose="020B0604020202020204" pitchFamily="34" charset="0"/>
                <a:cs typeface="Arial" panose="020B0604020202020204" pitchFamily="34" charset="0"/>
              </a:rPr>
              <a:pPr>
                <a:defRPr/>
              </a:pPr>
              <a:t>76</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77616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0C4F39-C289-4B00-9D67-D8A870C20AD6}"/>
              </a:ext>
            </a:extLst>
          </p:cNvPr>
          <p:cNvSpPr/>
          <p:nvPr/>
        </p:nvSpPr>
        <p:spPr>
          <a:xfrm>
            <a:off x="1257300" y="420857"/>
            <a:ext cx="7429500" cy="2838662"/>
          </a:xfrm>
          <a:prstGeom prst="rect">
            <a:avLst/>
          </a:prstGeom>
        </p:spPr>
        <p:txBody>
          <a:bodyPr wrap="square">
            <a:spAutoFit/>
          </a:bodyPr>
          <a:lstStyle/>
          <a:p>
            <a:pPr>
              <a:lnSpc>
                <a:spcPct val="107000"/>
              </a:lnSpc>
              <a:spcAft>
                <a:spcPts val="800"/>
              </a:spcAft>
            </a:pPr>
            <a:r>
              <a:rPr lang="en-US" sz="2400" b="1" dirty="0">
                <a:latin typeface="Arial" panose="020B0604020202020204" pitchFamily="34" charset="0"/>
                <a:ea typeface="Calibri" panose="020F0502020204030204" pitchFamily="34" charset="0"/>
                <a:cs typeface="Arial" panose="020B0604020202020204" pitchFamily="34" charset="0"/>
              </a:rPr>
              <a:t>Example 1: </a:t>
            </a:r>
            <a:r>
              <a:rPr lang="en-US" sz="2400" dirty="0">
                <a:latin typeface="Arial" panose="020B0604020202020204" pitchFamily="34" charset="0"/>
                <a:ea typeface="Calibri" panose="020F0502020204030204" pitchFamily="34" charset="0"/>
                <a:cs typeface="Arial" panose="020B0604020202020204" pitchFamily="34" charset="0"/>
              </a:rPr>
              <a:t>In FY 23 we </a:t>
            </a:r>
            <a:r>
              <a:rPr lang="en-US" sz="2400" b="1" dirty="0">
                <a:latin typeface="Arial" panose="020B0604020202020204" pitchFamily="34" charset="0"/>
                <a:ea typeface="Calibri" panose="020F0502020204030204" pitchFamily="34" charset="0"/>
                <a:cs typeface="Arial" panose="020B0604020202020204" pitchFamily="34" charset="0"/>
              </a:rPr>
              <a:t>received $3.4 million in Community Benefits grants</a:t>
            </a:r>
            <a:r>
              <a:rPr lang="en-US" sz="2400" dirty="0">
                <a:latin typeface="Arial" panose="020B0604020202020204" pitchFamily="34" charset="0"/>
                <a:ea typeface="Calibri" panose="020F0502020204030204" pitchFamily="34" charset="0"/>
                <a:cs typeface="Arial" panose="020B0604020202020204" pitchFamily="34" charset="0"/>
              </a:rPr>
              <a:t> from our federal legislators including Senator Feinstein and Congresspersons Jacobs, Peters and Vargas. As of now, for FY 24 there are </a:t>
            </a:r>
            <a:r>
              <a:rPr lang="en-US" sz="2400" b="1" dirty="0">
                <a:latin typeface="Arial" panose="020B0604020202020204" pitchFamily="34" charset="0"/>
                <a:ea typeface="Calibri" panose="020F0502020204030204" pitchFamily="34" charset="0"/>
                <a:cs typeface="Arial" panose="020B0604020202020204" pitchFamily="34" charset="0"/>
              </a:rPr>
              <a:t>$2 million dollars of community benefits grants pending</a:t>
            </a:r>
            <a:r>
              <a:rPr lang="en-US" sz="2400" dirty="0">
                <a:latin typeface="Arial" panose="020B0604020202020204" pitchFamily="34" charset="0"/>
                <a:ea typeface="Calibri" panose="020F0502020204030204" pitchFamily="34" charset="0"/>
                <a:cs typeface="Arial" panose="020B0604020202020204" pitchFamily="34" charset="0"/>
              </a:rPr>
              <a:t> and headed to the House floor where they will hopefully pass.</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B84F1AA-51D7-4F4F-984A-5AE07F1B64D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24077" y="3598483"/>
            <a:ext cx="7105523" cy="2878518"/>
          </a:xfrm>
          <a:prstGeom prst="rect">
            <a:avLst/>
          </a:prstGeom>
          <a:effectLst>
            <a:glow rad="101600">
              <a:srgbClr val="00928F">
                <a:alpha val="40000"/>
              </a:srgbClr>
            </a:glow>
            <a:softEdge rad="101600"/>
          </a:effectLst>
        </p:spPr>
      </p:pic>
      <p:sp>
        <p:nvSpPr>
          <p:cNvPr id="4" name="Slide Number Placeholder 3">
            <a:extLst>
              <a:ext uri="{FF2B5EF4-FFF2-40B4-BE49-F238E27FC236}">
                <a16:creationId xmlns:a16="http://schemas.microsoft.com/office/drawing/2014/main" id="{A7591FEF-8946-4A09-B4C7-CA4DD9641929}"/>
              </a:ext>
            </a:extLst>
          </p:cNvPr>
          <p:cNvSpPr>
            <a:spLocks noGrp="1"/>
          </p:cNvSpPr>
          <p:nvPr>
            <p:ph type="sldNum" sz="quarter" idx="12"/>
          </p:nvPr>
        </p:nvSpPr>
        <p:spPr>
          <a:xfrm>
            <a:off x="6553200" y="6356350"/>
            <a:ext cx="2133600" cy="365125"/>
          </a:xfrm>
        </p:spPr>
        <p:txBody>
          <a:bodyPr/>
          <a:lstStyle/>
          <a:p>
            <a:pPr>
              <a:defRPr/>
            </a:pPr>
            <a:fld id="{E32F62F7-EB4D-45AD-94E5-0B7D7C1FD518}" type="slidenum">
              <a:rPr lang="en-US" smtClean="0">
                <a:solidFill>
                  <a:schemeClr val="tx1"/>
                </a:solidFill>
                <a:latin typeface="Arial" panose="020B0604020202020204" pitchFamily="34" charset="0"/>
                <a:cs typeface="Arial" panose="020B0604020202020204" pitchFamily="34" charset="0"/>
              </a:rPr>
              <a:pPr>
                <a:defRPr/>
              </a:pPr>
              <a:t>77</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3633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14829C-74C7-4EEC-B058-B2EEFEAE6FA1}"/>
              </a:ext>
            </a:extLst>
          </p:cNvPr>
          <p:cNvSpPr/>
          <p:nvPr/>
        </p:nvSpPr>
        <p:spPr>
          <a:xfrm>
            <a:off x="1219200" y="204277"/>
            <a:ext cx="7772400" cy="6154762"/>
          </a:xfrm>
          <a:prstGeom prst="rect">
            <a:avLst/>
          </a:prstGeom>
        </p:spPr>
        <p:txBody>
          <a:bodyPr wrap="square">
            <a:spAutoFit/>
          </a:bodyPr>
          <a:lstStyle/>
          <a:p>
            <a:pPr>
              <a:lnSpc>
                <a:spcPct val="107000"/>
              </a:lnSpc>
              <a:spcAft>
                <a:spcPts val="800"/>
              </a:spcAft>
            </a:pPr>
            <a:r>
              <a:rPr lang="en-US" sz="2800" b="1" dirty="0">
                <a:latin typeface="Arial" panose="020B0604020202020204" pitchFamily="34" charset="0"/>
                <a:ea typeface="Calibri" panose="020F0502020204030204" pitchFamily="34" charset="0"/>
                <a:cs typeface="Arial" panose="020B0604020202020204" pitchFamily="34" charset="0"/>
              </a:rPr>
              <a:t>Example 2. </a:t>
            </a:r>
            <a:r>
              <a:rPr lang="en-US" sz="2800" dirty="0">
                <a:latin typeface="Arial" panose="020B0604020202020204" pitchFamily="34" charset="0"/>
                <a:ea typeface="Calibri" panose="020F0502020204030204" pitchFamily="34" charset="0"/>
                <a:cs typeface="Arial" panose="020B0604020202020204" pitchFamily="34" charset="0"/>
              </a:rPr>
              <a:t>Students at all 4 colleges in certain pathways struggle to their pay end of program testing, licensing and certification fees. These are a barrier to entry into students’ chosen profession. We have begun an initiative that aims to pay all student testing, licensing and certification fees. We began with an initial donation from a single donor.</a:t>
            </a:r>
          </a:p>
          <a:p>
            <a:pPr>
              <a:lnSpc>
                <a:spcPct val="107000"/>
              </a:lnSpc>
              <a:spcAft>
                <a:spcPts val="800"/>
              </a:spcAft>
            </a:pPr>
            <a:r>
              <a:rPr lang="en-US" sz="2800" b="1" dirty="0">
                <a:latin typeface="Arial" panose="020B0604020202020204" pitchFamily="34" charset="0"/>
                <a:ea typeface="Calibri" panose="020F0502020204030204" pitchFamily="34" charset="0"/>
                <a:cs typeface="Arial" panose="020B0604020202020204" pitchFamily="34" charset="0"/>
              </a:rPr>
              <a:t>Example 3. </a:t>
            </a:r>
            <a:r>
              <a:rPr lang="en-US" sz="2800" dirty="0">
                <a:latin typeface="Arial" panose="020B0604020202020204" pitchFamily="34" charset="0"/>
                <a:ea typeface="Calibri" panose="020F0502020204030204" pitchFamily="34" charset="0"/>
                <a:cs typeface="Arial" panose="020B0604020202020204" pitchFamily="34" charset="0"/>
              </a:rPr>
              <a:t>A large bank that has funded individual donations to our college foundations has changed their funding model and will fund the District only, including all 4 colleges, with a single, larger donation.</a:t>
            </a:r>
          </a:p>
        </p:txBody>
      </p:sp>
      <p:sp>
        <p:nvSpPr>
          <p:cNvPr id="3" name="Slide Number Placeholder 3">
            <a:extLst>
              <a:ext uri="{FF2B5EF4-FFF2-40B4-BE49-F238E27FC236}">
                <a16:creationId xmlns:a16="http://schemas.microsoft.com/office/drawing/2014/main" id="{140694C6-2E28-42A0-98B3-2E39B25A7B8A}"/>
              </a:ext>
            </a:extLst>
          </p:cNvPr>
          <p:cNvSpPr>
            <a:spLocks noGrp="1"/>
          </p:cNvSpPr>
          <p:nvPr>
            <p:ph type="sldNum" sz="quarter" idx="12"/>
          </p:nvPr>
        </p:nvSpPr>
        <p:spPr>
          <a:xfrm>
            <a:off x="6553200" y="6356350"/>
            <a:ext cx="2133600" cy="365125"/>
          </a:xfrm>
        </p:spPr>
        <p:txBody>
          <a:bodyPr/>
          <a:lstStyle/>
          <a:p>
            <a:pPr>
              <a:defRPr/>
            </a:pPr>
            <a:fld id="{E32F62F7-EB4D-45AD-94E5-0B7D7C1FD518}" type="slidenum">
              <a:rPr lang="en-US" smtClean="0">
                <a:solidFill>
                  <a:schemeClr val="tx1"/>
                </a:solidFill>
                <a:latin typeface="Arial" panose="020B0604020202020204" pitchFamily="34" charset="0"/>
                <a:cs typeface="Arial" panose="020B0604020202020204" pitchFamily="34" charset="0"/>
              </a:rPr>
              <a:pPr>
                <a:defRPr/>
              </a:pPr>
              <a:t>78</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472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14829C-74C7-4EEC-B058-B2EEFEAE6FA1}"/>
              </a:ext>
            </a:extLst>
          </p:cNvPr>
          <p:cNvSpPr/>
          <p:nvPr/>
        </p:nvSpPr>
        <p:spPr>
          <a:xfrm>
            <a:off x="1219200" y="228600"/>
            <a:ext cx="7543800" cy="5232715"/>
          </a:xfrm>
          <a:prstGeom prst="rect">
            <a:avLst/>
          </a:prstGeom>
        </p:spPr>
        <p:txBody>
          <a:bodyPr wrap="square">
            <a:spAutoFit/>
          </a:bodyPr>
          <a:lstStyle/>
          <a:p>
            <a:pPr>
              <a:lnSpc>
                <a:spcPct val="107000"/>
              </a:lnSpc>
              <a:spcAft>
                <a:spcPts val="800"/>
              </a:spcAft>
            </a:pPr>
            <a:r>
              <a:rPr lang="en-US" sz="2800" b="1" dirty="0">
                <a:latin typeface="Arial" panose="020B0604020202020204" pitchFamily="34" charset="0"/>
                <a:ea typeface="Calibri" panose="020F0502020204030204" pitchFamily="34" charset="0"/>
                <a:cs typeface="Arial" panose="020B0604020202020204" pitchFamily="34" charset="0"/>
              </a:rPr>
              <a:t>Example 4. </a:t>
            </a:r>
            <a:r>
              <a:rPr lang="en-US" sz="2800" dirty="0">
                <a:latin typeface="Arial" panose="020B0604020202020204" pitchFamily="34" charset="0"/>
                <a:ea typeface="Calibri" panose="020F0502020204030204" pitchFamily="34" charset="0"/>
                <a:cs typeface="Arial" panose="020B0604020202020204" pitchFamily="34" charset="0"/>
              </a:rPr>
              <a:t>The 5 district foundations worked together to create a template of a collaborative basic need grant that reflects the unique needs of each of the colleges that can be used for multiple grant requests.</a:t>
            </a:r>
          </a:p>
          <a:p>
            <a:pPr>
              <a:lnSpc>
                <a:spcPct val="107000"/>
              </a:lnSpc>
              <a:spcAft>
                <a:spcPts val="800"/>
              </a:spcAft>
            </a:pPr>
            <a:r>
              <a:rPr lang="en-US" sz="2800" b="1" dirty="0">
                <a:latin typeface="Arial" panose="020B0604020202020204" pitchFamily="34" charset="0"/>
                <a:ea typeface="Calibri" panose="020F0502020204030204" pitchFamily="34" charset="0"/>
                <a:cs typeface="Arial" panose="020B0604020202020204" pitchFamily="34" charset="0"/>
              </a:rPr>
              <a:t>Example 5. </a:t>
            </a:r>
            <a:r>
              <a:rPr lang="en-US" sz="2800" dirty="0">
                <a:latin typeface="Arial" panose="020B0604020202020204" pitchFamily="34" charset="0"/>
                <a:ea typeface="Calibri" panose="020F0502020204030204" pitchFamily="34" charset="0"/>
                <a:cs typeface="Arial" panose="020B0604020202020204" pitchFamily="34" charset="0"/>
              </a:rPr>
              <a:t>Working with community agencies, government leaders and public and private funders to better support our unsheltered students with particular emphasis on the possibilities of funding safe parking programs and low-income housing. </a:t>
            </a:r>
          </a:p>
        </p:txBody>
      </p:sp>
      <p:sp>
        <p:nvSpPr>
          <p:cNvPr id="3" name="Slide Number Placeholder 3">
            <a:extLst>
              <a:ext uri="{FF2B5EF4-FFF2-40B4-BE49-F238E27FC236}">
                <a16:creationId xmlns:a16="http://schemas.microsoft.com/office/drawing/2014/main" id="{140694C6-2E28-42A0-98B3-2E39B25A7B8A}"/>
              </a:ext>
            </a:extLst>
          </p:cNvPr>
          <p:cNvSpPr>
            <a:spLocks noGrp="1"/>
          </p:cNvSpPr>
          <p:nvPr>
            <p:ph type="sldNum" sz="quarter" idx="12"/>
          </p:nvPr>
        </p:nvSpPr>
        <p:spPr>
          <a:xfrm>
            <a:off x="6553200" y="6356350"/>
            <a:ext cx="2133600" cy="365125"/>
          </a:xfrm>
        </p:spPr>
        <p:txBody>
          <a:bodyPr/>
          <a:lstStyle/>
          <a:p>
            <a:pPr>
              <a:defRPr/>
            </a:pPr>
            <a:fld id="{E32F62F7-EB4D-45AD-94E5-0B7D7C1FD518}" type="slidenum">
              <a:rPr lang="en-US" smtClean="0">
                <a:solidFill>
                  <a:schemeClr val="tx1"/>
                </a:solidFill>
                <a:latin typeface="Arial" panose="020B0604020202020204" pitchFamily="34" charset="0"/>
                <a:cs typeface="Arial" panose="020B0604020202020204" pitchFamily="34" charset="0"/>
              </a:rPr>
              <a:pPr>
                <a:defRPr/>
              </a:pPr>
              <a:t>79</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2147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73162"/>
          </a:xfrm>
        </p:spPr>
        <p:txBody>
          <a:bodyPr>
            <a:normAutofit/>
          </a:bodyPr>
          <a:lstStyle/>
          <a:p>
            <a:r>
              <a:rPr lang="en-US" altLang="en-US" dirty="0">
                <a:cs typeface="Arial" panose="020B0604020202020204" pitchFamily="34" charset="0"/>
              </a:rPr>
              <a:t>2022-2023</a:t>
            </a:r>
            <a:r>
              <a:rPr lang="en-US" altLang="en-US" sz="5400" dirty="0">
                <a:cs typeface="Arial" panose="020B0604020202020204" pitchFamily="34" charset="0"/>
              </a:rPr>
              <a:t> Enrollment</a:t>
            </a:r>
            <a:endParaRPr lang="en-US" sz="66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7D7BEBC-A97D-4E1F-AA69-624123F743FF}"/>
              </a:ext>
            </a:extLst>
          </p:cNvPr>
          <p:cNvSpPr>
            <a:spLocks noGrp="1"/>
          </p:cNvSpPr>
          <p:nvPr>
            <p:ph type="sldNum" sz="quarter" idx="12"/>
          </p:nvPr>
        </p:nvSpPr>
        <p:spPr/>
        <p:txBody>
          <a:bodyPr/>
          <a:lstStyle/>
          <a:p>
            <a:fld id="{F2643872-DDB7-0344-AC81-EC67681427FD}" type="slidenum">
              <a:rPr lang="en-US" smtClean="0">
                <a:solidFill>
                  <a:schemeClr val="tx1"/>
                </a:solidFill>
                <a:latin typeface="Arial" charset="0"/>
                <a:ea typeface="Arial" charset="0"/>
                <a:cs typeface="Arial" charset="0"/>
              </a:rPr>
              <a:pPr/>
              <a:t>8</a:t>
            </a:fld>
            <a:endParaRPr lang="en-US" dirty="0">
              <a:solidFill>
                <a:schemeClr val="tx1"/>
              </a:solidFill>
              <a:latin typeface="Arial" charset="0"/>
              <a:ea typeface="Arial" charset="0"/>
              <a:cs typeface="Arial" charset="0"/>
            </a:endParaRPr>
          </a:p>
        </p:txBody>
      </p:sp>
      <p:graphicFrame>
        <p:nvGraphicFramePr>
          <p:cNvPr id="5" name="Chart 4">
            <a:extLst>
              <a:ext uri="{FF2B5EF4-FFF2-40B4-BE49-F238E27FC236}">
                <a16:creationId xmlns:a16="http://schemas.microsoft.com/office/drawing/2014/main" id="{263017FA-9FD7-4F6C-A867-785CA0AF4BCD}"/>
              </a:ext>
            </a:extLst>
          </p:cNvPr>
          <p:cNvGraphicFramePr>
            <a:graphicFrameLocks/>
          </p:cNvGraphicFramePr>
          <p:nvPr>
            <p:extLst>
              <p:ext uri="{D42A27DB-BD31-4B8C-83A1-F6EECF244321}">
                <p14:modId xmlns:p14="http://schemas.microsoft.com/office/powerpoint/2010/main" val="3492880579"/>
              </p:ext>
            </p:extLst>
          </p:nvPr>
        </p:nvGraphicFramePr>
        <p:xfrm>
          <a:off x="1828800" y="1189039"/>
          <a:ext cx="7315200" cy="551656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79DE37A3-2525-EB52-818C-00ED1E04BE3A}"/>
              </a:ext>
            </a:extLst>
          </p:cNvPr>
          <p:cNvSpPr txBox="1"/>
          <p:nvPr/>
        </p:nvSpPr>
        <p:spPr>
          <a:xfrm>
            <a:off x="571500" y="2360512"/>
            <a:ext cx="2514600" cy="3293209"/>
          </a:xfrm>
          <a:prstGeom prst="rect">
            <a:avLst/>
          </a:prstGeom>
          <a:noFill/>
        </p:spPr>
        <p:txBody>
          <a:bodyPr wrap="square" rtlCol="0">
            <a:spAutoFit/>
          </a:bodyPr>
          <a:lstStyle/>
          <a:p>
            <a:pPr algn="ctr">
              <a:spcBef>
                <a:spcPts val="1200"/>
              </a:spcBef>
              <a:spcAft>
                <a:spcPts val="1200"/>
              </a:spcAft>
            </a:pPr>
            <a:r>
              <a:rPr lang="en-US" altLang="en-US" sz="2400" b="0" dirty="0">
                <a:latin typeface="Arial" panose="020B0604020202020204" pitchFamily="34" charset="0"/>
                <a:cs typeface="Arial" panose="020B0604020202020204" pitchFamily="34" charset="0"/>
              </a:rPr>
              <a:t>Students Served</a:t>
            </a:r>
          </a:p>
          <a:p>
            <a:pPr algn="ctr">
              <a:spcBef>
                <a:spcPts val="1200"/>
              </a:spcBef>
              <a:spcAft>
                <a:spcPts val="1200"/>
              </a:spcAft>
            </a:pPr>
            <a:r>
              <a:rPr lang="en-US" altLang="en-US" sz="2400" b="0" dirty="0">
                <a:latin typeface="Arial" panose="020B0604020202020204" pitchFamily="34" charset="0"/>
                <a:cs typeface="Arial" panose="020B0604020202020204" pitchFamily="34" charset="0"/>
              </a:rPr>
              <a:t>Fall 2022: 48,340 unique students</a:t>
            </a:r>
          </a:p>
          <a:p>
            <a:pPr algn="ctr">
              <a:spcBef>
                <a:spcPts val="1200"/>
              </a:spcBef>
              <a:spcAft>
                <a:spcPts val="1200"/>
              </a:spcAft>
            </a:pPr>
            <a:r>
              <a:rPr lang="en-US" sz="2400" dirty="0">
                <a:latin typeface="Arial" panose="020B0604020202020204" pitchFamily="34" charset="0"/>
                <a:cs typeface="Arial" panose="020B0604020202020204" pitchFamily="34" charset="0"/>
              </a:rPr>
              <a:t>Spring 2023: 47,211 unique students</a:t>
            </a:r>
            <a:endParaRPr lang="en-US" sz="2400" dirty="0"/>
          </a:p>
        </p:txBody>
      </p:sp>
      <p:sp>
        <p:nvSpPr>
          <p:cNvPr id="6" name="TextBox 5">
            <a:extLst>
              <a:ext uri="{FF2B5EF4-FFF2-40B4-BE49-F238E27FC236}">
                <a16:creationId xmlns:a16="http://schemas.microsoft.com/office/drawing/2014/main" id="{CA499079-680F-72CB-9F60-6F1F3C08255F}"/>
              </a:ext>
            </a:extLst>
          </p:cNvPr>
          <p:cNvSpPr txBox="1"/>
          <p:nvPr/>
        </p:nvSpPr>
        <p:spPr>
          <a:xfrm>
            <a:off x="3733800" y="1519535"/>
            <a:ext cx="4281750"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Full-Time Equivalent Students</a:t>
            </a:r>
          </a:p>
        </p:txBody>
      </p:sp>
    </p:spTree>
    <p:extLst>
      <p:ext uri="{BB962C8B-B14F-4D97-AF65-F5344CB8AC3E}">
        <p14:creationId xmlns:p14="http://schemas.microsoft.com/office/powerpoint/2010/main" val="37457962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6" name="Content Placeholder 5"/>
          <p:cNvSpPr>
            <a:spLocks noGrp="1"/>
          </p:cNvSpPr>
          <p:nvPr>
            <p:ph idx="1"/>
          </p:nvPr>
        </p:nvSpPr>
        <p:spPr/>
        <p:txBody>
          <a:bodyPr>
            <a:normAutofit/>
          </a:bodyPr>
          <a:lstStyle/>
          <a:p>
            <a:pPr marL="0" indent="0" algn="ctr">
              <a:buNone/>
            </a:pPr>
            <a:r>
              <a:rPr lang="en-US" sz="4000" b="1" dirty="0">
                <a:latin typeface="Garamond" panose="02020404030301010803" pitchFamily="18" charset="0"/>
              </a:rPr>
              <a:t>Development and Entrepreneurship</a:t>
            </a:r>
          </a:p>
          <a:p>
            <a:pPr marL="0" indent="0" algn="ctr">
              <a:buNone/>
            </a:pPr>
            <a:r>
              <a:rPr lang="en-US" sz="4000" b="1" dirty="0">
                <a:latin typeface="Garamond" panose="02020404030301010803" pitchFamily="18" charset="0"/>
              </a:rPr>
              <a:t>Q and A</a:t>
            </a:r>
          </a:p>
        </p:txBody>
      </p:sp>
      <p:sp>
        <p:nvSpPr>
          <p:cNvPr id="5" name="Slide Number Placeholder 4"/>
          <p:cNvSpPr>
            <a:spLocks noGrp="1"/>
          </p:cNvSpPr>
          <p:nvPr>
            <p:ph type="sldNum" sz="quarter" idx="12"/>
          </p:nvPr>
        </p:nvSpPr>
        <p:spPr/>
        <p:txBody>
          <a:bodyPr/>
          <a:lstStyle/>
          <a:p>
            <a:pPr>
              <a:defRPr/>
            </a:pPr>
            <a:fld id="{427DF5A8-1D8D-4F31-A710-F5D7BAE64947}" type="slidenum">
              <a:rPr lang="en-US" smtClean="0">
                <a:solidFill>
                  <a:schemeClr val="tx1"/>
                </a:solidFill>
                <a:latin typeface="Arial" panose="020B0604020202020204" pitchFamily="34" charset="0"/>
                <a:cs typeface="Arial" panose="020B0604020202020204" pitchFamily="34" charset="0"/>
              </a:rPr>
              <a:pPr>
                <a:defRPr/>
              </a:pPr>
              <a:t>80</a:t>
            </a:fld>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8748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title"/>
          </p:nvPr>
        </p:nvSpPr>
        <p:spPr>
          <a:xfrm>
            <a:off x="457200" y="133092"/>
            <a:ext cx="8229600" cy="705108"/>
          </a:xfrm>
        </p:spPr>
        <p:txBody>
          <a:bodyPr anchor="t">
            <a:normAutofit/>
          </a:bodyPr>
          <a:lstStyle/>
          <a:p>
            <a:pPr algn="ctr" eaLnBrk="1" hangingPunct="1">
              <a:lnSpc>
                <a:spcPct val="90000"/>
              </a:lnSpc>
            </a:pPr>
            <a:r>
              <a:rPr lang="en-US" altLang="en-US" sz="3600" dirty="0">
                <a:ea typeface="ＭＳ Ｐゴシック" pitchFamily="34" charset="-128"/>
                <a:cs typeface="Arial" panose="020B0604020202020204" pitchFamily="34" charset="0"/>
              </a:rPr>
              <a:t>Planning Map for 2023-2024</a:t>
            </a:r>
          </a:p>
        </p:txBody>
      </p:sp>
      <p:sp>
        <p:nvSpPr>
          <p:cNvPr id="829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Font typeface="Wingdings 2" pitchFamily="18" charset="2"/>
              <a:buChar char=""/>
              <a:defRPr sz="2200">
                <a:solidFill>
                  <a:schemeClr val="bg1"/>
                </a:solidFill>
                <a:latin typeface="Trebuchet MS" pitchFamily="34" charset="0"/>
                <a:ea typeface="ＭＳ Ｐゴシック" pitchFamily="34" charset="-128"/>
              </a:defRPr>
            </a:lvl1pPr>
            <a:lvl2pPr marL="742950" indent="-285750" eaLnBrk="0" hangingPunct="0">
              <a:spcBef>
                <a:spcPts val="600"/>
              </a:spcBef>
              <a:buFont typeface="Wingdings 2" pitchFamily="18" charset="2"/>
              <a:buChar char=""/>
              <a:defRPr sz="2000">
                <a:solidFill>
                  <a:schemeClr val="bg1"/>
                </a:solidFill>
                <a:latin typeface="Trebuchet MS" pitchFamily="34" charset="0"/>
                <a:ea typeface="ＭＳ Ｐゴシック" pitchFamily="34" charset="-128"/>
              </a:defRPr>
            </a:lvl2pPr>
            <a:lvl3pPr marL="11430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3pPr>
            <a:lvl4pPr marL="16002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4pPr>
            <a:lvl5pPr marL="20574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5pPr>
            <a:lvl6pPr marL="25146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6pPr>
            <a:lvl7pPr marL="29718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7pPr>
            <a:lvl8pPr marL="34290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8pPr>
            <a:lvl9pPr marL="38862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9pPr>
          </a:lstStyle>
          <a:p>
            <a:pPr eaLnBrk="1" hangingPunct="1">
              <a:spcBef>
                <a:spcPct val="0"/>
              </a:spcBef>
              <a:buFontTx/>
              <a:buNone/>
            </a:pPr>
            <a:fld id="{A925FCE9-0D24-465F-8989-8B7BC89D7448}" type="slidenum">
              <a:rPr lang="en-US" altLang="en-US" sz="1200">
                <a:solidFill>
                  <a:schemeClr val="tx1"/>
                </a:solidFill>
                <a:latin typeface="Arial" panose="020B0604020202020204" pitchFamily="34" charset="0"/>
                <a:ea typeface="+mn-ea"/>
                <a:cs typeface="Arial" panose="020B0604020202020204" pitchFamily="34" charset="0"/>
              </a:rPr>
              <a:pPr eaLnBrk="1" hangingPunct="1">
                <a:spcBef>
                  <a:spcPct val="0"/>
                </a:spcBef>
                <a:buFontTx/>
                <a:buNone/>
              </a:pPr>
              <a:t>81</a:t>
            </a:fld>
            <a:endParaRPr lang="en-US" altLang="en-US" sz="1200" dirty="0">
              <a:solidFill>
                <a:schemeClr val="tx1"/>
              </a:solidFill>
              <a:latin typeface="Arial" panose="020B0604020202020204" pitchFamily="34" charset="0"/>
              <a:ea typeface="+mn-ea"/>
              <a:cs typeface="Arial" panose="020B0604020202020204" pitchFamily="34" charset="0"/>
            </a:endParaRPr>
          </a:p>
        </p:txBody>
      </p:sp>
      <p:sp>
        <p:nvSpPr>
          <p:cNvPr id="82948" name="TextBox 1"/>
          <p:cNvSpPr txBox="1">
            <a:spLocks noChangeArrowheads="1"/>
          </p:cNvSpPr>
          <p:nvPr/>
        </p:nvSpPr>
        <p:spPr bwMode="auto">
          <a:xfrm>
            <a:off x="518657" y="1066800"/>
            <a:ext cx="6794539"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eaLnBrk="1" hangingPunct="1">
              <a:spcAft>
                <a:spcPts val="1200"/>
              </a:spcAft>
              <a:buSzPct val="150000"/>
              <a:buFont typeface="Arial" pitchFamily="34" charset="0"/>
              <a:buChar char="•"/>
            </a:pPr>
            <a:r>
              <a:rPr lang="en-US" altLang="en-US" sz="2000" dirty="0">
                <a:latin typeface="Arial" panose="020B0604020202020204" pitchFamily="34" charset="0"/>
                <a:cs typeface="Arial" panose="020B0604020202020204" pitchFamily="34" charset="0"/>
              </a:rPr>
              <a:t>Implement Districtwide Strategic Plan </a:t>
            </a:r>
          </a:p>
          <a:p>
            <a:pPr eaLnBrk="1" hangingPunct="1">
              <a:spcAft>
                <a:spcPts val="1200"/>
              </a:spcAft>
              <a:buSzPct val="150000"/>
              <a:buFont typeface="Arial" pitchFamily="34" charset="0"/>
              <a:buChar char="•"/>
            </a:pPr>
            <a:r>
              <a:rPr lang="en-US" altLang="en-US" sz="2000" dirty="0">
                <a:latin typeface="Arial" panose="020B0604020202020204" pitchFamily="34" charset="0"/>
                <a:cs typeface="Arial" panose="020B0604020202020204" pitchFamily="34" charset="0"/>
              </a:rPr>
              <a:t>Complete Chancellor Search</a:t>
            </a:r>
          </a:p>
          <a:p>
            <a:pPr eaLnBrk="1" hangingPunct="1">
              <a:spcAft>
                <a:spcPts val="1200"/>
              </a:spcAft>
              <a:buSzPct val="150000"/>
              <a:buFont typeface="Arial" pitchFamily="34" charset="0"/>
              <a:buChar char="•"/>
            </a:pPr>
            <a:r>
              <a:rPr lang="en-US" altLang="en-US" sz="2000" dirty="0">
                <a:latin typeface="Arial" panose="020B0604020202020204" pitchFamily="34" charset="0"/>
                <a:cs typeface="Arial" panose="020B0604020202020204" pitchFamily="34" charset="0"/>
              </a:rPr>
              <a:t>Revise hiring policies and procedures</a:t>
            </a:r>
          </a:p>
          <a:p>
            <a:pPr eaLnBrk="1" hangingPunct="1">
              <a:spcAft>
                <a:spcPts val="1200"/>
              </a:spcAft>
              <a:buSzPct val="150000"/>
              <a:buFont typeface="Arial" pitchFamily="34" charset="0"/>
              <a:buChar char="•"/>
            </a:pPr>
            <a:r>
              <a:rPr lang="en-US" altLang="en-US" sz="2000" dirty="0">
                <a:latin typeface="Arial" panose="020B0604020202020204" pitchFamily="34" charset="0"/>
                <a:cs typeface="Arial" panose="020B0604020202020204" pitchFamily="34" charset="0"/>
              </a:rPr>
              <a:t>Adapt to state budget challenges</a:t>
            </a:r>
          </a:p>
          <a:p>
            <a:pPr eaLnBrk="1" hangingPunct="1">
              <a:spcAft>
                <a:spcPts val="1200"/>
              </a:spcAft>
              <a:buSzPct val="150000"/>
              <a:buFont typeface="Arial" pitchFamily="34" charset="0"/>
              <a:buChar char="•"/>
            </a:pPr>
            <a:r>
              <a:rPr lang="en-US" altLang="en-US" sz="2000" dirty="0">
                <a:latin typeface="Arial" panose="020B0604020202020204" pitchFamily="34" charset="0"/>
                <a:cs typeface="Arial" panose="020B0604020202020204" pitchFamily="34" charset="0"/>
              </a:rPr>
              <a:t>Update Enrollment Management plans</a:t>
            </a:r>
          </a:p>
          <a:p>
            <a:pPr eaLnBrk="1" hangingPunct="1">
              <a:spcAft>
                <a:spcPts val="1200"/>
              </a:spcAft>
              <a:buSzPct val="150000"/>
              <a:buFont typeface="Arial" pitchFamily="34" charset="0"/>
              <a:buChar char="•"/>
            </a:pPr>
            <a:r>
              <a:rPr lang="en-US" altLang="en-US" sz="2000" dirty="0">
                <a:latin typeface="Arial" panose="020B0604020202020204" pitchFamily="34" charset="0"/>
                <a:cs typeface="Arial" panose="020B0604020202020204" pitchFamily="34" charset="0"/>
              </a:rPr>
              <a:t>Increase SCFF revenue</a:t>
            </a:r>
          </a:p>
          <a:p>
            <a:pPr eaLnBrk="1" hangingPunct="1">
              <a:spcAft>
                <a:spcPts val="1200"/>
              </a:spcAft>
              <a:buSzPct val="150000"/>
              <a:buFont typeface="Arial" pitchFamily="34" charset="0"/>
              <a:buChar char="•"/>
            </a:pPr>
            <a:r>
              <a:rPr lang="en-US" altLang="en-US" sz="2000" dirty="0">
                <a:latin typeface="Arial" panose="020B0604020202020204" pitchFamily="34" charset="0"/>
                <a:cs typeface="Arial" panose="020B0604020202020204" pitchFamily="34" charset="0"/>
              </a:rPr>
              <a:t>Expand Promise Program</a:t>
            </a:r>
          </a:p>
          <a:p>
            <a:pPr eaLnBrk="1" hangingPunct="1">
              <a:spcAft>
                <a:spcPts val="1200"/>
              </a:spcAft>
              <a:buSzPct val="150000"/>
              <a:buFont typeface="Arial" pitchFamily="34" charset="0"/>
              <a:buChar char="•"/>
            </a:pPr>
            <a:r>
              <a:rPr lang="en-US" altLang="en-US" sz="2000" dirty="0">
                <a:latin typeface="Arial" panose="020B0604020202020204" pitchFamily="34" charset="0"/>
                <a:cs typeface="Arial" panose="020B0604020202020204" pitchFamily="34" charset="0"/>
              </a:rPr>
              <a:t>Implement Facilities Plans</a:t>
            </a:r>
          </a:p>
          <a:p>
            <a:pPr eaLnBrk="1" hangingPunct="1">
              <a:spcAft>
                <a:spcPts val="1200"/>
              </a:spcAft>
              <a:buSzPct val="150000"/>
              <a:buFont typeface="Arial" pitchFamily="34" charset="0"/>
              <a:buChar char="•"/>
            </a:pPr>
            <a:r>
              <a:rPr lang="en-US" altLang="en-US" sz="2000" dirty="0">
                <a:latin typeface="Arial" panose="020B0604020202020204" pitchFamily="34" charset="0"/>
                <a:cs typeface="Arial" panose="020B0604020202020204" pitchFamily="34" charset="0"/>
              </a:rPr>
              <a:t>Develop Comprehensive Housing Plan</a:t>
            </a:r>
          </a:p>
          <a:p>
            <a:pPr eaLnBrk="1" hangingPunct="1">
              <a:spcAft>
                <a:spcPts val="1200"/>
              </a:spcAft>
              <a:buSzPct val="150000"/>
              <a:buFont typeface="Arial" pitchFamily="34" charset="0"/>
              <a:buChar char="•"/>
            </a:pPr>
            <a:r>
              <a:rPr lang="en-US" altLang="en-US" sz="2000" dirty="0">
                <a:latin typeface="Arial" panose="020B0604020202020204" pitchFamily="34" charset="0"/>
                <a:cs typeface="Arial" panose="020B0604020202020204" pitchFamily="34" charset="0"/>
              </a:rPr>
              <a:t>Develop Alternative Models of Campus Policing</a:t>
            </a:r>
          </a:p>
          <a:p>
            <a:pPr eaLnBrk="1" hangingPunct="1">
              <a:spcAft>
                <a:spcPts val="1200"/>
              </a:spcAft>
              <a:buSzPct val="150000"/>
              <a:buFont typeface="Arial" pitchFamily="34" charset="0"/>
              <a:buChar char="•"/>
            </a:pPr>
            <a:r>
              <a:rPr lang="en-US" altLang="en-US" sz="2000" dirty="0">
                <a:latin typeface="Arial" panose="020B0604020202020204" pitchFamily="34" charset="0"/>
                <a:cs typeface="Arial" panose="020B0604020202020204" pitchFamily="34" charset="0"/>
              </a:rPr>
              <a:t>Increase Development and Entrepreneurial Outcomes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5000" y="1066800"/>
            <a:ext cx="3237033" cy="41172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14045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8229600" cy="762000"/>
          </a:xfrm>
        </p:spPr>
        <p:txBody>
          <a:bodyPr anchor="t">
            <a:normAutofit/>
          </a:bodyPr>
          <a:lstStyle/>
          <a:p>
            <a:pPr marL="12700" algn="ctr">
              <a:defRPr/>
            </a:pPr>
            <a:r>
              <a:rPr lang="en-US" altLang="en-US" sz="3600" b="1" dirty="0">
                <a:solidFill>
                  <a:srgbClr val="062328"/>
                </a:solidFill>
                <a:ea typeface="ＭＳ Ｐゴシック" pitchFamily="34" charset="-128"/>
                <a:cs typeface="Arial" panose="020B0604020202020204" pitchFamily="34" charset="0"/>
              </a:rPr>
              <a:t>San Diego CCD Leadership Team</a:t>
            </a:r>
          </a:p>
        </p:txBody>
      </p:sp>
      <p:sp>
        <p:nvSpPr>
          <p:cNvPr id="68612" name="Text Box 12"/>
          <p:cNvSpPr txBox="1">
            <a:spLocks noChangeArrowheads="1"/>
          </p:cNvSpPr>
          <p:nvPr/>
        </p:nvSpPr>
        <p:spPr bwMode="auto">
          <a:xfrm>
            <a:off x="831769" y="4787301"/>
            <a:ext cx="4648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sng"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Board of Trustees</a:t>
            </a:r>
            <a:br>
              <a:rPr kumimoji="0" lang="en-US" altLang="en-US" sz="1400" b="0" i="0" u="sng"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br>
            <a:r>
              <a:rPr kumimoji="0" lang="en-US" altLang="en-US" sz="14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Geysil Arroyo, Craig Milgrim, Dr. Maria Nieto Senour, Mary Graham, Bernie Rhinerson</a:t>
            </a:r>
          </a:p>
        </p:txBody>
      </p:sp>
      <p:sp>
        <p:nvSpPr>
          <p:cNvPr id="4" name="Slide Number Placeholder 3"/>
          <p:cNvSpPr>
            <a:spLocks noGrp="1"/>
          </p:cNvSpPr>
          <p:nvPr>
            <p:ph type="sldNum" sz="quarter" idx="12"/>
          </p:nvPr>
        </p:nvSpPr>
        <p:spPr>
          <a:xfrm>
            <a:off x="6947354" y="6390161"/>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6B0280-6038-4529-A48D-7A5CF97EB8FF}" type="slidenum">
              <a:rPr lang="en-US">
                <a:solidFill>
                  <a:schemeClr val="tx1"/>
                </a:solidFill>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lang="en-US"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1DDE5F3-3C9B-4455-8962-EC2954A8D1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057400"/>
            <a:ext cx="3889613" cy="2743200"/>
          </a:xfrm>
          <a:prstGeom prst="rect">
            <a:avLst/>
          </a:prstGeom>
        </p:spPr>
      </p:pic>
      <p:pic>
        <p:nvPicPr>
          <p:cNvPr id="8" name="Picture 7">
            <a:extLst>
              <a:ext uri="{FF2B5EF4-FFF2-40B4-BE49-F238E27FC236}">
                <a16:creationId xmlns:a16="http://schemas.microsoft.com/office/drawing/2014/main" id="{A5B11882-51CE-4DC3-989A-DC7D6409E8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260" y="2070699"/>
            <a:ext cx="2194560" cy="2743200"/>
          </a:xfrm>
          <a:prstGeom prst="rect">
            <a:avLst/>
          </a:prstGeom>
        </p:spPr>
      </p:pic>
      <p:sp>
        <p:nvSpPr>
          <p:cNvPr id="9" name="TextBox 8">
            <a:extLst>
              <a:ext uri="{FF2B5EF4-FFF2-40B4-BE49-F238E27FC236}">
                <a16:creationId xmlns:a16="http://schemas.microsoft.com/office/drawing/2014/main" id="{6364A5C7-1C15-4A57-BB94-D343F96A4B92}"/>
              </a:ext>
            </a:extLst>
          </p:cNvPr>
          <p:cNvSpPr txBox="1"/>
          <p:nvPr/>
        </p:nvSpPr>
        <p:spPr>
          <a:xfrm>
            <a:off x="5509259" y="4813899"/>
            <a:ext cx="3642761" cy="1384995"/>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rPr>
              <a:t>Student Trustees</a:t>
            </a:r>
          </a:p>
          <a:p>
            <a:r>
              <a:rPr lang="en-US" sz="1400" dirty="0">
                <a:latin typeface="Arial" panose="020B0604020202020204" pitchFamily="34" charset="0"/>
                <a:cs typeface="Arial" panose="020B0604020202020204" pitchFamily="34" charset="0"/>
              </a:rPr>
              <a:t>Diego Bethea (City College) </a:t>
            </a:r>
          </a:p>
          <a:p>
            <a:r>
              <a:rPr lang="en-US" sz="1400" dirty="0" err="1">
                <a:latin typeface="Arial" panose="020B0604020202020204" pitchFamily="34" charset="0"/>
                <a:cs typeface="Arial" panose="020B0604020202020204" pitchFamily="34" charset="0"/>
              </a:rPr>
              <a:t>Ixchel</a:t>
            </a:r>
            <a:r>
              <a:rPr lang="en-US" sz="1400" dirty="0">
                <a:latin typeface="Arial" panose="020B0604020202020204" pitchFamily="34" charset="0"/>
                <a:cs typeface="Arial" panose="020B0604020202020204" pitchFamily="34" charset="0"/>
              </a:rPr>
              <a:t> Valencia Diaz (Mesa College) </a:t>
            </a:r>
          </a:p>
          <a:p>
            <a:r>
              <a:rPr lang="en-US" sz="1400" dirty="0" err="1">
                <a:latin typeface="Arial" panose="020B0604020202020204" pitchFamily="34" charset="0"/>
                <a:cs typeface="Arial" panose="020B0604020202020204" pitchFamily="34" charset="0"/>
              </a:rPr>
              <a:t>Namod</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Pallek</a:t>
            </a:r>
            <a:r>
              <a:rPr lang="en-US" sz="1400" dirty="0">
                <a:latin typeface="Arial" panose="020B0604020202020204" pitchFamily="34" charset="0"/>
                <a:cs typeface="Arial" panose="020B0604020202020204" pitchFamily="34" charset="0"/>
              </a:rPr>
              <a:t> (Miramar College) </a:t>
            </a:r>
          </a:p>
          <a:p>
            <a:r>
              <a:rPr lang="en-US" sz="1400" dirty="0">
                <a:latin typeface="Arial" panose="020B0604020202020204" pitchFamily="34" charset="0"/>
                <a:cs typeface="Arial" panose="020B0604020202020204" pitchFamily="34" charset="0"/>
              </a:rPr>
              <a:t>Adriana Dos Santos (College of Continuing Education)</a:t>
            </a:r>
          </a:p>
        </p:txBody>
      </p:sp>
    </p:spTree>
    <p:extLst>
      <p:ext uri="{BB962C8B-B14F-4D97-AF65-F5344CB8AC3E}">
        <p14:creationId xmlns:p14="http://schemas.microsoft.com/office/powerpoint/2010/main" val="1339599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8229600" cy="762000"/>
          </a:xfrm>
        </p:spPr>
        <p:txBody>
          <a:bodyPr anchor="t">
            <a:normAutofit/>
          </a:bodyPr>
          <a:lstStyle/>
          <a:p>
            <a:pPr marL="12700" algn="ctr">
              <a:defRPr/>
            </a:pPr>
            <a:r>
              <a:rPr lang="en-US" altLang="en-US" sz="3600" b="1" dirty="0">
                <a:solidFill>
                  <a:srgbClr val="062328"/>
                </a:solidFill>
                <a:ea typeface="ＭＳ Ｐゴシック" pitchFamily="34" charset="-128"/>
                <a:cs typeface="Arial" panose="020B0604020202020204" pitchFamily="34" charset="0"/>
              </a:rPr>
              <a:t>San Diego CCD Leadership Team</a:t>
            </a:r>
          </a:p>
        </p:txBody>
      </p:sp>
      <p:sp>
        <p:nvSpPr>
          <p:cNvPr id="68613" name="Text Box 9"/>
          <p:cNvSpPr txBox="1">
            <a:spLocks noChangeArrowheads="1"/>
          </p:cNvSpPr>
          <p:nvPr/>
        </p:nvSpPr>
        <p:spPr bwMode="auto">
          <a:xfrm>
            <a:off x="2402911" y="2585853"/>
            <a:ext cx="12452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Dr. Ricky Shabazz</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President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City College</a:t>
            </a:r>
          </a:p>
        </p:txBody>
      </p:sp>
      <p:sp>
        <p:nvSpPr>
          <p:cNvPr id="68614" name="Text Box 13"/>
          <p:cNvSpPr txBox="1">
            <a:spLocks noChangeArrowheads="1"/>
          </p:cNvSpPr>
          <p:nvPr/>
        </p:nvSpPr>
        <p:spPr bwMode="auto">
          <a:xfrm>
            <a:off x="4135258" y="2644180"/>
            <a:ext cx="1219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Dr. Ashanti Hands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President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Mesa College</a:t>
            </a:r>
          </a:p>
        </p:txBody>
      </p:sp>
      <p:sp>
        <p:nvSpPr>
          <p:cNvPr id="68616" name="Text Box 11"/>
          <p:cNvSpPr txBox="1">
            <a:spLocks noChangeArrowheads="1"/>
          </p:cNvSpPr>
          <p:nvPr/>
        </p:nvSpPr>
        <p:spPr bwMode="auto">
          <a:xfrm>
            <a:off x="5650707" y="2628682"/>
            <a:ext cx="15759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Dr. P. Wesley Lundburg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President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Miramar College</a:t>
            </a:r>
          </a:p>
        </p:txBody>
      </p:sp>
      <p:sp>
        <p:nvSpPr>
          <p:cNvPr id="68617" name="Text Box 14"/>
          <p:cNvSpPr txBox="1">
            <a:spLocks noChangeArrowheads="1"/>
          </p:cNvSpPr>
          <p:nvPr/>
        </p:nvSpPr>
        <p:spPr bwMode="auto">
          <a:xfrm>
            <a:off x="7173785" y="2636058"/>
            <a:ext cx="202587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Dr. Tina M. King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President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College of Continuing Education</a:t>
            </a:r>
          </a:p>
        </p:txBody>
      </p:sp>
      <p:sp>
        <p:nvSpPr>
          <p:cNvPr id="4" name="Slide Number Placeholder 3"/>
          <p:cNvSpPr>
            <a:spLocks noGrp="1"/>
          </p:cNvSpPr>
          <p:nvPr>
            <p:ph type="sldNum" sz="quarter" idx="12"/>
          </p:nvPr>
        </p:nvSpPr>
        <p:spPr>
          <a:xfrm>
            <a:off x="6947354" y="6390161"/>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6B0280-6038-4529-A48D-7A5CF97EB8FF}" type="slidenum">
              <a:rPr lang="en-US">
                <a:solidFill>
                  <a:schemeClr val="tx1"/>
                </a:solidFill>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lang="en-US"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FFA248D-A8FE-48E3-989A-A1A08B57C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8084" y="1216460"/>
            <a:ext cx="1097280" cy="1371600"/>
          </a:xfrm>
          <a:prstGeom prst="rect">
            <a:avLst/>
          </a:prstGeom>
        </p:spPr>
      </p:pic>
      <p:pic>
        <p:nvPicPr>
          <p:cNvPr id="2050" name="Picture 2" descr="Dr. Ashanti Hands portrait photo">
            <a:extLst>
              <a:ext uri="{FF2B5EF4-FFF2-40B4-BE49-F238E27FC236}">
                <a16:creationId xmlns:a16="http://schemas.microsoft.com/office/drawing/2014/main" id="{94D8F417-C4FA-4E0B-86CB-4BFF97096F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9490" y="1219200"/>
            <a:ext cx="109073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 Wesley Lundburg">
            <a:extLst>
              <a:ext uri="{FF2B5EF4-FFF2-40B4-BE49-F238E27FC236}">
                <a16:creationId xmlns:a16="http://schemas.microsoft.com/office/drawing/2014/main" id="{9C0A991A-0731-4C56-921A-3F1A82AA69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5515" y="1227203"/>
            <a:ext cx="10972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r. Ricky Shabazz">
            <a:extLst>
              <a:ext uri="{FF2B5EF4-FFF2-40B4-BE49-F238E27FC236}">
                <a16:creationId xmlns:a16="http://schemas.microsoft.com/office/drawing/2014/main" id="{BFCFAD00-7260-4842-8559-931909855F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6921" y="1227203"/>
            <a:ext cx="10972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usanTopham">
            <a:extLst>
              <a:ext uri="{FF2B5EF4-FFF2-40B4-BE49-F238E27FC236}">
                <a16:creationId xmlns:a16="http://schemas.microsoft.com/office/drawing/2014/main" id="{871474A8-735B-4625-8341-C2C2628703A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3600" y="3180600"/>
            <a:ext cx="10972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Joel Peterson">
            <a:extLst>
              <a:ext uri="{FF2B5EF4-FFF2-40B4-BE49-F238E27FC236}">
                <a16:creationId xmlns:a16="http://schemas.microsoft.com/office/drawing/2014/main" id="{03098CB4-8B5B-4497-B02A-002CA1CECD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6941" y="3232042"/>
            <a:ext cx="109728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Jack Beresford">
            <a:extLst>
              <a:ext uri="{FF2B5EF4-FFF2-40B4-BE49-F238E27FC236}">
                <a16:creationId xmlns:a16="http://schemas.microsoft.com/office/drawing/2014/main" id="{F996AB7C-EF01-4D02-8980-E4140A93978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811" t="1" r="4895" b="222"/>
          <a:stretch/>
        </p:blipFill>
        <p:spPr bwMode="auto">
          <a:xfrm>
            <a:off x="4006059" y="5380643"/>
            <a:ext cx="979805" cy="13685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rgaret">
            <a:extLst>
              <a:ext uri="{FF2B5EF4-FFF2-40B4-BE49-F238E27FC236}">
                <a16:creationId xmlns:a16="http://schemas.microsoft.com/office/drawing/2014/main" id="{B429BEF9-4EBC-4DCA-9B0A-88E789D144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8653" y="5377603"/>
            <a:ext cx="979805" cy="13716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9">
            <a:extLst>
              <a:ext uri="{FF2B5EF4-FFF2-40B4-BE49-F238E27FC236}">
                <a16:creationId xmlns:a16="http://schemas.microsoft.com/office/drawing/2014/main" id="{39A45430-4432-4E9E-839C-BDBB5BE60AAC}"/>
              </a:ext>
            </a:extLst>
          </p:cNvPr>
          <p:cNvSpPr txBox="1">
            <a:spLocks noChangeArrowheads="1"/>
          </p:cNvSpPr>
          <p:nvPr/>
        </p:nvSpPr>
        <p:spPr bwMode="auto">
          <a:xfrm>
            <a:off x="2224041" y="4601563"/>
            <a:ext cx="16763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Dr. Susan Topham</a:t>
            </a:r>
          </a:p>
          <a:p>
            <a:pPr lvl="0" algn="ctr" eaLnBrk="1" fontAlgn="base" hangingPunct="1">
              <a:spcBef>
                <a:spcPct val="0"/>
              </a:spcBef>
              <a:spcAft>
                <a:spcPct val="0"/>
              </a:spcAft>
              <a:defRPr/>
            </a:pPr>
            <a:r>
              <a:rPr lang="en-US" altLang="en-US" sz="1000" dirty="0">
                <a:solidFill>
                  <a:srgbClr val="062328"/>
                </a:solidFill>
                <a:latin typeface="Arial" pitchFamily="34" charset="0"/>
              </a:rPr>
              <a:t>Vice Chancellor</a:t>
            </a:r>
            <a:endPar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endParaRPr>
          </a:p>
          <a:p>
            <a:pPr lvl="0" algn="ctr" eaLnBrk="1" fontAlgn="base" hangingPunct="1">
              <a:spcBef>
                <a:spcPct val="0"/>
              </a:spcBef>
              <a:spcAft>
                <a:spcPct val="0"/>
              </a:spcAft>
              <a:defRPr/>
            </a:pPr>
            <a:r>
              <a:rPr lang="en-US" altLang="en-US" sz="1000" dirty="0">
                <a:solidFill>
                  <a:srgbClr val="062328"/>
                </a:solidFill>
                <a:latin typeface="Arial" pitchFamily="34" charset="0"/>
              </a:rPr>
              <a:t>Educational Services</a:t>
            </a:r>
            <a:endPar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endParaRPr>
          </a:p>
        </p:txBody>
      </p:sp>
      <p:sp>
        <p:nvSpPr>
          <p:cNvPr id="41" name="Text Box 9">
            <a:extLst>
              <a:ext uri="{FF2B5EF4-FFF2-40B4-BE49-F238E27FC236}">
                <a16:creationId xmlns:a16="http://schemas.microsoft.com/office/drawing/2014/main" id="{3F5202D5-4151-4423-8E5B-20DF3CDD36A7}"/>
              </a:ext>
            </a:extLst>
          </p:cNvPr>
          <p:cNvSpPr txBox="1">
            <a:spLocks noChangeArrowheads="1"/>
          </p:cNvSpPr>
          <p:nvPr/>
        </p:nvSpPr>
        <p:spPr bwMode="auto">
          <a:xfrm>
            <a:off x="7348523" y="4655658"/>
            <a:ext cx="16763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Dr. Joel Peterson</a:t>
            </a:r>
          </a:p>
          <a:p>
            <a:pPr lvl="0" algn="ctr" eaLnBrk="1" fontAlgn="base" hangingPunct="1">
              <a:spcBef>
                <a:spcPct val="0"/>
              </a:spcBef>
              <a:spcAft>
                <a:spcPct val="0"/>
              </a:spcAft>
              <a:defRPr/>
            </a:pPr>
            <a:r>
              <a:rPr lang="en-US" altLang="en-US" sz="1000" dirty="0">
                <a:solidFill>
                  <a:srgbClr val="062328"/>
                </a:solidFill>
                <a:latin typeface="Arial" pitchFamily="34" charset="0"/>
              </a:rPr>
              <a:t>Vice Chancellor</a:t>
            </a:r>
            <a:endPar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endParaRPr>
          </a:p>
          <a:p>
            <a:pPr lvl="0" algn="ctr" eaLnBrk="1" fontAlgn="base" hangingPunct="1">
              <a:spcBef>
                <a:spcPct val="0"/>
              </a:spcBef>
              <a:spcAft>
                <a:spcPct val="0"/>
              </a:spcAft>
              <a:defRPr/>
            </a:pPr>
            <a:r>
              <a:rPr lang="en-US" altLang="en-US" sz="1000" dirty="0">
                <a:solidFill>
                  <a:srgbClr val="062328"/>
                </a:solidFill>
                <a:latin typeface="Arial" pitchFamily="34" charset="0"/>
              </a:rPr>
              <a:t>Operations, Enterprise Services, and Facilities</a:t>
            </a:r>
          </a:p>
        </p:txBody>
      </p:sp>
      <p:sp>
        <p:nvSpPr>
          <p:cNvPr id="42" name="Text Box 9">
            <a:extLst>
              <a:ext uri="{FF2B5EF4-FFF2-40B4-BE49-F238E27FC236}">
                <a16:creationId xmlns:a16="http://schemas.microsoft.com/office/drawing/2014/main" id="{679A503C-EAEF-416B-A161-F5B8D1CA1F1E}"/>
              </a:ext>
            </a:extLst>
          </p:cNvPr>
          <p:cNvSpPr txBox="1">
            <a:spLocks noChangeArrowheads="1"/>
          </p:cNvSpPr>
          <p:nvPr/>
        </p:nvSpPr>
        <p:spPr bwMode="auto">
          <a:xfrm>
            <a:off x="4800600" y="5525917"/>
            <a:ext cx="16763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rPr>
              <a:t>Jack Beresford</a:t>
            </a:r>
          </a:p>
          <a:p>
            <a:pPr lvl="0" algn="ctr" eaLnBrk="1" fontAlgn="base" hangingPunct="1">
              <a:spcBef>
                <a:spcPct val="0"/>
              </a:spcBef>
              <a:spcAft>
                <a:spcPct val="0"/>
              </a:spcAft>
              <a:defRPr/>
            </a:pPr>
            <a:r>
              <a:rPr lang="en-US" altLang="en-US" sz="1000" dirty="0">
                <a:solidFill>
                  <a:srgbClr val="062328"/>
                </a:solidFill>
                <a:latin typeface="Arial" pitchFamily="34" charset="0"/>
              </a:rPr>
              <a:t>Director</a:t>
            </a:r>
          </a:p>
          <a:p>
            <a:pPr lvl="0" algn="ctr" eaLnBrk="1" fontAlgn="base" hangingPunct="1">
              <a:spcBef>
                <a:spcPct val="0"/>
              </a:spcBef>
              <a:spcAft>
                <a:spcPct val="0"/>
              </a:spcAft>
              <a:defRPr/>
            </a:pPr>
            <a:r>
              <a:rPr lang="en-US" altLang="en-US" sz="1000" dirty="0">
                <a:solidFill>
                  <a:srgbClr val="062328"/>
                </a:solidFill>
                <a:latin typeface="Arial" pitchFamily="34" charset="0"/>
              </a:rPr>
              <a:t>Communications and Public Relations</a:t>
            </a:r>
            <a:endPar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endParaRPr>
          </a:p>
        </p:txBody>
      </p:sp>
      <p:sp>
        <p:nvSpPr>
          <p:cNvPr id="43" name="Text Box 9">
            <a:extLst>
              <a:ext uri="{FF2B5EF4-FFF2-40B4-BE49-F238E27FC236}">
                <a16:creationId xmlns:a16="http://schemas.microsoft.com/office/drawing/2014/main" id="{CFC9A2D6-FB47-4633-9048-692830EDB101}"/>
              </a:ext>
            </a:extLst>
          </p:cNvPr>
          <p:cNvSpPr txBox="1">
            <a:spLocks noChangeArrowheads="1"/>
          </p:cNvSpPr>
          <p:nvPr/>
        </p:nvSpPr>
        <p:spPr bwMode="auto">
          <a:xfrm>
            <a:off x="7447473" y="5552659"/>
            <a:ext cx="130924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lvl="0" algn="ctr" eaLnBrk="1" fontAlgn="base" hangingPunct="1">
              <a:spcBef>
                <a:spcPct val="0"/>
              </a:spcBef>
              <a:spcAft>
                <a:spcPct val="0"/>
              </a:spcAft>
              <a:defRPr/>
            </a:pPr>
            <a:r>
              <a:rPr lang="en-US" altLang="en-US" sz="1000" dirty="0">
                <a:solidFill>
                  <a:srgbClr val="062328"/>
                </a:solidFill>
                <a:latin typeface="Arial" pitchFamily="34" charset="0"/>
              </a:rPr>
              <a:t>Margaret Lamb </a:t>
            </a:r>
          </a:p>
          <a:p>
            <a:pPr lvl="0" algn="ctr" eaLnBrk="1" fontAlgn="base" hangingPunct="1">
              <a:spcBef>
                <a:spcPct val="0"/>
              </a:spcBef>
              <a:spcAft>
                <a:spcPct val="0"/>
              </a:spcAft>
              <a:defRPr/>
            </a:pPr>
            <a:r>
              <a:rPr lang="en-US" altLang="en-US" sz="1000" dirty="0">
                <a:solidFill>
                  <a:srgbClr val="062328"/>
                </a:solidFill>
                <a:latin typeface="Arial" pitchFamily="34" charset="0"/>
              </a:rPr>
              <a:t>Executive Assistant</a:t>
            </a:r>
            <a:br>
              <a:rPr lang="en-US" altLang="en-US" sz="1000" dirty="0">
                <a:solidFill>
                  <a:srgbClr val="062328"/>
                </a:solidFill>
                <a:latin typeface="Arial" pitchFamily="34" charset="0"/>
              </a:rPr>
            </a:br>
            <a:r>
              <a:rPr lang="en-US" altLang="en-US" sz="1000" dirty="0">
                <a:solidFill>
                  <a:srgbClr val="062328"/>
                </a:solidFill>
                <a:latin typeface="Arial" pitchFamily="34" charset="0"/>
              </a:rPr>
              <a:t> to the Chancellor</a:t>
            </a:r>
            <a:endParaRPr kumimoji="0" lang="en-US" altLang="en-US" sz="1000" b="0" i="0" u="none" strike="noStrike" kern="1200" cap="none" spc="0" normalizeH="0" baseline="0" noProof="0" dirty="0">
              <a:ln>
                <a:noFill/>
              </a:ln>
              <a:solidFill>
                <a:srgbClr val="062328"/>
              </a:solidFill>
              <a:effectLst/>
              <a:uLnTx/>
              <a:uFillTx/>
              <a:latin typeface="Arial" pitchFamily="34" charset="0"/>
              <a:ea typeface="ＭＳ Ｐゴシック" pitchFamily="34" charset="-128"/>
              <a:cs typeface="+mn-cs"/>
            </a:endParaRPr>
          </a:p>
        </p:txBody>
      </p:sp>
      <p:sp>
        <p:nvSpPr>
          <p:cNvPr id="26" name="Text Box 10">
            <a:extLst>
              <a:ext uri="{FF2B5EF4-FFF2-40B4-BE49-F238E27FC236}">
                <a16:creationId xmlns:a16="http://schemas.microsoft.com/office/drawing/2014/main" id="{F3785D5B-89A1-4722-BF68-E9CA60F8C444}"/>
              </a:ext>
            </a:extLst>
          </p:cNvPr>
          <p:cNvSpPr txBox="1">
            <a:spLocks noChangeArrowheads="1"/>
          </p:cNvSpPr>
          <p:nvPr/>
        </p:nvSpPr>
        <p:spPr bwMode="auto">
          <a:xfrm>
            <a:off x="705456" y="2667407"/>
            <a:ext cx="118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lvl="0" algn="ctr" eaLnBrk="1" fontAlgn="base" hangingPunct="1">
              <a:spcBef>
                <a:spcPct val="50000"/>
              </a:spcBef>
              <a:spcAft>
                <a:spcPct val="0"/>
              </a:spcAft>
              <a:defRPr/>
            </a:pPr>
            <a:r>
              <a:rPr lang="en-US" altLang="en-US" sz="1000" dirty="0">
                <a:solidFill>
                  <a:srgbClr val="062328"/>
                </a:solidFill>
                <a:latin typeface="Arial" pitchFamily="34" charset="0"/>
              </a:rPr>
              <a:t>Gregory Smith</a:t>
            </a:r>
            <a:br>
              <a:rPr lang="en-US" altLang="en-US" sz="1000" dirty="0">
                <a:solidFill>
                  <a:srgbClr val="062328"/>
                </a:solidFill>
                <a:latin typeface="Arial" pitchFamily="34" charset="0"/>
              </a:rPr>
            </a:br>
            <a:r>
              <a:rPr lang="en-US" altLang="en-US" sz="1000" dirty="0">
                <a:solidFill>
                  <a:srgbClr val="062328"/>
                </a:solidFill>
                <a:latin typeface="Arial" pitchFamily="34" charset="0"/>
              </a:rPr>
              <a:t>Acting Chancellor</a:t>
            </a:r>
          </a:p>
        </p:txBody>
      </p:sp>
      <p:pic>
        <p:nvPicPr>
          <p:cNvPr id="28" name="Picture 4" descr="Gregory Smith">
            <a:extLst>
              <a:ext uri="{FF2B5EF4-FFF2-40B4-BE49-F238E27FC236}">
                <a16:creationId xmlns:a16="http://schemas.microsoft.com/office/drawing/2014/main" id="{8E305D82-475D-43F1-8F01-D0A728CF41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352" y="1238340"/>
            <a:ext cx="1097280" cy="13716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9">
            <a:extLst>
              <a:ext uri="{FF2B5EF4-FFF2-40B4-BE49-F238E27FC236}">
                <a16:creationId xmlns:a16="http://schemas.microsoft.com/office/drawing/2014/main" id="{8A3F18FB-7EE6-4474-BD84-D398AC27CB71}"/>
              </a:ext>
            </a:extLst>
          </p:cNvPr>
          <p:cNvSpPr txBox="1">
            <a:spLocks noChangeArrowheads="1"/>
          </p:cNvSpPr>
          <p:nvPr/>
        </p:nvSpPr>
        <p:spPr bwMode="auto">
          <a:xfrm>
            <a:off x="5796751" y="4669717"/>
            <a:ext cx="14698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lvl="0" algn="ctr" eaLnBrk="1" fontAlgn="base" hangingPunct="1">
              <a:spcBef>
                <a:spcPct val="0"/>
              </a:spcBef>
              <a:spcAft>
                <a:spcPct val="0"/>
              </a:spcAft>
              <a:defRPr/>
            </a:pPr>
            <a:r>
              <a:rPr lang="en-US" altLang="en-US" sz="1000" dirty="0">
                <a:solidFill>
                  <a:srgbClr val="062328"/>
                </a:solidFill>
                <a:latin typeface="Arial" pitchFamily="34" charset="0"/>
              </a:rPr>
              <a:t>Dr. Michelle Fischthal Vice Chancellor</a:t>
            </a:r>
          </a:p>
          <a:p>
            <a:pPr lvl="0" algn="ctr" eaLnBrk="1" fontAlgn="base" hangingPunct="1">
              <a:spcBef>
                <a:spcPct val="0"/>
              </a:spcBef>
              <a:spcAft>
                <a:spcPct val="0"/>
              </a:spcAft>
              <a:defRPr/>
            </a:pPr>
            <a:r>
              <a:rPr lang="en-US" altLang="en-US" sz="1000" dirty="0">
                <a:solidFill>
                  <a:srgbClr val="062328"/>
                </a:solidFill>
                <a:latin typeface="Arial" pitchFamily="34" charset="0"/>
              </a:rPr>
              <a:t>Institutional Innovation and Effectiveness</a:t>
            </a:r>
          </a:p>
        </p:txBody>
      </p:sp>
      <p:sp>
        <p:nvSpPr>
          <p:cNvPr id="30" name="Text Box 9">
            <a:extLst>
              <a:ext uri="{FF2B5EF4-FFF2-40B4-BE49-F238E27FC236}">
                <a16:creationId xmlns:a16="http://schemas.microsoft.com/office/drawing/2014/main" id="{F8BDBB39-303F-4356-BB43-8134ABE91B3F}"/>
              </a:ext>
            </a:extLst>
          </p:cNvPr>
          <p:cNvSpPr txBox="1">
            <a:spLocks noChangeArrowheads="1"/>
          </p:cNvSpPr>
          <p:nvPr/>
        </p:nvSpPr>
        <p:spPr bwMode="auto">
          <a:xfrm>
            <a:off x="689546" y="4600765"/>
            <a:ext cx="12128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algn="ctr" eaLnBrk="1" fontAlgn="base" hangingPunct="1">
              <a:spcBef>
                <a:spcPct val="0"/>
              </a:spcBef>
              <a:spcAft>
                <a:spcPct val="0"/>
              </a:spcAft>
              <a:defRPr/>
            </a:pPr>
            <a:r>
              <a:rPr lang="en-US" altLang="en-US" sz="1000" dirty="0">
                <a:solidFill>
                  <a:srgbClr val="062328"/>
                </a:solidFill>
                <a:latin typeface="Arial" pitchFamily="34" charset="0"/>
              </a:rPr>
              <a:t>Dr. Laurie Coskey</a:t>
            </a:r>
          </a:p>
          <a:p>
            <a:pPr lvl="0" algn="ctr" eaLnBrk="1" fontAlgn="base" hangingPunct="1">
              <a:spcBef>
                <a:spcPct val="0"/>
              </a:spcBef>
              <a:spcAft>
                <a:spcPct val="0"/>
              </a:spcAft>
              <a:defRPr/>
            </a:pPr>
            <a:r>
              <a:rPr lang="en-US" altLang="en-US" sz="1000" dirty="0">
                <a:solidFill>
                  <a:srgbClr val="062328"/>
                </a:solidFill>
                <a:latin typeface="Arial" pitchFamily="34" charset="0"/>
              </a:rPr>
              <a:t>Vice Chancellor</a:t>
            </a:r>
          </a:p>
          <a:p>
            <a:pPr lvl="0" algn="ctr" eaLnBrk="1" fontAlgn="base" hangingPunct="1">
              <a:spcBef>
                <a:spcPct val="0"/>
              </a:spcBef>
              <a:spcAft>
                <a:spcPct val="0"/>
              </a:spcAft>
              <a:defRPr/>
            </a:pPr>
            <a:r>
              <a:rPr lang="en-US" altLang="en-US" sz="1000" dirty="0">
                <a:solidFill>
                  <a:srgbClr val="062328"/>
                </a:solidFill>
                <a:latin typeface="Arial" pitchFamily="34" charset="0"/>
              </a:rPr>
              <a:t>Development and Entrepreneurship</a:t>
            </a:r>
          </a:p>
        </p:txBody>
      </p:sp>
      <p:pic>
        <p:nvPicPr>
          <p:cNvPr id="31" name="Picture 30">
            <a:extLst>
              <a:ext uri="{FF2B5EF4-FFF2-40B4-BE49-F238E27FC236}">
                <a16:creationId xmlns:a16="http://schemas.microsoft.com/office/drawing/2014/main" id="{103FD04A-C970-4CCC-98D2-48811E23A6B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47330" y="3182680"/>
            <a:ext cx="1097280" cy="1371519"/>
          </a:xfrm>
          <a:prstGeom prst="rect">
            <a:avLst/>
          </a:prstGeom>
        </p:spPr>
      </p:pic>
      <p:pic>
        <p:nvPicPr>
          <p:cNvPr id="32" name="Picture 31">
            <a:extLst>
              <a:ext uri="{FF2B5EF4-FFF2-40B4-BE49-F238E27FC236}">
                <a16:creationId xmlns:a16="http://schemas.microsoft.com/office/drawing/2014/main" id="{86C3E208-25CB-45AA-9290-383646D45CBB}"/>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983041" y="3241625"/>
            <a:ext cx="1097280" cy="1371434"/>
          </a:xfrm>
          <a:prstGeom prst="rect">
            <a:avLst/>
          </a:prstGeom>
        </p:spPr>
      </p:pic>
      <p:sp>
        <p:nvSpPr>
          <p:cNvPr id="33" name="Text Box 9">
            <a:extLst>
              <a:ext uri="{FF2B5EF4-FFF2-40B4-BE49-F238E27FC236}">
                <a16:creationId xmlns:a16="http://schemas.microsoft.com/office/drawing/2014/main" id="{DCFC9552-D8E9-4260-8556-16474A4B89A6}"/>
              </a:ext>
            </a:extLst>
          </p:cNvPr>
          <p:cNvSpPr txBox="1">
            <a:spLocks noChangeArrowheads="1"/>
          </p:cNvSpPr>
          <p:nvPr/>
        </p:nvSpPr>
        <p:spPr bwMode="auto">
          <a:xfrm>
            <a:off x="2350136" y="5377603"/>
            <a:ext cx="15759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lvl="0" algn="ctr" eaLnBrk="1" fontAlgn="base" hangingPunct="1">
              <a:spcBef>
                <a:spcPct val="0"/>
              </a:spcBef>
              <a:spcAft>
                <a:spcPct val="0"/>
              </a:spcAft>
              <a:defRPr/>
            </a:pPr>
            <a:r>
              <a:rPr lang="en-US" altLang="en-US" sz="1000" dirty="0">
                <a:solidFill>
                  <a:srgbClr val="062328"/>
                </a:solidFill>
                <a:latin typeface="Arial" pitchFamily="34" charset="0"/>
              </a:rPr>
              <a:t>Aimee Gallagher</a:t>
            </a:r>
          </a:p>
          <a:p>
            <a:pPr lvl="0" algn="ctr" eaLnBrk="1" fontAlgn="base" hangingPunct="1">
              <a:spcBef>
                <a:spcPct val="0"/>
              </a:spcBef>
              <a:spcAft>
                <a:spcPct val="0"/>
              </a:spcAft>
              <a:defRPr/>
            </a:pPr>
            <a:r>
              <a:rPr lang="en-US" altLang="en-US" sz="1000" dirty="0">
                <a:solidFill>
                  <a:srgbClr val="062328"/>
                </a:solidFill>
                <a:latin typeface="Arial" pitchFamily="34" charset="0"/>
              </a:rPr>
              <a:t>Acting Vice Chancellor</a:t>
            </a:r>
          </a:p>
          <a:p>
            <a:pPr lvl="0" algn="ctr" eaLnBrk="1" fontAlgn="base" hangingPunct="1">
              <a:spcBef>
                <a:spcPct val="0"/>
              </a:spcBef>
              <a:spcAft>
                <a:spcPct val="0"/>
              </a:spcAft>
              <a:defRPr/>
            </a:pPr>
            <a:r>
              <a:rPr lang="en-US" altLang="en-US" sz="1000" dirty="0">
                <a:solidFill>
                  <a:srgbClr val="062328"/>
                </a:solidFill>
                <a:latin typeface="Arial" pitchFamily="34" charset="0"/>
              </a:rPr>
              <a:t>People, Culture, and Technology Services</a:t>
            </a:r>
          </a:p>
        </p:txBody>
      </p:sp>
      <p:sp>
        <p:nvSpPr>
          <p:cNvPr id="34" name="Text Box 9">
            <a:extLst>
              <a:ext uri="{FF2B5EF4-FFF2-40B4-BE49-F238E27FC236}">
                <a16:creationId xmlns:a16="http://schemas.microsoft.com/office/drawing/2014/main" id="{E497C010-9108-40D2-87E7-48DE24371610}"/>
              </a:ext>
            </a:extLst>
          </p:cNvPr>
          <p:cNvSpPr txBox="1">
            <a:spLocks noChangeArrowheads="1"/>
          </p:cNvSpPr>
          <p:nvPr/>
        </p:nvSpPr>
        <p:spPr bwMode="auto">
          <a:xfrm>
            <a:off x="3965603" y="4646149"/>
            <a:ext cx="15759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lvl="0" algn="ctr" eaLnBrk="1" fontAlgn="base" hangingPunct="1">
              <a:spcBef>
                <a:spcPct val="0"/>
              </a:spcBef>
              <a:spcAft>
                <a:spcPct val="0"/>
              </a:spcAft>
              <a:defRPr/>
            </a:pPr>
            <a:r>
              <a:rPr lang="en-US" altLang="en-US" sz="1000" dirty="0">
                <a:solidFill>
                  <a:srgbClr val="062328"/>
                </a:solidFill>
                <a:latin typeface="Arial" pitchFamily="34" charset="0"/>
              </a:rPr>
              <a:t>Nancy Lane</a:t>
            </a:r>
          </a:p>
          <a:p>
            <a:pPr lvl="0" algn="ctr" eaLnBrk="1" fontAlgn="base" hangingPunct="1">
              <a:spcBef>
                <a:spcPct val="0"/>
              </a:spcBef>
              <a:spcAft>
                <a:spcPct val="0"/>
              </a:spcAft>
              <a:defRPr/>
            </a:pPr>
            <a:r>
              <a:rPr lang="en-US" altLang="en-US" sz="1000" dirty="0">
                <a:solidFill>
                  <a:srgbClr val="062328"/>
                </a:solidFill>
                <a:latin typeface="Arial" pitchFamily="34" charset="0"/>
              </a:rPr>
              <a:t>Acting Vice Chancellor</a:t>
            </a:r>
          </a:p>
          <a:p>
            <a:pPr lvl="0" algn="ctr" eaLnBrk="1" fontAlgn="base" hangingPunct="1">
              <a:spcBef>
                <a:spcPct val="0"/>
              </a:spcBef>
              <a:spcAft>
                <a:spcPct val="0"/>
              </a:spcAft>
              <a:defRPr/>
            </a:pPr>
            <a:r>
              <a:rPr lang="en-US" altLang="en-US" sz="1000" dirty="0">
                <a:solidFill>
                  <a:srgbClr val="062328"/>
                </a:solidFill>
                <a:latin typeface="Arial" pitchFamily="34" charset="0"/>
              </a:rPr>
              <a:t>Finance and Business Services</a:t>
            </a:r>
          </a:p>
        </p:txBody>
      </p:sp>
      <p:pic>
        <p:nvPicPr>
          <p:cNvPr id="35" name="Picture 1">
            <a:extLst>
              <a:ext uri="{FF2B5EF4-FFF2-40B4-BE49-F238E27FC236}">
                <a16:creationId xmlns:a16="http://schemas.microsoft.com/office/drawing/2014/main" id="{3AD3374E-AA3A-4CB8-933F-49BC55A1520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23945" r="14117" b="33050"/>
          <a:stretch/>
        </p:blipFill>
        <p:spPr bwMode="auto">
          <a:xfrm>
            <a:off x="4164823" y="3229165"/>
            <a:ext cx="116007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44B30D-B115-47B2-A3F8-4A4D2D2F582C}"/>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401020" y="5398763"/>
            <a:ext cx="1001210" cy="1371600"/>
          </a:xfrm>
          <a:prstGeom prst="rect">
            <a:avLst/>
          </a:prstGeom>
        </p:spPr>
      </p:pic>
    </p:spTree>
    <p:extLst>
      <p:ext uri="{BB962C8B-B14F-4D97-AF65-F5344CB8AC3E}">
        <p14:creationId xmlns:p14="http://schemas.microsoft.com/office/powerpoint/2010/main" val="2962958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6" name="Content Placeholder 5"/>
          <p:cNvSpPr>
            <a:spLocks noGrp="1"/>
          </p:cNvSpPr>
          <p:nvPr>
            <p:ph idx="1"/>
          </p:nvPr>
        </p:nvSpPr>
        <p:spPr/>
        <p:txBody>
          <a:bodyPr>
            <a:normAutofit/>
          </a:bodyPr>
          <a:lstStyle/>
          <a:p>
            <a:pPr marL="0" indent="0" algn="ctr">
              <a:buNone/>
            </a:pPr>
            <a:r>
              <a:rPr lang="en-US" sz="4000" b="1">
                <a:latin typeface="Garamond" panose="02020404030301010803" pitchFamily="18" charset="0"/>
              </a:rPr>
              <a:t>Forum</a:t>
            </a:r>
          </a:p>
          <a:p>
            <a:pPr marL="0" indent="0" algn="ctr">
              <a:buNone/>
            </a:pPr>
            <a:r>
              <a:rPr lang="en-US" sz="4000" b="1" dirty="0">
                <a:latin typeface="Garamond" panose="02020404030301010803" pitchFamily="18" charset="0"/>
              </a:rPr>
              <a:t>Q and A</a:t>
            </a:r>
          </a:p>
        </p:txBody>
      </p:sp>
      <p:sp>
        <p:nvSpPr>
          <p:cNvPr id="5" name="Slide Number Placeholder 4"/>
          <p:cNvSpPr>
            <a:spLocks noGrp="1"/>
          </p:cNvSpPr>
          <p:nvPr>
            <p:ph type="sldNum" sz="quarter" idx="12"/>
          </p:nvPr>
        </p:nvSpPr>
        <p:spPr/>
        <p:txBody>
          <a:bodyPr/>
          <a:lstStyle/>
          <a:p>
            <a:pPr>
              <a:defRPr/>
            </a:pPr>
            <a:fld id="{427DF5A8-1D8D-4F31-A710-F5D7BAE64947}" type="slidenum">
              <a:rPr lang="en-US" smtClean="0"/>
              <a:pPr>
                <a:defRPr/>
              </a:pPr>
              <a:t>84</a:t>
            </a:fld>
            <a:endParaRPr lang="en-US" dirty="0"/>
          </a:p>
        </p:txBody>
      </p:sp>
    </p:spTree>
    <p:extLst>
      <p:ext uri="{BB962C8B-B14F-4D97-AF65-F5344CB8AC3E}">
        <p14:creationId xmlns:p14="http://schemas.microsoft.com/office/powerpoint/2010/main" val="2376313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txBox="1">
            <a:spLocks noGrp="1"/>
          </p:cNvSpPr>
          <p:nvPr/>
        </p:nvSpPr>
        <p:spPr bwMode="auto">
          <a:xfrm>
            <a:off x="6916738" y="61976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ts val="2000"/>
              </a:spcBef>
              <a:buFont typeface="Wingdings 2" pitchFamily="18" charset="2"/>
              <a:buChar char=""/>
              <a:defRPr sz="2200">
                <a:solidFill>
                  <a:schemeClr val="bg1"/>
                </a:solidFill>
                <a:latin typeface="Trebuchet MS" pitchFamily="34" charset="0"/>
                <a:ea typeface="ＭＳ Ｐゴシック" pitchFamily="34" charset="-128"/>
              </a:defRPr>
            </a:lvl1pPr>
            <a:lvl2pPr marL="742950" indent="-285750" eaLnBrk="0" hangingPunct="0">
              <a:spcBef>
                <a:spcPts val="600"/>
              </a:spcBef>
              <a:buFont typeface="Wingdings 2" pitchFamily="18" charset="2"/>
              <a:buChar char=""/>
              <a:defRPr sz="2000">
                <a:solidFill>
                  <a:schemeClr val="bg1"/>
                </a:solidFill>
                <a:latin typeface="Trebuchet MS" pitchFamily="34" charset="0"/>
                <a:ea typeface="ＭＳ Ｐゴシック" pitchFamily="34" charset="-128"/>
              </a:defRPr>
            </a:lvl2pPr>
            <a:lvl3pPr marL="11430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3pPr>
            <a:lvl4pPr marL="16002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4pPr>
            <a:lvl5pPr marL="2057400" indent="-228600" eaLnBrk="0" hangingPunct="0">
              <a:spcBef>
                <a:spcPts val="600"/>
              </a:spcBef>
              <a:buFont typeface="Wingdings 2" pitchFamily="18" charset="2"/>
              <a:buChar char=""/>
              <a:defRPr>
                <a:solidFill>
                  <a:schemeClr val="bg1"/>
                </a:solidFill>
                <a:latin typeface="Trebuchet MS" pitchFamily="34" charset="0"/>
                <a:ea typeface="ＭＳ Ｐゴシック" pitchFamily="34" charset="-128"/>
              </a:defRPr>
            </a:lvl5pPr>
            <a:lvl6pPr marL="25146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6pPr>
            <a:lvl7pPr marL="29718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7pPr>
            <a:lvl8pPr marL="34290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8pPr>
            <a:lvl9pPr marL="3886200" indent="-228600" eaLnBrk="0" fontAlgn="base" hangingPunct="0">
              <a:spcBef>
                <a:spcPts val="600"/>
              </a:spcBef>
              <a:spcAft>
                <a:spcPct val="0"/>
              </a:spcAft>
              <a:buFont typeface="Wingdings 2" pitchFamily="18" charset="2"/>
              <a:buChar char=""/>
              <a:defRPr>
                <a:solidFill>
                  <a:schemeClr val="bg1"/>
                </a:solidFill>
                <a:latin typeface="Trebuchet MS" pitchFamily="34" charset="0"/>
                <a:ea typeface="ＭＳ Ｐゴシック" pitchFamily="34" charset="-128"/>
              </a:defRPr>
            </a:lvl9pPr>
          </a:lstStyle>
          <a:p>
            <a:pPr algn="r" eaLnBrk="1" hangingPunct="1">
              <a:spcBef>
                <a:spcPct val="0"/>
              </a:spcBef>
              <a:buFontTx/>
              <a:buNone/>
            </a:pPr>
            <a:fld id="{D17A3846-F5C0-417C-AEE7-8EF99D1EF1EC}" type="slidenum">
              <a:rPr lang="en-US" altLang="en-US" sz="1200">
                <a:solidFill>
                  <a:schemeClr val="tx1"/>
                </a:solidFill>
                <a:latin typeface="Arial" pitchFamily="34" charset="0"/>
              </a:rPr>
              <a:pPr algn="r" eaLnBrk="1" hangingPunct="1">
                <a:spcBef>
                  <a:spcPct val="0"/>
                </a:spcBef>
                <a:buFontTx/>
                <a:buNone/>
              </a:pPr>
              <a:t>9</a:t>
            </a:fld>
            <a:endParaRPr lang="en-US" altLang="en-US" sz="1200" dirty="0">
              <a:solidFill>
                <a:schemeClr val="tx1"/>
              </a:solidFill>
              <a:latin typeface="Arial" pitchFamily="34" charset="0"/>
            </a:endParaRPr>
          </a:p>
        </p:txBody>
      </p:sp>
      <p:pic>
        <p:nvPicPr>
          <p:cNvPr id="41988" name="Picture 5" descr="_ADP09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350" y="4954587"/>
            <a:ext cx="254635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8" descr="06-06-21_Students@LSSIinMiramar 00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9963" y="4954587"/>
            <a:ext cx="2509837"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9" descr="sewing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935537"/>
            <a:ext cx="23590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743" name="Text Box 127"/>
          <p:cNvSpPr txBox="1">
            <a:spLocks noChangeArrowheads="1"/>
          </p:cNvSpPr>
          <p:nvPr/>
        </p:nvSpPr>
        <p:spPr bwMode="auto">
          <a:xfrm>
            <a:off x="4327525" y="2039938"/>
            <a:ext cx="184150" cy="339725"/>
          </a:xfrm>
          <a:prstGeom prst="rect">
            <a:avLst/>
          </a:prstGeom>
          <a:noFill/>
          <a:ln w="9525" algn="ctr">
            <a:noFill/>
            <a:miter lim="800000"/>
            <a:headEnd/>
            <a:tailEnd/>
          </a:ln>
          <a:effectLst/>
        </p:spPr>
        <p:txBody>
          <a:bodyPr wrap="none">
            <a:spAutoFit/>
          </a:bodyPr>
          <a:lstStyle/>
          <a:p>
            <a:pPr marL="342900" indent="-342900">
              <a:lnSpc>
                <a:spcPct val="90000"/>
              </a:lnSpc>
              <a:spcBef>
                <a:spcPct val="20000"/>
              </a:spcBef>
              <a:buClr>
                <a:schemeClr val="hlink"/>
              </a:buClr>
              <a:buSzPct val="70000"/>
              <a:buFont typeface="Wingdings" pitchFamily="2" charset="2"/>
              <a:buNone/>
              <a:defRPr/>
            </a:pPr>
            <a:endParaRPr lang="en-US" dirty="0">
              <a:effectLst>
                <a:outerShdw blurRad="38100" dist="38100" dir="2700000" algn="tl">
                  <a:srgbClr val="000000"/>
                </a:outerShdw>
              </a:effectLst>
              <a:latin typeface="Arial" charset="0"/>
            </a:endParaRPr>
          </a:p>
        </p:txBody>
      </p:sp>
      <p:graphicFrame>
        <p:nvGraphicFramePr>
          <p:cNvPr id="10" name="Group 158"/>
          <p:cNvGraphicFramePr>
            <a:graphicFrameLocks noGrp="1"/>
          </p:cNvGraphicFramePr>
          <p:nvPr>
            <p:extLst>
              <p:ext uri="{D42A27DB-BD31-4B8C-83A1-F6EECF244321}">
                <p14:modId xmlns:p14="http://schemas.microsoft.com/office/powerpoint/2010/main" val="4292063258"/>
              </p:ext>
            </p:extLst>
          </p:nvPr>
        </p:nvGraphicFramePr>
        <p:xfrm>
          <a:off x="768350" y="1767945"/>
          <a:ext cx="7839075" cy="2804055"/>
        </p:xfrm>
        <a:graphic>
          <a:graphicData uri="http://schemas.openxmlformats.org/drawingml/2006/table">
            <a:tbl>
              <a:tblPr/>
              <a:tblGrid>
                <a:gridCol w="5555372">
                  <a:extLst>
                    <a:ext uri="{9D8B030D-6E8A-4147-A177-3AD203B41FA5}">
                      <a16:colId xmlns:a16="http://schemas.microsoft.com/office/drawing/2014/main" val="20000"/>
                    </a:ext>
                  </a:extLst>
                </a:gridCol>
                <a:gridCol w="2283703">
                  <a:extLst>
                    <a:ext uri="{9D8B030D-6E8A-4147-A177-3AD203B41FA5}">
                      <a16:colId xmlns:a16="http://schemas.microsoft.com/office/drawing/2014/main" val="20001"/>
                    </a:ext>
                  </a:extLst>
                </a:gridCol>
              </a:tblGrid>
              <a:tr h="622830">
                <a:tc gridSpan="2">
                  <a:txBody>
                    <a:bodyPr/>
                    <a:lstStyle/>
                    <a:p>
                      <a:pPr algn="ctr" rtl="0" fontAlgn="ctr"/>
                      <a:r>
                        <a:rPr lang="en-US" sz="2800" b="0" i="0" u="none" strike="noStrike" dirty="0">
                          <a:solidFill>
                            <a:srgbClr val="062328"/>
                          </a:solidFill>
                          <a:effectLst/>
                          <a:latin typeface="Arial"/>
                        </a:rPr>
                        <a:t>4% increase in resident FTES over 22-23</a:t>
                      </a:r>
                    </a:p>
                  </a:txBody>
                  <a:tcPr marL="9525" marR="9525" marT="9525" marB="0" anchor="ctr">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408834">
                <a:tc>
                  <a:txBody>
                    <a:bodyPr/>
                    <a:lstStyle/>
                    <a:p>
                      <a:pPr algn="l" rtl="0" fontAlgn="ctr"/>
                      <a:r>
                        <a:rPr lang="en-US" sz="2800" b="0" i="0" u="none" strike="noStrike" dirty="0">
                          <a:solidFill>
                            <a:srgbClr val="062328"/>
                          </a:solidFill>
                          <a:effectLst/>
                          <a:latin typeface="Arial"/>
                        </a:rPr>
                        <a:t> City College</a:t>
                      </a:r>
                    </a:p>
                  </a:txBody>
                  <a:tcPr marL="9525" marR="9525" marT="9525" marB="0" anchor="ctr">
                    <a:lnL>
                      <a:noFill/>
                    </a:lnL>
                    <a:lnR>
                      <a:noFill/>
                    </a:lnR>
                    <a:lnT>
                      <a:noFill/>
                    </a:lnT>
                    <a:lnB>
                      <a:noFill/>
                    </a:lnB>
                    <a:lnTlToBr>
                      <a:noFill/>
                    </a:lnTlToBr>
                    <a:lnBlToTr>
                      <a:noFill/>
                    </a:lnBlToTr>
                    <a:noFill/>
                  </a:tcPr>
                </a:tc>
                <a:tc>
                  <a:txBody>
                    <a:bodyPr/>
                    <a:lstStyle/>
                    <a:p>
                      <a:pPr algn="r" rtl="0" fontAlgn="ctr"/>
                      <a:r>
                        <a:rPr lang="en-US" sz="2800" b="0" i="0" u="none" strike="noStrike" dirty="0">
                          <a:solidFill>
                            <a:srgbClr val="062328"/>
                          </a:solidFill>
                          <a:effectLst/>
                          <a:latin typeface="Arial"/>
                        </a:rPr>
                        <a:t>8,120</a:t>
                      </a:r>
                    </a:p>
                  </a:txBody>
                  <a:tcPr marL="9525" marR="9525" marT="9525"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08834">
                <a:tc>
                  <a:txBody>
                    <a:bodyPr/>
                    <a:lstStyle/>
                    <a:p>
                      <a:pPr algn="l" rtl="0" fontAlgn="ctr"/>
                      <a:r>
                        <a:rPr lang="en-US" sz="2800" b="0" i="0" u="none" strike="noStrike" dirty="0">
                          <a:solidFill>
                            <a:srgbClr val="062328"/>
                          </a:solidFill>
                          <a:effectLst/>
                          <a:latin typeface="Arial"/>
                        </a:rPr>
                        <a:t> Mesa College</a:t>
                      </a:r>
                    </a:p>
                  </a:txBody>
                  <a:tcPr marL="9525" marR="9525" marT="9525" marB="0" anchor="ctr">
                    <a:lnL>
                      <a:noFill/>
                    </a:lnL>
                    <a:lnR>
                      <a:noFill/>
                    </a:lnR>
                    <a:lnT>
                      <a:noFill/>
                    </a:lnT>
                    <a:lnB>
                      <a:noFill/>
                    </a:lnB>
                    <a:lnTlToBr>
                      <a:noFill/>
                    </a:lnTlToBr>
                    <a:lnBlToTr>
                      <a:noFill/>
                    </a:lnBlToTr>
                    <a:noFill/>
                  </a:tcPr>
                </a:tc>
                <a:tc>
                  <a:txBody>
                    <a:bodyPr/>
                    <a:lstStyle/>
                    <a:p>
                      <a:pPr algn="r" rtl="0" fontAlgn="ctr"/>
                      <a:r>
                        <a:rPr lang="en-US" sz="2800" b="0" i="0" u="none" strike="noStrike" dirty="0">
                          <a:solidFill>
                            <a:srgbClr val="062328"/>
                          </a:solidFill>
                          <a:effectLst/>
                          <a:latin typeface="Arial"/>
                        </a:rPr>
                        <a:t>12,012</a:t>
                      </a:r>
                    </a:p>
                  </a:txBody>
                  <a:tcPr marL="9525" marR="9525" marT="9525"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08834">
                <a:tc>
                  <a:txBody>
                    <a:bodyPr/>
                    <a:lstStyle/>
                    <a:p>
                      <a:pPr algn="l" rtl="0" fontAlgn="ctr"/>
                      <a:r>
                        <a:rPr lang="en-US" sz="2800" b="0" i="0" u="none" strike="noStrike" dirty="0">
                          <a:solidFill>
                            <a:srgbClr val="062328"/>
                          </a:solidFill>
                          <a:effectLst/>
                          <a:latin typeface="Arial"/>
                        </a:rPr>
                        <a:t> Miramar College</a:t>
                      </a:r>
                    </a:p>
                  </a:txBody>
                  <a:tcPr marL="9525" marR="9525" marT="9525" marB="0" anchor="ctr">
                    <a:lnL>
                      <a:noFill/>
                    </a:lnL>
                    <a:lnR>
                      <a:noFill/>
                    </a:lnR>
                    <a:lnT>
                      <a:noFill/>
                    </a:lnT>
                    <a:lnB>
                      <a:noFill/>
                    </a:lnB>
                    <a:lnTlToBr>
                      <a:noFill/>
                    </a:lnTlToBr>
                    <a:lnBlToTr>
                      <a:noFill/>
                    </a:lnBlToTr>
                    <a:noFill/>
                  </a:tcPr>
                </a:tc>
                <a:tc>
                  <a:txBody>
                    <a:bodyPr/>
                    <a:lstStyle/>
                    <a:p>
                      <a:pPr algn="r" rtl="0" fontAlgn="ctr"/>
                      <a:r>
                        <a:rPr lang="en-US" sz="2800" b="0" i="0" u="none" strike="noStrike" dirty="0">
                          <a:solidFill>
                            <a:srgbClr val="062328"/>
                          </a:solidFill>
                          <a:effectLst/>
                          <a:latin typeface="Arial"/>
                        </a:rPr>
                        <a:t>8,250</a:t>
                      </a:r>
                    </a:p>
                  </a:txBody>
                  <a:tcPr marL="9525" marR="9525" marT="9525"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08834">
                <a:tc>
                  <a:txBody>
                    <a:bodyPr/>
                    <a:lstStyle/>
                    <a:p>
                      <a:pPr algn="l" rtl="0" fontAlgn="ctr"/>
                      <a:r>
                        <a:rPr lang="en-US" sz="2800" b="0" i="0" u="none" strike="noStrike" dirty="0">
                          <a:solidFill>
                            <a:srgbClr val="062328"/>
                          </a:solidFill>
                          <a:effectLst/>
                          <a:latin typeface="Arial"/>
                        </a:rPr>
                        <a:t> Continuing Education</a:t>
                      </a:r>
                    </a:p>
                  </a:txBody>
                  <a:tcPr marL="9525" marR="9525" marT="9525" marB="0" anchor="ctr">
                    <a:lnL>
                      <a:noFill/>
                    </a:lnL>
                    <a:lnR>
                      <a:noFill/>
                    </a:lnR>
                    <a:lnT>
                      <a:noFill/>
                    </a:lnT>
                    <a:lnB>
                      <a:noFill/>
                    </a:lnB>
                    <a:lnTlToBr>
                      <a:noFill/>
                    </a:lnTlToBr>
                    <a:lnBlToTr>
                      <a:noFill/>
                    </a:lnBlToTr>
                    <a:noFill/>
                  </a:tcPr>
                </a:tc>
                <a:tc>
                  <a:txBody>
                    <a:bodyPr/>
                    <a:lstStyle/>
                    <a:p>
                      <a:pPr algn="r" rtl="0" fontAlgn="ctr"/>
                      <a:r>
                        <a:rPr lang="en-US" sz="2800" b="0" i="0" u="none" strike="noStrike" dirty="0">
                          <a:solidFill>
                            <a:srgbClr val="062328"/>
                          </a:solidFill>
                          <a:effectLst/>
                          <a:latin typeface="Arial"/>
                        </a:rPr>
                        <a:t>8,827</a:t>
                      </a:r>
                    </a:p>
                  </a:txBody>
                  <a:tcPr marL="9525" marR="9525" marT="9525" marB="0" anchor="ctr">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08834">
                <a:tc>
                  <a:txBody>
                    <a:bodyPr/>
                    <a:lstStyle/>
                    <a:p>
                      <a:pPr algn="l" rtl="0" fontAlgn="ctr"/>
                      <a:r>
                        <a:rPr lang="en-US" sz="2800" b="1" i="0" u="none" strike="noStrike" dirty="0">
                          <a:solidFill>
                            <a:srgbClr val="FFFFFF"/>
                          </a:solidFill>
                          <a:effectLst/>
                          <a:latin typeface="Arial"/>
                        </a:rPr>
                        <a:t> District Total</a:t>
                      </a:r>
                    </a:p>
                  </a:txBody>
                  <a:tcPr marL="9525" marR="9525" marT="9525" marB="0" anchor="ctr">
                    <a:lnL>
                      <a:noFill/>
                    </a:lnL>
                    <a:lnR>
                      <a:noFill/>
                    </a:lnR>
                    <a:lnT>
                      <a:noFill/>
                    </a:lnT>
                    <a:lnB>
                      <a:noFill/>
                    </a:lnB>
                    <a:lnTlToBr>
                      <a:noFill/>
                    </a:lnTlToBr>
                    <a:lnBlToTr>
                      <a:noFill/>
                    </a:lnBlToTr>
                    <a:solidFill>
                      <a:srgbClr val="EB891F"/>
                    </a:solidFill>
                  </a:tcPr>
                </a:tc>
                <a:tc>
                  <a:txBody>
                    <a:bodyPr/>
                    <a:lstStyle/>
                    <a:p>
                      <a:pPr algn="r" rtl="0" fontAlgn="ctr"/>
                      <a:r>
                        <a:rPr lang="en-US" sz="2800" b="1" i="0" u="none" strike="noStrike" dirty="0">
                          <a:solidFill>
                            <a:srgbClr val="FFFFFF"/>
                          </a:solidFill>
                          <a:effectLst/>
                          <a:latin typeface="Arial"/>
                        </a:rPr>
                        <a:t>37,209</a:t>
                      </a:r>
                    </a:p>
                  </a:txBody>
                  <a:tcPr marL="9525" marR="9525" marT="9525" marB="0" anchor="ctr">
                    <a:lnL>
                      <a:noFill/>
                    </a:lnL>
                    <a:lnR>
                      <a:noFill/>
                    </a:lnR>
                    <a:lnT>
                      <a:noFill/>
                    </a:lnT>
                    <a:lnB>
                      <a:noFill/>
                    </a:lnB>
                    <a:lnTlToBr>
                      <a:noFill/>
                    </a:lnTlToBr>
                    <a:lnBlToTr>
                      <a:noFill/>
                    </a:lnBlToTr>
                    <a:solidFill>
                      <a:srgbClr val="EB891F"/>
                    </a:solidFill>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820738" y="119006"/>
            <a:ext cx="8229600" cy="947794"/>
          </a:xfrm>
        </p:spPr>
        <p:txBody>
          <a:bodyPr>
            <a:normAutofit/>
          </a:bodyPr>
          <a:lstStyle/>
          <a:p>
            <a:r>
              <a:rPr lang="en-US" dirty="0">
                <a:cs typeface="Arial" panose="020B0604020202020204" pitchFamily="34" charset="0"/>
              </a:rPr>
              <a:t>2023-2024 FTES Targets</a:t>
            </a:r>
          </a:p>
        </p:txBody>
      </p:sp>
    </p:spTree>
    <p:extLst>
      <p:ext uri="{BB962C8B-B14F-4D97-AF65-F5344CB8AC3E}">
        <p14:creationId xmlns:p14="http://schemas.microsoft.com/office/powerpoint/2010/main" val="813434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20114</TotalTime>
  <Words>4363</Words>
  <Application>Microsoft Office PowerPoint</Application>
  <PresentationFormat>On-screen Show (4:3)</PresentationFormat>
  <Paragraphs>710</Paragraphs>
  <Slides>84</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84</vt:i4>
      </vt:variant>
    </vt:vector>
  </HeadingPairs>
  <TitlesOfParts>
    <vt:vector size="97" baseType="lpstr">
      <vt:lpstr>ＭＳ Ｐゴシック</vt:lpstr>
      <vt:lpstr>Arial</vt:lpstr>
      <vt:lpstr>Arial Narrow</vt:lpstr>
      <vt:lpstr>Calibri</vt:lpstr>
      <vt:lpstr>Courier New</vt:lpstr>
      <vt:lpstr>Garamond</vt:lpstr>
      <vt:lpstr>Poppins Bold</vt:lpstr>
      <vt:lpstr>Poppins Medium</vt:lpstr>
      <vt:lpstr>Tahoma</vt:lpstr>
      <vt:lpstr>Times New Roman</vt:lpstr>
      <vt:lpstr>Trebuchet MS</vt:lpstr>
      <vt:lpstr>Wingdings</vt:lpstr>
      <vt:lpstr>Office Theme</vt:lpstr>
      <vt:lpstr>Chancellor’s Forum 2023-2024</vt:lpstr>
      <vt:lpstr>Agenda</vt:lpstr>
      <vt:lpstr>SDCCD Mission</vt:lpstr>
      <vt:lpstr>The San Diego Community College District</vt:lpstr>
      <vt:lpstr>Ethnicity of Credit College  Students Fall 2022</vt:lpstr>
      <vt:lpstr>Ethnicity of College of Continuing Students Fall 2022</vt:lpstr>
      <vt:lpstr>Gender of Credit College  and Continuing Education Students Fall 2022</vt:lpstr>
      <vt:lpstr>2022-2023 Enrollment</vt:lpstr>
      <vt:lpstr>2023-2024 FTES Targets</vt:lpstr>
      <vt:lpstr>Strategic Plan: Vision</vt:lpstr>
      <vt:lpstr>Guiding Principles</vt:lpstr>
      <vt:lpstr>Guiding Principles</vt:lpstr>
      <vt:lpstr>Guiding Principles</vt:lpstr>
      <vt:lpstr>Guiding Principles</vt:lpstr>
      <vt:lpstr>Guiding Principles</vt:lpstr>
      <vt:lpstr>Guiding Principles</vt:lpstr>
      <vt:lpstr>Strategic Action</vt:lpstr>
      <vt:lpstr>Strategic Action</vt:lpstr>
      <vt:lpstr>Strategic Action</vt:lpstr>
      <vt:lpstr>Strategic Action</vt:lpstr>
      <vt:lpstr>Strategic Action</vt:lpstr>
      <vt:lpstr>PowerPoint Presentation</vt:lpstr>
      <vt:lpstr>Strategic Action</vt:lpstr>
      <vt:lpstr>PowerPoint Presentation</vt:lpstr>
      <vt:lpstr>Educational Services</vt:lpstr>
      <vt:lpstr>Enrollment Fee Cost for Students</vt:lpstr>
      <vt:lpstr>Instruction</vt:lpstr>
      <vt:lpstr>Instruction</vt:lpstr>
      <vt:lpstr>Assembly Bills</vt:lpstr>
      <vt:lpstr>Assembly Bills</vt:lpstr>
      <vt:lpstr>San Diego Promise Program</vt:lpstr>
      <vt:lpstr>San Diego Promise Fall 2023</vt:lpstr>
      <vt:lpstr>Promise Students Approved for Funding through the Foundation   Fall 2023</vt:lpstr>
      <vt:lpstr>Open Educational Resources (OER) and Zero Textbook Costs (ZTC)</vt:lpstr>
      <vt:lpstr>OER/ZTC – Cost Savings to Students</vt:lpstr>
      <vt:lpstr>PowerPoint Presentation</vt:lpstr>
      <vt:lpstr>PowerPoint Presentation</vt:lpstr>
      <vt:lpstr>United Student Council</vt:lpstr>
      <vt:lpstr>Student Centered Funding  Formula (SCFF)</vt:lpstr>
      <vt:lpstr>Questions?</vt:lpstr>
      <vt:lpstr>Institutional Innovation and Effectiveness </vt:lpstr>
      <vt:lpstr>II&amp;E Division Overview</vt:lpstr>
      <vt:lpstr>Opportunities through II&amp;E</vt:lpstr>
      <vt:lpstr>II&amp;E Support and Resources</vt:lpstr>
      <vt:lpstr>Accreditation</vt:lpstr>
      <vt:lpstr>2023-30 District Strategic Plan</vt:lpstr>
      <vt:lpstr>SDCCD Strategic Goals</vt:lpstr>
      <vt:lpstr>PowerPoint Presentation</vt:lpstr>
      <vt:lpstr>Questions?</vt:lpstr>
      <vt:lpstr>Budget and Finance </vt:lpstr>
      <vt:lpstr>California Community Colleges Budget Process</vt:lpstr>
      <vt:lpstr>2023-24 Adopted Budget Approved by Board of Trustees on September 14, 2023</vt:lpstr>
      <vt:lpstr>2023-24 Adopted Budget General Fund Unrestricted &amp; Restricted Allocations Approved by Board of Trustees on September 14, 2023</vt:lpstr>
      <vt:lpstr>Reserves and GFU Beginning Balance  (actuals) as of June 30, 2023</vt:lpstr>
      <vt:lpstr> How the State Funds  Community College Districts </vt:lpstr>
      <vt:lpstr>Balancing the Scales to  Ensure Fiscal Stability &amp; Resiliency</vt:lpstr>
      <vt:lpstr>Areas That Could Cause the Scales  to Become Out of Balance</vt:lpstr>
      <vt:lpstr>Questions?</vt:lpstr>
      <vt:lpstr>PowerPoint Presentation</vt:lpstr>
      <vt:lpstr>PowerPoint Presentation</vt:lpstr>
      <vt:lpstr>  Affordable Student Housing</vt:lpstr>
      <vt:lpstr>  Affordable Student Housing</vt:lpstr>
      <vt:lpstr>  Affordable Student Housing</vt:lpstr>
      <vt:lpstr>  Food Services</vt:lpstr>
      <vt:lpstr>PowerPoint Presentation</vt:lpstr>
      <vt:lpstr>  Questions?</vt:lpstr>
      <vt:lpstr>Districtwide Communications and  Public Relations</vt:lpstr>
      <vt:lpstr>Districtwide Marketing</vt:lpstr>
      <vt:lpstr>District and College Branding </vt:lpstr>
      <vt:lpstr>Legislative Advocacy</vt:lpstr>
      <vt:lpstr>Questions?</vt:lpstr>
      <vt:lpstr>Development and Entrepreneurship</vt:lpstr>
      <vt:lpstr>SDCCD Vision</vt:lpstr>
      <vt:lpstr>GOALS</vt:lpstr>
      <vt:lpstr>PowerPoint Presentation</vt:lpstr>
      <vt:lpstr>  </vt:lpstr>
      <vt:lpstr>PowerPoint Presentation</vt:lpstr>
      <vt:lpstr>PowerPoint Presentation</vt:lpstr>
      <vt:lpstr>PowerPoint Presentation</vt:lpstr>
      <vt:lpstr>Questions?</vt:lpstr>
      <vt:lpstr>Planning Map for 2023-2024</vt:lpstr>
      <vt:lpstr>San Diego CCD Leadership Team</vt:lpstr>
      <vt:lpstr>San Diego CCD Leadership Team</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leslieallyse@gmail.com</dc:creator>
  <cp:lastModifiedBy>Amanda Ficken-Davis</cp:lastModifiedBy>
  <cp:revision>164</cp:revision>
  <cp:lastPrinted>2023-09-19T15:06:05Z</cp:lastPrinted>
  <dcterms:created xsi:type="dcterms:W3CDTF">2021-07-26T23:32:45Z</dcterms:created>
  <dcterms:modified xsi:type="dcterms:W3CDTF">2023-09-19T17:41:57Z</dcterms:modified>
</cp:coreProperties>
</file>