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24"/>
    <p:restoredTop sz="94694"/>
  </p:normalViewPr>
  <p:slideViewPr>
    <p:cSldViewPr snapToGrid="0">
      <p:cViewPr varScale="1">
        <p:scale>
          <a:sx n="121" d="100"/>
          <a:sy n="121" d="100"/>
        </p:scale>
        <p:origin x="11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9/1/23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6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550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12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67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0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9/1/23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36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9/1/23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9/1/23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21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9/1/23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2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9/1/23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7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9/1/23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31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9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24" r:id="rId6"/>
    <p:sldLayoutId id="2147483719" r:id="rId7"/>
    <p:sldLayoutId id="2147483720" r:id="rId8"/>
    <p:sldLayoutId id="2147483721" r:id="rId9"/>
    <p:sldLayoutId id="2147483723" r:id="rId10"/>
    <p:sldLayoutId id="214748372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30103171-0BA0-4AF0-AF05-04AFA1A4A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B87457BA-6CE2-283A-0697-42519612E4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16" r="6349" b="-3"/>
          <a:stretch/>
        </p:blipFill>
        <p:spPr>
          <a:xfrm>
            <a:off x="20" y="10"/>
            <a:ext cx="4762480" cy="6857989"/>
          </a:xfrm>
          <a:prstGeom prst="rect">
            <a:avLst/>
          </a:prstGeom>
        </p:spPr>
      </p:pic>
      <p:sp>
        <p:nvSpPr>
          <p:cNvPr id="21" name="Rectangle 10">
            <a:extLst>
              <a:ext uri="{FF2B5EF4-FFF2-40B4-BE49-F238E27FC236}">
                <a16:creationId xmlns:a16="http://schemas.microsoft.com/office/drawing/2014/main" id="{E128B901-D4EA-4C4D-A150-23D2A6DEC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9459" y="1"/>
            <a:ext cx="7482541" cy="685799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12">
            <a:extLst>
              <a:ext uri="{FF2B5EF4-FFF2-40B4-BE49-F238E27FC236}">
                <a16:creationId xmlns:a16="http://schemas.microsoft.com/office/drawing/2014/main" id="{A760B08A-B322-4C79-AB6D-7E4246352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200" y="685800"/>
            <a:ext cx="6099101" cy="5486400"/>
          </a:xfrm>
          <a:prstGeom prst="rect">
            <a:avLst/>
          </a:prstGeom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D1E92A4-A4E6-AEAE-F382-49F7E3890033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5854262" y="1371599"/>
                <a:ext cx="5286704" cy="3568263"/>
              </a:xfrm>
            </p:spPr>
            <p:txBody>
              <a:bodyPr anchor="ctr">
                <a:normAutofit/>
              </a:bodyPr>
              <a:lstStyle/>
              <a:p>
                <a:r>
                  <a:rPr lang="en-US" sz="3300" dirty="0"/>
                  <a:t>Action Item</a:t>
                </a:r>
                <a:br>
                  <a:rPr lang="en-US" sz="3300" dirty="0"/>
                </a:br>
                <a:br>
                  <a:rPr lang="en-US" sz="3300" dirty="0"/>
                </a:br>
                <a:r>
                  <a:rPr lang="en-US" sz="3300" dirty="0"/>
                  <a:t>Program Viability</a:t>
                </a:r>
                <a:br>
                  <a:rPr lang="en-US" sz="3300" dirty="0"/>
                </a:br>
                <a:r>
                  <a:rPr lang="en-US" sz="3300" dirty="0"/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 ͠</m:t>
                    </m:r>
                  </m:oMath>
                </a14:m>
                <a:r>
                  <a:rPr lang="en-US" sz="4000" dirty="0"/>
                  <a:t> </a:t>
                </a:r>
                <a:br>
                  <a:rPr lang="en-US" sz="4000" dirty="0"/>
                </a:br>
                <a:r>
                  <a:rPr lang="en-US" sz="3300" dirty="0"/>
                  <a:t>Graphics Program Discontinuance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D1E92A4-A4E6-AEAE-F382-49F7E389003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5854262" y="1371599"/>
                <a:ext cx="5286704" cy="3568263"/>
              </a:xfrm>
              <a:blipFill>
                <a:blip r:embed="rId3"/>
                <a:stretch>
                  <a:fillRect l="-478" r="-3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2059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753ACD-8389-4A4D-8E6D-14DCDB250C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7C3535-4FB5-4E5B-BDFE-FA61877A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8528" y="685800"/>
            <a:ext cx="4063972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FE0C2E-C767-8965-9180-991B2C057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686" y="1371600"/>
            <a:ext cx="3048734" cy="411480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Action Item</a:t>
            </a:r>
          </a:p>
        </p:txBody>
      </p:sp>
      <p:pic>
        <p:nvPicPr>
          <p:cNvPr id="7" name="Graphic 6" descr="Meeting">
            <a:extLst>
              <a:ext uri="{FF2B5EF4-FFF2-40B4-BE49-F238E27FC236}">
                <a16:creationId xmlns:a16="http://schemas.microsoft.com/office/drawing/2014/main" id="{92CBA6B5-3DDD-0635-256A-9A7CAAC9EA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02742" y="295422"/>
            <a:ext cx="2498187" cy="249818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AFB65-4846-4A85-C77A-DA80564D4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8119" y="2693774"/>
            <a:ext cx="6155353" cy="3528836"/>
          </a:xfrm>
        </p:spPr>
        <p:txBody>
          <a:bodyPr>
            <a:normAutofit/>
          </a:bodyPr>
          <a:lstStyle/>
          <a:p>
            <a:r>
              <a:rPr lang="en-US" dirty="0"/>
              <a:t>Request for Academic Senate Approval of Recommendation for Graphics Program discontinuance.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37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DF5BC1-D8E7-4AEB-267D-6430EF86B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549" y="853269"/>
            <a:ext cx="9486901" cy="1010088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Program viability</a:t>
            </a:r>
            <a:br>
              <a:rPr lang="en-US" dirty="0"/>
            </a:br>
            <a:r>
              <a:rPr lang="en-US" dirty="0"/>
              <a:t>Discontinuance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0CAAF-E2DB-B4EE-4461-AB2C6E50E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38" y="1863357"/>
            <a:ext cx="9783463" cy="388354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PROGRAM VIABILITY PROCESS</a:t>
            </a:r>
          </a:p>
          <a:p>
            <a:r>
              <a:rPr lang="en-US" dirty="0"/>
              <a:t>Request for Program Discontinuance forwarded to PROA subcommittee (VP &amp; Dean)</a:t>
            </a:r>
          </a:p>
          <a:p>
            <a:r>
              <a:rPr lang="en-US" dirty="0"/>
              <a:t>PROA Approved request for formation of Program Discontinuance Workgroup</a:t>
            </a:r>
          </a:p>
          <a:p>
            <a:r>
              <a:rPr lang="en-US" dirty="0"/>
              <a:t>Program Viability/Discontinuance Workgroup Recommended Graphics Program Discontinuance (Meetings 4/26/23 &amp; 5/26/23)</a:t>
            </a:r>
          </a:p>
          <a:p>
            <a:r>
              <a:rPr lang="en-US" dirty="0"/>
              <a:t>College Informed 5/3/23</a:t>
            </a:r>
          </a:p>
          <a:p>
            <a:r>
              <a:rPr lang="en-US" dirty="0"/>
              <a:t>Public Forum 5/8/23</a:t>
            </a:r>
          </a:p>
          <a:p>
            <a:r>
              <a:rPr lang="en-US" dirty="0"/>
              <a:t>Program Viability Workgroup Final Report &amp; Recommendation for Graphics Program Discontinuance 8/9/23</a:t>
            </a:r>
          </a:p>
          <a:p>
            <a:r>
              <a:rPr lang="en-US" dirty="0"/>
              <a:t>PROA Subcommittee Supports the Program Viability Workgroup’s Recommendation 8/28/23</a:t>
            </a:r>
          </a:p>
          <a:p>
            <a:r>
              <a:rPr lang="en-US" dirty="0"/>
              <a:t>PIER Approved Recommendation for Graphics Program Discontinuance 9/1/23</a:t>
            </a:r>
          </a:p>
          <a:p>
            <a:r>
              <a:rPr lang="en-US" dirty="0"/>
              <a:t>AS, CS, ASG (9/5, 9/8, 9/19)</a:t>
            </a:r>
          </a:p>
          <a:p>
            <a:r>
              <a:rPr lang="en-US" dirty="0"/>
              <a:t>College Council 9/26/23</a:t>
            </a:r>
          </a:p>
          <a:p>
            <a:r>
              <a:rPr lang="en-US" dirty="0"/>
              <a:t>District Board 11/9/23</a:t>
            </a:r>
          </a:p>
        </p:txBody>
      </p:sp>
    </p:spTree>
    <p:extLst>
      <p:ext uri="{BB962C8B-B14F-4D97-AF65-F5344CB8AC3E}">
        <p14:creationId xmlns:p14="http://schemas.microsoft.com/office/powerpoint/2010/main" val="2049898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BC959F-CAB6-4E23-81DE-E0BBF2B7E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4DEED-5E0F-4E41-A445-58C14864C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767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886048-BBE9-BFD7-E817-B4343551A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371600"/>
            <a:ext cx="2742028" cy="4114800"/>
          </a:xfrm>
        </p:spPr>
        <p:txBody>
          <a:bodyPr anchor="ctr">
            <a:normAutofit/>
          </a:bodyPr>
          <a:lstStyle/>
          <a:p>
            <a:pPr algn="ctr"/>
            <a:r>
              <a:rPr lang="en-US" sz="2200">
                <a:solidFill>
                  <a:schemeClr val="bg2"/>
                </a:solidFill>
              </a:rPr>
              <a:t>Information considered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62500" y="685800"/>
            <a:ext cx="6743700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EA9F1-59B5-9E69-5C7E-D85DF71AE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8562" y="778476"/>
            <a:ext cx="6637638" cy="5393724"/>
          </a:xfrm>
        </p:spPr>
        <p:txBody>
          <a:bodyPr anchor="ctr">
            <a:normAutofit/>
          </a:bodyPr>
          <a:lstStyle/>
          <a:p>
            <a:r>
              <a:rPr lang="en-US" dirty="0"/>
              <a:t>Articulation  </a:t>
            </a:r>
          </a:p>
          <a:p>
            <a:r>
              <a:rPr lang="en-US" dirty="0"/>
              <a:t>Career Information</a:t>
            </a:r>
          </a:p>
          <a:p>
            <a:r>
              <a:rPr lang="en-US" dirty="0"/>
              <a:t>Course &amp; Program Data</a:t>
            </a:r>
          </a:p>
          <a:p>
            <a:r>
              <a:rPr lang="en-US" dirty="0"/>
              <a:t>Curriculum</a:t>
            </a:r>
          </a:p>
          <a:p>
            <a:r>
              <a:rPr lang="en-US" dirty="0"/>
              <a:t>Program Information &amp; Background</a:t>
            </a:r>
          </a:p>
          <a:p>
            <a:r>
              <a:rPr lang="en-US" dirty="0"/>
              <a:t>Program Technology</a:t>
            </a:r>
          </a:p>
          <a:p>
            <a:r>
              <a:rPr lang="en-US" dirty="0"/>
              <a:t>Program Facilities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6459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9FECA-0A67-0586-C43A-3E80E9282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691055"/>
          </a:xfrm>
        </p:spPr>
        <p:txBody>
          <a:bodyPr anchor="t"/>
          <a:lstStyle/>
          <a:p>
            <a:r>
              <a:rPr lang="en-US" dirty="0"/>
              <a:t>Program Viability Workgroup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9E1D4-C5F0-2845-59D0-D60EDA711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0731" y="1376855"/>
            <a:ext cx="9607769" cy="4795346"/>
          </a:xfrm>
        </p:spPr>
        <p:txBody>
          <a:bodyPr>
            <a:normAutofit/>
          </a:bodyPr>
          <a:lstStyle/>
          <a:p>
            <a:pPr lvl="1">
              <a:spcBef>
                <a:spcPts val="0"/>
              </a:spcBef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Michael Odu,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Vice President of Instruction, Michael ODU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Adrian Gonzales, Vice President of Student Services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Brett Bell, Vice President of Administrative Services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Lou Ascione, Dean of Liberal Arts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Rex </a:t>
            </a:r>
            <a:r>
              <a:rPr lang="en-US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Heftmann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faculty member who teaches at least one course in the Program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Patti Manley, PIER representative </a:t>
            </a:r>
          </a:p>
          <a:p>
            <a:pPr lvl="1">
              <a:spcBef>
                <a:spcPts val="0"/>
              </a:spcBef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Catrina Gillus,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Counseling Representative, who does not teach in the program.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Pablo Martin, Academic Senate who does not teach in the program.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Darren Hall, Chairs’ Committee who does not teach in the program.</a:t>
            </a:r>
          </a:p>
          <a:p>
            <a:pPr lvl="1">
              <a:spcBef>
                <a:spcPts val="0"/>
              </a:spcBef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Alex Stiller-Shulman, Curriculum Committee who does not teach in the program.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Mara Palma </a:t>
            </a:r>
            <a:r>
              <a:rPr lang="en-US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Sanft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Miramar’s Articulation Officer 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*It is noted that there is no AFT representation.  Issues related to faculty are addressed in the Contract and Board Policy by the SDCCD Human Resources office.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338062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AnalogousFromRegularSeedRightStep">
      <a:dk1>
        <a:srgbClr val="000000"/>
      </a:dk1>
      <a:lt1>
        <a:srgbClr val="FFFFFF"/>
      </a:lt1>
      <a:dk2>
        <a:srgbClr val="1C2131"/>
      </a:dk2>
      <a:lt2>
        <a:srgbClr val="F3F0F1"/>
      </a:lt2>
      <a:accent1>
        <a:srgbClr val="31B680"/>
      </a:accent1>
      <a:accent2>
        <a:srgbClr val="24B1B2"/>
      </a:accent2>
      <a:accent3>
        <a:srgbClr val="3A94D6"/>
      </a:accent3>
      <a:accent4>
        <a:srgbClr val="2A43C5"/>
      </a:accent4>
      <a:accent5>
        <a:srgbClr val="623AD6"/>
      </a:accent5>
      <a:accent6>
        <a:srgbClr val="9128C4"/>
      </a:accent6>
      <a:hlink>
        <a:srgbClr val="BF3F74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290</Words>
  <Application>Microsoft Macintosh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 Math</vt:lpstr>
      <vt:lpstr>Gill Sans MT</vt:lpstr>
      <vt:lpstr>Goudy Old Style</vt:lpstr>
      <vt:lpstr>ClassicFrameVTI</vt:lpstr>
      <vt:lpstr>Action Item  Program Viability   ͠  Graphics Program Discontinuance</vt:lpstr>
      <vt:lpstr>Action Item</vt:lpstr>
      <vt:lpstr>Program viability Discontinuance process</vt:lpstr>
      <vt:lpstr>Information considered</vt:lpstr>
      <vt:lpstr>Program Viability Workgroup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Viability   ͠  Graphics Program Discontinuance</dc:title>
  <dc:creator>Patricia Manley</dc:creator>
  <cp:lastModifiedBy>Patricia Manley</cp:lastModifiedBy>
  <cp:revision>4</cp:revision>
  <dcterms:created xsi:type="dcterms:W3CDTF">2023-09-01T16:47:08Z</dcterms:created>
  <dcterms:modified xsi:type="dcterms:W3CDTF">2023-09-01T18:06:40Z</dcterms:modified>
</cp:coreProperties>
</file>