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24"/>
    <p:restoredTop sz="94694"/>
  </p:normalViewPr>
  <p:slideViewPr>
    <p:cSldViewPr snapToGrid="0">
      <p:cViewPr varScale="1">
        <p:scale>
          <a:sx n="121" d="100"/>
          <a:sy n="121" d="100"/>
        </p:scale>
        <p:origin x="11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9/1/23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6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2744C-12E6-455B-B646-2EA92DE0E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71C4D-C062-4EEE-9A9A-31ADCC5C87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4DC97-C26E-407A-9E29-68C52D547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89749-A4CD-447F-8298-2B7988C91CEA}" type="datetime1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E9353-B771-47FF-975E-72337414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A5A858-B8B2-4364-A7D0-B2E8FAE0A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5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A6BABE-D80C-4F54-A03C-E1F9EBCA83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85191-EF5B-48BE-AB5D-B7BA4C3D0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A387A-1231-4FE3-8574-D4331A343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444D3-C0BA-4587-A56C-581AB9F841BE}" type="datetime1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21559-4901-4AD3-ABE7-DF0235457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6C18E-B751-4E7B-9CD8-1BF44DAB8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12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9B412-EBAB-4569-B3D9-6B346BF8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</p:spPr>
        <p:txBody>
          <a:bodyPr>
            <a:normAutofit/>
          </a:bodyPr>
          <a:lstStyle>
            <a:lvl1pPr algn="l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C8AE-B0F4-404F-BCAD-A14C18E50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A9CAD-DAFB-4DE3-9C41-7FD03EA8D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F2CE-4F37-411C-A3EE-BBBE223265BF}" type="datetime1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E3137-8136-46C5-AC2F-49E5F55E4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1AB6EF-A0B1-4706-AE44-253A6B182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67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02F68-BF19-468D-B422-54B6D189F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77407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CBF7D7-84D4-4A39-B44E-9B029EEB1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41624"/>
            <a:ext cx="10515600" cy="1448026"/>
          </a:xfrm>
        </p:spPr>
        <p:txBody>
          <a:bodyPr/>
          <a:lstStyle>
            <a:lvl1pPr marL="0" indent="0" algn="ctr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29709-D243-41E8-89FA-62FA7AEB5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83D4-708C-4BB5-B4FD-30CE9FA12FD5}" type="datetime1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B99C0-DC2A-4133-A10D-D43A1E05B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22EFD-A17E-47F5-8AC9-EFD6D813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C668D-BFBE-4765-A294-8303931B5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071" y="566278"/>
            <a:ext cx="9512429" cy="965458"/>
          </a:xfrm>
        </p:spPr>
        <p:txBody>
          <a:bodyPr/>
          <a:lstStyle>
            <a:lvl1pPr algn="ctr">
              <a:defRPr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3C212-F55F-4D0D-BFA7-F00A33CAA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9758" y="2057400"/>
            <a:ext cx="5031521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54BDD7-2575-4E82-887D-DCAF9EB159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5408" y="2057401"/>
            <a:ext cx="5016834" cy="4119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CAECC8-3C3A-4A5D-AB7A-1F99E502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239B2-65BC-4C2A-A62B-3EABFE9590E4}" type="datetime1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47609B-ACA4-4323-9340-C7DB166D7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09EA3-C5C7-4AC6-956A-DB9A3B4F3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036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0CDE0-7431-4F05-AA47-F10EB46C9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276552" cy="1149350"/>
          </a:xfrm>
        </p:spPr>
        <p:txBody>
          <a:bodyPr>
            <a:normAutofit/>
          </a:bodyPr>
          <a:lstStyle>
            <a:lvl1pPr algn="ctr">
              <a:defRPr sz="32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D9FFA7-D3EA-4CB8-A471-94235AD62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5360D2-88E8-43C8-92D1-67AB23BBE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C768F6-20A1-47A1-90FE-903135EEFD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5EC1-268F-4324-A003-3608AA0D84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55C8E4-FCB8-4E06-9C43-0ACD949A7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5F5A-E4A3-476F-A89E-C2B73F2431E4}" type="datetime1">
              <a:rPr lang="en-US" smtClean="0"/>
              <a:t>9/1/23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01C005-C973-4D82-942A-334F1D431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B6186-6570-4DE8-8603-70B0A51DF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5ADD3-88C8-4B01-8CC6-808C0E416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634E6A-1390-4101-B78E-759231340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1515-4A26-4F31-9F61-5A10B1FABBFC}" type="datetime1">
              <a:rPr lang="en-US" smtClean="0"/>
              <a:t>9/1/23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BC7B90-4C99-4653-872A-3572A02DA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B03516-4D31-49D2-9488-33C734A7A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1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D8488-CF25-431B-A87A-AAF141BD0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5DC65-7D1F-4BAB-9695-F7E734143E14}" type="datetime1">
              <a:rPr lang="en-US" smtClean="0"/>
              <a:t>9/1/23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2F58E5-C92D-4C64-B867-0576B1EAD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216797-ABEC-4FE0-AFDE-36107B96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121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8F2B0-990D-418E-9D10-2464E9866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81131-AFFD-4339-9F30-D408B5105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7C47F4-7968-4698-8BD3-A583099FAA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12BC6F-3996-4B2B-B8F2-DD3A82CCF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24077-BD55-4036-8E92-6558FDF3B653}" type="datetime1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832E66-581A-4CF2-A40A-4E24FAAC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B1C89-C625-4618-81A2-FB34E4DA0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7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1486F-443A-4F2D-AB1F-8B1F4C4DE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A21213-E7FB-406A-B8CD-735AAC7AD0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A03-500E-49F7-8D99-A1EAFE4D3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1523D-69E9-4EAE-A610-B3A237B75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225F2-7107-4609-BCC2-77C63064A5E8}" type="datetime1">
              <a:rPr lang="en-US" smtClean="0"/>
              <a:t>9/1/23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B852F-4134-4AB5-BA87-483B1E1AD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4C5CB-918E-4A09-8222-D36E37B6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3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9/1/23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993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24" r:id="rId6"/>
    <p:sldLayoutId id="2147483719" r:id="rId7"/>
    <p:sldLayoutId id="2147483720" r:id="rId8"/>
    <p:sldLayoutId id="2147483721" r:id="rId9"/>
    <p:sldLayoutId id="2147483723" r:id="rId10"/>
    <p:sldLayoutId id="214748372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30103171-0BA0-4AF0-AF05-04AFA1A4A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B87457BA-6CE2-283A-0697-42519612E4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016" r="6349" b="-3"/>
          <a:stretch/>
        </p:blipFill>
        <p:spPr>
          <a:xfrm>
            <a:off x="20" y="10"/>
            <a:ext cx="4762480" cy="6857989"/>
          </a:xfrm>
          <a:prstGeom prst="rect">
            <a:avLst/>
          </a:prstGeom>
        </p:spPr>
      </p:pic>
      <p:sp>
        <p:nvSpPr>
          <p:cNvPr id="21" name="Rectangle 10">
            <a:extLst>
              <a:ext uri="{FF2B5EF4-FFF2-40B4-BE49-F238E27FC236}">
                <a16:creationId xmlns:a16="http://schemas.microsoft.com/office/drawing/2014/main" id="{E128B901-D4EA-4C4D-A150-23D2A6DEC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9459" y="1"/>
            <a:ext cx="7482541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A760B08A-B322-4C79-AB6D-7E4246352E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0200" y="685800"/>
            <a:ext cx="6099101" cy="5486400"/>
          </a:xfrm>
          <a:prstGeom prst="rect">
            <a:avLst/>
          </a:prstGeom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1E92A4-A4E6-AEAE-F382-49F7E3890033}"/>
                  </a:ext>
                </a:extLst>
              </p:cNvPr>
              <p:cNvSpPr>
                <a:spLocks noGrp="1"/>
              </p:cNvSpPr>
              <p:nvPr>
                <p:ph type="ctrTitle"/>
              </p:nvPr>
            </p:nvSpPr>
            <p:spPr>
              <a:xfrm>
                <a:off x="5854262" y="1371599"/>
                <a:ext cx="5286704" cy="3568263"/>
              </a:xfrm>
            </p:spPr>
            <p:txBody>
              <a:bodyPr anchor="ctr">
                <a:normAutofit/>
              </a:bodyPr>
              <a:lstStyle/>
              <a:p>
                <a:r>
                  <a:rPr lang="en-US" sz="3300" dirty="0"/>
                  <a:t>Action Item</a:t>
                </a:r>
                <a:br>
                  <a:rPr lang="en-US" sz="3300" dirty="0"/>
                </a:br>
                <a:br>
                  <a:rPr lang="en-US" sz="3300" dirty="0"/>
                </a:br>
                <a:r>
                  <a:rPr lang="en-US" sz="3300" dirty="0"/>
                  <a:t>Program Viability</a:t>
                </a:r>
                <a:br>
                  <a:rPr lang="en-US" sz="3300" dirty="0"/>
                </a:br>
                <a:r>
                  <a:rPr lang="en-US" sz="3300" dirty="0"/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͠</m:t>
                    </m:r>
                  </m:oMath>
                </a14:m>
                <a:r>
                  <a:rPr lang="en-US" sz="4000" dirty="0"/>
                  <a:t> </a:t>
                </a:r>
                <a:br>
                  <a:rPr lang="en-US" sz="4000" dirty="0"/>
                </a:br>
                <a:r>
                  <a:rPr lang="en-US" sz="3300" dirty="0"/>
                  <a:t>Graphics Program Discontinuance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1E92A4-A4E6-AEAE-F382-49F7E389003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xfrm>
                <a:off x="5854262" y="1371599"/>
                <a:ext cx="5286704" cy="3568263"/>
              </a:xfrm>
              <a:blipFill>
                <a:blip r:embed="rId3"/>
                <a:stretch>
                  <a:fillRect l="-478" r="-31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22059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6753ACD-8389-4A4D-8E6D-14DCDB250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7C3535-4FB5-4E5B-BDFE-FA61877AF1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8528" y="685800"/>
            <a:ext cx="4063972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FE0C2E-C767-8965-9180-991B2C057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1686" y="1371600"/>
            <a:ext cx="3048734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Action Item</a:t>
            </a:r>
          </a:p>
        </p:txBody>
      </p:sp>
      <p:pic>
        <p:nvPicPr>
          <p:cNvPr id="7" name="Graphic 6" descr="Meeting">
            <a:extLst>
              <a:ext uri="{FF2B5EF4-FFF2-40B4-BE49-F238E27FC236}">
                <a16:creationId xmlns:a16="http://schemas.microsoft.com/office/drawing/2014/main" id="{92CBA6B5-3DDD-0635-256A-9A7CAAC9EA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202742" y="295422"/>
            <a:ext cx="2498187" cy="249818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AAFB65-4846-4A85-C77A-DA80564D44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8119" y="2693774"/>
            <a:ext cx="6155353" cy="3528836"/>
          </a:xfrm>
        </p:spPr>
        <p:txBody>
          <a:bodyPr>
            <a:normAutofit/>
          </a:bodyPr>
          <a:lstStyle/>
          <a:p>
            <a:r>
              <a:rPr lang="en-US" dirty="0"/>
              <a:t>Request for Academic Senate Approval of Recommendation for Graphics Program discontinuance.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FF9146B-4CCD-4CDB-AB9C-458005307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F8DA3CF-9D4B-403A-9AD4-BB177DAB6C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5800" y="685800"/>
            <a:ext cx="10820400" cy="5486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DF5BC1-D8E7-4AEB-267D-6430EF86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549" y="853269"/>
            <a:ext cx="9486901" cy="1010088"/>
          </a:xfrm>
        </p:spPr>
        <p:txBody>
          <a:bodyPr anchor="b">
            <a:normAutofit/>
          </a:bodyPr>
          <a:lstStyle/>
          <a:p>
            <a:pPr algn="ctr"/>
            <a:r>
              <a:rPr lang="en-US" dirty="0"/>
              <a:t>Program viability</a:t>
            </a:r>
            <a:br>
              <a:rPr lang="en-US" dirty="0"/>
            </a:br>
            <a:r>
              <a:rPr lang="en-US" dirty="0"/>
              <a:t>Discontinuance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0CAAF-E2DB-B4EE-4461-AB2C6E50E9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38" y="1863357"/>
            <a:ext cx="9783463" cy="388354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PROGRAM VIABILITY PROCESS</a:t>
            </a:r>
          </a:p>
          <a:p>
            <a:r>
              <a:rPr lang="en-US" dirty="0"/>
              <a:t>Request for Program Discontinuance forwarded to PROA subcommittee (VP &amp; Dean)</a:t>
            </a:r>
          </a:p>
          <a:p>
            <a:r>
              <a:rPr lang="en-US" dirty="0"/>
              <a:t>PROA Approved request for formation of Program Discontinuance Workgroup</a:t>
            </a:r>
          </a:p>
          <a:p>
            <a:r>
              <a:rPr lang="en-US" dirty="0"/>
              <a:t>Program Viability/Discontinuance Workgroup Recommended Graphics Program Discontinuance (Meetings 4/26/23 &amp; 5/26/23)</a:t>
            </a:r>
          </a:p>
          <a:p>
            <a:r>
              <a:rPr lang="en-US" dirty="0"/>
              <a:t>College Informed 5/3/23</a:t>
            </a:r>
          </a:p>
          <a:p>
            <a:r>
              <a:rPr lang="en-US" dirty="0"/>
              <a:t>Public Forum 5/8/23</a:t>
            </a:r>
          </a:p>
          <a:p>
            <a:r>
              <a:rPr lang="en-US" dirty="0"/>
              <a:t>Program Viability Workgroup Final Report &amp; Recommendation for Graphics Program Discontinuance 8/9/23</a:t>
            </a:r>
          </a:p>
          <a:p>
            <a:r>
              <a:rPr lang="en-US" dirty="0"/>
              <a:t>PROA Subcommittee Supports the Program Viability Workgroup’s Recommendation 8/28/23</a:t>
            </a:r>
          </a:p>
          <a:p>
            <a:r>
              <a:rPr lang="en-US" dirty="0"/>
              <a:t>PIER Approved Recommendation for Graphics Program Discontinuance 9/1/23</a:t>
            </a:r>
          </a:p>
          <a:p>
            <a:r>
              <a:rPr lang="en-US" dirty="0"/>
              <a:t>AS, CS, ASG (9/5, 9/8, 9/19)</a:t>
            </a:r>
          </a:p>
          <a:p>
            <a:r>
              <a:rPr lang="en-US" dirty="0"/>
              <a:t>College Council 9/26/23</a:t>
            </a:r>
          </a:p>
          <a:p>
            <a:r>
              <a:rPr lang="en-US" dirty="0"/>
              <a:t>District Board 11/9/23</a:t>
            </a:r>
          </a:p>
        </p:txBody>
      </p:sp>
    </p:spTree>
    <p:extLst>
      <p:ext uri="{BB962C8B-B14F-4D97-AF65-F5344CB8AC3E}">
        <p14:creationId xmlns:p14="http://schemas.microsoft.com/office/powerpoint/2010/main" val="204989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BBC959F-CAB6-4E23-81DE-E0BBF2B7E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94DEED-5E0F-4E41-A445-58C14864C3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076700" cy="6858000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886048-BBE9-BFD7-E817-B4343551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371600"/>
            <a:ext cx="2742028" cy="4114800"/>
          </a:xfrm>
        </p:spPr>
        <p:txBody>
          <a:bodyPr anchor="ctr">
            <a:normAutofit/>
          </a:bodyPr>
          <a:lstStyle/>
          <a:p>
            <a:pPr algn="ctr"/>
            <a:r>
              <a:rPr lang="en-US" sz="2200">
                <a:solidFill>
                  <a:schemeClr val="bg2"/>
                </a:solidFill>
              </a:rPr>
              <a:t>Information considered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1FEFA6-7D4F-4746-AE64-D4D52FE7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62500" y="685800"/>
            <a:ext cx="6743700" cy="5486400"/>
          </a:xfrm>
          <a:prstGeom prst="rect">
            <a:avLst/>
          </a:prstGeom>
          <a:solidFill>
            <a:schemeClr val="tx2">
              <a:lumMod val="75000"/>
              <a:lumOff val="25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EA9F1-59B5-9E69-5C7E-D85DF71AE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562" y="778476"/>
            <a:ext cx="6637638" cy="5393724"/>
          </a:xfrm>
        </p:spPr>
        <p:txBody>
          <a:bodyPr anchor="ctr">
            <a:normAutofit/>
          </a:bodyPr>
          <a:lstStyle/>
          <a:p>
            <a:r>
              <a:rPr lang="en-US" dirty="0"/>
              <a:t>Articulation  </a:t>
            </a:r>
          </a:p>
          <a:p>
            <a:r>
              <a:rPr lang="en-US" dirty="0"/>
              <a:t>Career Information</a:t>
            </a:r>
          </a:p>
          <a:p>
            <a:r>
              <a:rPr lang="en-US" dirty="0"/>
              <a:t>Course &amp; Program Data</a:t>
            </a:r>
          </a:p>
          <a:p>
            <a:r>
              <a:rPr lang="en-US" dirty="0"/>
              <a:t>Curriculum</a:t>
            </a:r>
          </a:p>
          <a:p>
            <a:r>
              <a:rPr lang="en-US" dirty="0"/>
              <a:t>Program Information &amp; Background</a:t>
            </a:r>
          </a:p>
          <a:p>
            <a:r>
              <a:rPr lang="en-US" dirty="0"/>
              <a:t>Program Technology</a:t>
            </a:r>
          </a:p>
          <a:p>
            <a:r>
              <a:rPr lang="en-US" dirty="0"/>
              <a:t>Program Facilities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1645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9FECA-0A67-0586-C43A-3E80E928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691055"/>
          </a:xfrm>
        </p:spPr>
        <p:txBody>
          <a:bodyPr anchor="t"/>
          <a:lstStyle/>
          <a:p>
            <a:r>
              <a:rPr lang="en-US" dirty="0"/>
              <a:t>Program Viability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9E1D4-C5F0-2845-59D0-D60EDA7113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731" y="1376855"/>
            <a:ext cx="9607769" cy="4795346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Michael Odu,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Vice President of Instruction, Michael ODU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Adrian Gonzales, Vice President of Student Services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Brett Bell, Vice President of Administrative Services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Lou Ascione, Dean of Liberal Arts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Rex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Heftmann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faculty member who teaches at least one course in the Program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Patti Manley, PIER representative </a:t>
            </a:r>
          </a:p>
          <a:p>
            <a:pPr lvl="1">
              <a:spcBef>
                <a:spcPts val="0"/>
              </a:spcBef>
            </a:pPr>
            <a:r>
              <a:rPr lang="en-US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Catrina Gillus, 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Counseling Representative,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Pablo Martin, Academic Senate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Darren Hall, Chairs’ Committee who does not teach in the program.</a:t>
            </a: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Alex Stiller-Shulman, Curriculum Committee who does not teach in the program.</a:t>
            </a:r>
            <a:endParaRPr lang="en-US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Mara Palma </a:t>
            </a:r>
            <a:r>
              <a:rPr lang="en-US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Sanft</a:t>
            </a:r>
            <a:r>
              <a:rPr lang="en-US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Miramar’s Articulation Officer 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*It is noted that there is no AFT representation.  Issues related to faculty are addressed in the Contract and Board Policy by the SDCCD Human Resources office.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38062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AnalogousFromRegularSeedRightStep">
      <a:dk1>
        <a:srgbClr val="000000"/>
      </a:dk1>
      <a:lt1>
        <a:srgbClr val="FFFFFF"/>
      </a:lt1>
      <a:dk2>
        <a:srgbClr val="1C2131"/>
      </a:dk2>
      <a:lt2>
        <a:srgbClr val="F3F0F1"/>
      </a:lt2>
      <a:accent1>
        <a:srgbClr val="31B680"/>
      </a:accent1>
      <a:accent2>
        <a:srgbClr val="24B1B2"/>
      </a:accent2>
      <a:accent3>
        <a:srgbClr val="3A94D6"/>
      </a:accent3>
      <a:accent4>
        <a:srgbClr val="2A43C5"/>
      </a:accent4>
      <a:accent5>
        <a:srgbClr val="623AD6"/>
      </a:accent5>
      <a:accent6>
        <a:srgbClr val="9128C4"/>
      </a:accent6>
      <a:hlink>
        <a:srgbClr val="BF3F74"/>
      </a:hlink>
      <a:folHlink>
        <a:srgbClr val="7F7F7F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290</Words>
  <Application>Microsoft Macintosh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Cambria Math</vt:lpstr>
      <vt:lpstr>Gill Sans MT</vt:lpstr>
      <vt:lpstr>Goudy Old Style</vt:lpstr>
      <vt:lpstr>ClassicFrameVTI</vt:lpstr>
      <vt:lpstr>Action Item  Program Viability   ͠  Graphics Program Discontinuance</vt:lpstr>
      <vt:lpstr>Action Item</vt:lpstr>
      <vt:lpstr>Program viability Discontinuance process</vt:lpstr>
      <vt:lpstr>Information considered</vt:lpstr>
      <vt:lpstr>Program Viability Workgroup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Viability   ͠  Graphics Program Discontinuance</dc:title>
  <dc:creator>Patricia Manley</dc:creator>
  <cp:lastModifiedBy>Patricia Manley</cp:lastModifiedBy>
  <cp:revision>4</cp:revision>
  <dcterms:created xsi:type="dcterms:W3CDTF">2023-09-01T16:47:08Z</dcterms:created>
  <dcterms:modified xsi:type="dcterms:W3CDTF">2023-09-01T18:06:40Z</dcterms:modified>
</cp:coreProperties>
</file>