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7"/>
  </p:notes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matic SC" charset="1" panose="00000500000000000000"/>
      <p:regular r:id="rId10"/>
    </p:embeddedFont>
    <p:embeddedFont>
      <p:font typeface="Amatic SC Bold" charset="1" panose="00000800000000000000"/>
      <p:regular r:id="rId11"/>
    </p:embeddedFont>
    <p:embeddedFont>
      <p:font typeface="Amatic SC Italics" charset="1" panose="00000500000000000000"/>
      <p:regular r:id="rId12"/>
    </p:embeddedFont>
    <p:embeddedFont>
      <p:font typeface="Amatic SC Bold Italics" charset="1" panose="00000800000000000000"/>
      <p:regular r:id="rId13"/>
    </p:embeddedFont>
    <p:embeddedFont>
      <p:font typeface="Canva Student Font" charset="1" panose="00000000000000000000"/>
      <p:regular r:id="rId14"/>
    </p:embeddedFont>
    <p:embeddedFont>
      <p:font typeface="Canva Sans" charset="1" panose="020B0503030501040103"/>
      <p:regular r:id="rId15"/>
    </p:embeddedFont>
    <p:embeddedFont>
      <p:font typeface="Canva Sans Bold" charset="1" panose="020B0803030501040103"/>
      <p:regular r:id="rId16"/>
    </p:embeddedFont>
    <p:embeddedFont>
      <p:font typeface="Canva Sans Italics" charset="1" panose="020B0503030501040103"/>
      <p:regular r:id="rId17"/>
    </p:embeddedFont>
    <p:embeddedFont>
      <p:font typeface="Canva Sans Bold Italics" charset="1" panose="020B0803030501040103"/>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slides/slide1.xml" Type="http://schemas.openxmlformats.org/officeDocument/2006/relationships/slide"/><Relationship Id="rId2" Target="presProps.xml" Type="http://schemas.openxmlformats.org/officeDocument/2006/relationships/presProps"/><Relationship Id="rId20" Target="slides/slide2.xml" Type="http://schemas.openxmlformats.org/officeDocument/2006/relationships/slide"/><Relationship Id="rId21" Target="slides/slide3.xml" Type="http://schemas.openxmlformats.org/officeDocument/2006/relationships/slide"/><Relationship Id="rId22" Target="slides/slide4.xml" Type="http://schemas.openxmlformats.org/officeDocument/2006/relationships/slide"/><Relationship Id="rId23" Target="slides/slide5.xml" Type="http://schemas.openxmlformats.org/officeDocument/2006/relationships/slide"/><Relationship Id="rId24" Target="slides/slide6.xml" Type="http://schemas.openxmlformats.org/officeDocument/2006/relationships/slide"/><Relationship Id="rId25" Target="slides/slide7.xml" Type="http://schemas.openxmlformats.org/officeDocument/2006/relationships/slide"/><Relationship Id="rId26" Target="slides/slide8.xml" Type="http://schemas.openxmlformats.org/officeDocument/2006/relationships/slide"/><Relationship Id="rId27" Target="slides/slide9.xml" Type="http://schemas.openxmlformats.org/officeDocument/2006/relationships/slide"/><Relationship Id="rId28" Target="slides/slide10.xml" Type="http://schemas.openxmlformats.org/officeDocument/2006/relationships/slide"/><Relationship Id="rId29" Target="slides/slide11.xml" Type="http://schemas.openxmlformats.org/officeDocument/2006/relationships/slide"/><Relationship Id="rId3" Target="viewProps.xml" Type="http://schemas.openxmlformats.org/officeDocument/2006/relationships/viewProps"/><Relationship Id="rId30" Target="slides/slide12.xml" Type="http://schemas.openxmlformats.org/officeDocument/2006/relationships/slide"/><Relationship Id="rId31" Target="slides/slide13.xml" Type="http://schemas.openxmlformats.org/officeDocument/2006/relationships/slide"/><Relationship Id="rId32" Target="slides/slide14.xml" Type="http://schemas.openxmlformats.org/officeDocument/2006/relationships/slide"/><Relationship Id="rId33" Target="slides/slide15.xml" Type="http://schemas.openxmlformats.org/officeDocument/2006/relationships/slide"/><Relationship Id="rId34" Target="slides/slide16.xml" Type="http://schemas.openxmlformats.org/officeDocument/2006/relationships/slide"/><Relationship Id="rId35" Target="slides/slide17.xml" Type="http://schemas.openxmlformats.org/officeDocument/2006/relationships/slide"/><Relationship Id="rId36" Target="slides/slide18.xml" Type="http://schemas.openxmlformats.org/officeDocument/2006/relationships/slide"/><Relationship Id="rId37" Target="notesMasters/notesMaster1.xml" Type="http://schemas.openxmlformats.org/officeDocument/2006/relationships/notesMaster"/><Relationship Id="rId38" Target="theme/theme2.xml" Type="http://schemas.openxmlformats.org/officeDocument/2006/relationships/theme"/><Relationship Id="rId39" Target="notesSlides/notesSlide1.xml" Type="http://schemas.openxmlformats.org/officeDocument/2006/relationships/note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Heather Paulson will read.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jpe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20.png" Type="http://schemas.openxmlformats.org/officeDocument/2006/relationships/image"/><Relationship Id="rId4" Target="../media/image21.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22.jpeg" Type="http://schemas.openxmlformats.org/officeDocument/2006/relationships/image"/><Relationship Id="rId6" Target="../media/image23.jpeg" Type="http://schemas.openxmlformats.org/officeDocument/2006/relationships/image"/><Relationship Id="rId7" Target="../media/image24.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25.png" Type="http://schemas.openxmlformats.org/officeDocument/2006/relationships/image"/><Relationship Id="rId4" Target="../media/image26.png" Type="http://schemas.openxmlformats.org/officeDocument/2006/relationships/image"/><Relationship Id="rId5" Target="../media/image27.png" Type="http://schemas.openxmlformats.org/officeDocument/2006/relationships/image"/><Relationship Id="rId6" Target="../media/image28.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29.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10" Target="slide18.xml" Type="http://schemas.openxmlformats.org/officeDocument/2006/relationships/slide"/><Relationship Id="rId11" Target="slide15.xml" Type="http://schemas.openxmlformats.org/officeDocument/2006/relationships/slide"/><Relationship Id="rId2" Target="../media/image6.jpeg" Type="http://schemas.openxmlformats.org/officeDocument/2006/relationships/image"/><Relationship Id="rId3" Target="slide5.xml" Type="http://schemas.openxmlformats.org/officeDocument/2006/relationships/slide"/><Relationship Id="rId4" Target="slide14.xml" Type="http://schemas.openxmlformats.org/officeDocument/2006/relationships/slide"/><Relationship Id="rId5" Target="slide4.xml" Type="http://schemas.openxmlformats.org/officeDocument/2006/relationships/slide"/><Relationship Id="rId6" Target="slide3.xml" Type="http://schemas.openxmlformats.org/officeDocument/2006/relationships/slide"/><Relationship Id="rId7" Target="slide8.xml" Type="http://schemas.openxmlformats.org/officeDocument/2006/relationships/slide"/><Relationship Id="rId8" Target="slide7.xml" Type="http://schemas.openxmlformats.org/officeDocument/2006/relationships/slide"/><Relationship Id="rId9" Target="slide17.xml" Type="http://schemas.openxmlformats.org/officeDocument/2006/relationships/slid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6.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9.png" Type="http://schemas.openxmlformats.org/officeDocument/2006/relationships/image"/><Relationship Id="rId6" Target="../media/image10.jpeg" Type="http://schemas.openxmlformats.org/officeDocument/2006/relationships/image"/><Relationship Id="rId7" Target="../media/image11.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12.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13.png" Type="http://schemas.openxmlformats.org/officeDocument/2006/relationships/image"/><Relationship Id="rId4" Target="../media/image14.sv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17.png" Type="http://schemas.openxmlformats.org/officeDocument/2006/relationships/image"/><Relationship Id="rId8" Target="../media/image18.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3504750" y="-4861622"/>
            <a:ext cx="11278501" cy="20010243"/>
          </a:xfrm>
          <a:custGeom>
            <a:avLst/>
            <a:gdLst/>
            <a:ahLst/>
            <a:cxnLst/>
            <a:rect r="r" b="b" t="t" l="l"/>
            <a:pathLst>
              <a:path h="20010243" w="11278501">
                <a:moveTo>
                  <a:pt x="0" y="0"/>
                </a:moveTo>
                <a:lnTo>
                  <a:pt x="11278500" y="0"/>
                </a:lnTo>
                <a:lnTo>
                  <a:pt x="11278500" y="20010244"/>
                </a:lnTo>
                <a:lnTo>
                  <a:pt x="0" y="2001024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388089" y="1055430"/>
            <a:ext cx="11100890" cy="8202870"/>
          </a:xfrm>
          <a:custGeom>
            <a:avLst/>
            <a:gdLst/>
            <a:ahLst/>
            <a:cxnLst/>
            <a:rect r="r" b="b" t="t" l="l"/>
            <a:pathLst>
              <a:path h="8202870" w="11100890">
                <a:moveTo>
                  <a:pt x="0" y="0"/>
                </a:moveTo>
                <a:lnTo>
                  <a:pt x="11100890" y="0"/>
                </a:lnTo>
                <a:lnTo>
                  <a:pt x="11100890" y="8202870"/>
                </a:lnTo>
                <a:lnTo>
                  <a:pt x="0" y="820287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AutoShape 4" id="4"/>
          <p:cNvSpPr/>
          <p:nvPr/>
        </p:nvSpPr>
        <p:spPr>
          <a:xfrm rot="0">
            <a:off x="5942265" y="2910491"/>
            <a:ext cx="8180718" cy="4486927"/>
          </a:xfrm>
          <a:prstGeom prst="rect">
            <a:avLst/>
          </a:prstGeom>
          <a:solidFill>
            <a:srgbClr val="FFFFFF"/>
          </a:solidFill>
        </p:spPr>
      </p:sp>
      <p:sp>
        <p:nvSpPr>
          <p:cNvPr name="TextBox 5" id="5"/>
          <p:cNvSpPr txBox="true"/>
          <p:nvPr/>
        </p:nvSpPr>
        <p:spPr>
          <a:xfrm rot="0">
            <a:off x="5855570" y="2577116"/>
            <a:ext cx="8354107" cy="4461510"/>
          </a:xfrm>
          <a:prstGeom prst="rect">
            <a:avLst/>
          </a:prstGeom>
        </p:spPr>
        <p:txBody>
          <a:bodyPr anchor="t" rtlCol="false" tIns="0" lIns="0" bIns="0" rIns="0">
            <a:spAutoFit/>
          </a:bodyPr>
          <a:lstStyle/>
          <a:p>
            <a:pPr algn="ctr">
              <a:lnSpc>
                <a:spcPts val="17820"/>
              </a:lnSpc>
            </a:pPr>
            <a:r>
              <a:rPr lang="en-US" sz="13500">
                <a:solidFill>
                  <a:srgbClr val="2E5187"/>
                </a:solidFill>
                <a:latin typeface="Amatic SC Bold"/>
              </a:rPr>
              <a:t>Fall 2023</a:t>
            </a:r>
          </a:p>
          <a:p>
            <a:pPr algn="ctr">
              <a:lnSpc>
                <a:spcPts val="17820"/>
              </a:lnSpc>
            </a:pPr>
            <a:r>
              <a:rPr lang="en-US" sz="13500">
                <a:solidFill>
                  <a:srgbClr val="2E5187"/>
                </a:solidFill>
                <a:latin typeface="Amatic SC Bold"/>
              </a:rPr>
              <a:t>Convocation</a:t>
            </a:r>
          </a:p>
        </p:txBody>
      </p:sp>
      <p:sp>
        <p:nvSpPr>
          <p:cNvPr name="AutoShape 6" id="6"/>
          <p:cNvSpPr/>
          <p:nvPr/>
        </p:nvSpPr>
        <p:spPr>
          <a:xfrm rot="0">
            <a:off x="6148215" y="4701327"/>
            <a:ext cx="7407249" cy="0"/>
          </a:xfrm>
          <a:prstGeom prst="line">
            <a:avLst/>
          </a:prstGeom>
          <a:ln cap="rnd" w="47625">
            <a:solidFill>
              <a:srgbClr val="000000"/>
            </a:solidFill>
            <a:prstDash val="solid"/>
            <a:headEnd type="none" len="sm" w="sm"/>
            <a:tailEnd type="none" len="sm" w="sm"/>
          </a:ln>
        </p:spPr>
      </p:sp>
      <p:sp>
        <p:nvSpPr>
          <p:cNvPr name="AutoShape 7" id="7"/>
          <p:cNvSpPr/>
          <p:nvPr/>
        </p:nvSpPr>
        <p:spPr>
          <a:xfrm rot="0">
            <a:off x="6328999" y="7014813"/>
            <a:ext cx="7407249" cy="0"/>
          </a:xfrm>
          <a:prstGeom prst="line">
            <a:avLst/>
          </a:prstGeom>
          <a:ln cap="rnd" w="47625">
            <a:solidFill>
              <a:srgbClr val="000000"/>
            </a:solidFill>
            <a:prstDash val="solid"/>
            <a:headEnd type="none" len="sm" w="sm"/>
            <a:tailEnd type="none" len="sm" w="sm"/>
          </a:ln>
        </p:spPr>
      </p:sp>
      <p:sp>
        <p:nvSpPr>
          <p:cNvPr name="Freeform 8" id="8"/>
          <p:cNvSpPr/>
          <p:nvPr/>
        </p:nvSpPr>
        <p:spPr>
          <a:xfrm flipH="false" flipV="false" rot="0">
            <a:off x="0" y="0"/>
            <a:ext cx="1866264" cy="10287000"/>
          </a:xfrm>
          <a:custGeom>
            <a:avLst/>
            <a:gdLst/>
            <a:ahLst/>
            <a:cxnLst/>
            <a:rect r="r" b="b" t="t" l="l"/>
            <a:pathLst>
              <a:path h="10287000" w="1866264">
                <a:moveTo>
                  <a:pt x="0" y="0"/>
                </a:moveTo>
                <a:lnTo>
                  <a:pt x="1866264" y="0"/>
                </a:lnTo>
                <a:lnTo>
                  <a:pt x="1866264" y="10287000"/>
                </a:lnTo>
                <a:lnTo>
                  <a:pt x="0" y="10287000"/>
                </a:lnTo>
                <a:lnTo>
                  <a:pt x="0" y="0"/>
                </a:lnTo>
                <a:close/>
              </a:path>
            </a:pathLst>
          </a:custGeom>
          <a:blipFill>
            <a:blip r:embed="rId6"/>
            <a:stretch>
              <a:fillRect l="-455462" t="-49137" r="-255212" b="-71471"/>
            </a:stretch>
          </a:blipFill>
        </p:spPr>
      </p:sp>
      <p:sp>
        <p:nvSpPr>
          <p:cNvPr name="TextBox 9" id="9"/>
          <p:cNvSpPr txBox="true"/>
          <p:nvPr/>
        </p:nvSpPr>
        <p:spPr>
          <a:xfrm rot="0">
            <a:off x="7955652" y="7321218"/>
            <a:ext cx="4153942" cy="712471"/>
          </a:xfrm>
          <a:prstGeom prst="rect">
            <a:avLst/>
          </a:prstGeom>
        </p:spPr>
        <p:txBody>
          <a:bodyPr anchor="t" rtlCol="false" tIns="0" lIns="0" bIns="0" rIns="0">
            <a:spAutoFit/>
          </a:bodyPr>
          <a:lstStyle/>
          <a:p>
            <a:pPr algn="ctr">
              <a:lnSpc>
                <a:spcPts val="5879"/>
              </a:lnSpc>
            </a:pPr>
            <a:r>
              <a:rPr lang="en-US" sz="4199">
                <a:solidFill>
                  <a:srgbClr val="2E5187"/>
                </a:solidFill>
                <a:latin typeface="Amatic SC Bold"/>
              </a:rPr>
              <a:t>Thursday, August 17th, 2023</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6" t="-2254" r="-693" b="-5552"/>
            </a:stretch>
          </a:blipFill>
        </p:spPr>
      </p:sp>
      <p:sp>
        <p:nvSpPr>
          <p:cNvPr name="TextBox 3" id="3"/>
          <p:cNvSpPr txBox="true"/>
          <p:nvPr/>
        </p:nvSpPr>
        <p:spPr>
          <a:xfrm rot="0">
            <a:off x="1446424" y="914400"/>
            <a:ext cx="5298036" cy="8971466"/>
          </a:xfrm>
          <a:prstGeom prst="rect">
            <a:avLst/>
          </a:prstGeom>
        </p:spPr>
        <p:txBody>
          <a:bodyPr anchor="t" rtlCol="false" tIns="0" lIns="0" bIns="0" rIns="0">
            <a:spAutoFit/>
          </a:bodyPr>
          <a:lstStyle/>
          <a:p>
            <a:pPr algn="ctr">
              <a:lnSpc>
                <a:spcPts val="7934"/>
              </a:lnSpc>
            </a:pPr>
            <a:r>
              <a:rPr lang="en-US" sz="5667">
                <a:solidFill>
                  <a:srgbClr val="000000"/>
                </a:solidFill>
                <a:latin typeface="Amatic SC Bold"/>
              </a:rPr>
              <a:t>Colette Sprenger</a:t>
            </a:r>
          </a:p>
          <a:p>
            <a:pPr algn="ctr">
              <a:lnSpc>
                <a:spcPts val="7934"/>
              </a:lnSpc>
            </a:pPr>
            <a:r>
              <a:rPr lang="en-US" sz="5667">
                <a:solidFill>
                  <a:srgbClr val="000000"/>
                </a:solidFill>
                <a:latin typeface="Amatic SC Bold"/>
              </a:rPr>
              <a:t>Alicia Lopez</a:t>
            </a:r>
          </a:p>
          <a:p>
            <a:pPr algn="ctr">
              <a:lnSpc>
                <a:spcPts val="7934"/>
              </a:lnSpc>
            </a:pPr>
            <a:r>
              <a:rPr lang="en-US" sz="5667">
                <a:solidFill>
                  <a:srgbClr val="000000"/>
                </a:solidFill>
                <a:latin typeface="Amatic SC Bold"/>
              </a:rPr>
              <a:t>Caitlyn Morgan</a:t>
            </a:r>
          </a:p>
          <a:p>
            <a:pPr algn="ctr">
              <a:lnSpc>
                <a:spcPts val="7934"/>
              </a:lnSpc>
            </a:pPr>
            <a:r>
              <a:rPr lang="en-US" sz="5667">
                <a:solidFill>
                  <a:srgbClr val="000000"/>
                </a:solidFill>
                <a:latin typeface="Amatic SC Bold"/>
              </a:rPr>
              <a:t>Sharilyn Wilson* </a:t>
            </a:r>
          </a:p>
          <a:p>
            <a:pPr algn="ctr">
              <a:lnSpc>
                <a:spcPts val="7934"/>
              </a:lnSpc>
            </a:pPr>
            <a:r>
              <a:rPr lang="en-US" sz="5667">
                <a:solidFill>
                  <a:srgbClr val="000000"/>
                </a:solidFill>
                <a:latin typeface="Amatic SC Bold"/>
              </a:rPr>
              <a:t>Luis Cuarao</a:t>
            </a:r>
          </a:p>
          <a:p>
            <a:pPr algn="ctr">
              <a:lnSpc>
                <a:spcPts val="7934"/>
              </a:lnSpc>
            </a:pPr>
            <a:r>
              <a:rPr lang="en-US" sz="5667">
                <a:solidFill>
                  <a:srgbClr val="000000"/>
                </a:solidFill>
                <a:latin typeface="Amatic SC Bold"/>
              </a:rPr>
              <a:t>Kathrine Pack</a:t>
            </a:r>
          </a:p>
          <a:p>
            <a:pPr algn="ctr">
              <a:lnSpc>
                <a:spcPts val="7934"/>
              </a:lnSpc>
            </a:pPr>
            <a:r>
              <a:rPr lang="en-US" sz="5667">
                <a:solidFill>
                  <a:srgbClr val="000000"/>
                </a:solidFill>
                <a:latin typeface="Amatic SC Bold"/>
              </a:rPr>
              <a:t>Evan Smith</a:t>
            </a:r>
          </a:p>
          <a:p>
            <a:pPr algn="ctr">
              <a:lnSpc>
                <a:spcPts val="7934"/>
              </a:lnSpc>
            </a:pPr>
            <a:r>
              <a:rPr lang="en-US" sz="5667">
                <a:solidFill>
                  <a:srgbClr val="000000"/>
                </a:solidFill>
                <a:latin typeface="Amatic SC Bold"/>
              </a:rPr>
              <a:t>Carlos Pelyao</a:t>
            </a:r>
          </a:p>
          <a:p>
            <a:pPr algn="ctr">
              <a:lnSpc>
                <a:spcPts val="7934"/>
              </a:lnSpc>
            </a:pPr>
            <a:r>
              <a:rPr lang="en-US" sz="5667">
                <a:solidFill>
                  <a:srgbClr val="000000"/>
                </a:solidFill>
                <a:latin typeface="Amatic SC Bold"/>
              </a:rPr>
              <a:t>Emmanuel Saltis</a:t>
            </a:r>
          </a:p>
        </p:txBody>
      </p:sp>
      <p:sp>
        <p:nvSpPr>
          <p:cNvPr name="TextBox 4" id="4"/>
          <p:cNvSpPr txBox="true"/>
          <p:nvPr/>
        </p:nvSpPr>
        <p:spPr>
          <a:xfrm rot="0">
            <a:off x="6953522" y="914400"/>
            <a:ext cx="5298036" cy="8971466"/>
          </a:xfrm>
          <a:prstGeom prst="rect">
            <a:avLst/>
          </a:prstGeom>
        </p:spPr>
        <p:txBody>
          <a:bodyPr anchor="t" rtlCol="false" tIns="0" lIns="0" bIns="0" rIns="0">
            <a:spAutoFit/>
          </a:bodyPr>
          <a:lstStyle/>
          <a:p>
            <a:pPr algn="ctr">
              <a:lnSpc>
                <a:spcPts val="7934"/>
              </a:lnSpc>
            </a:pPr>
            <a:r>
              <a:rPr lang="en-US" sz="5667">
                <a:solidFill>
                  <a:srgbClr val="000000"/>
                </a:solidFill>
                <a:latin typeface="Amatic SC Bold"/>
              </a:rPr>
              <a:t>Daniela Perez Padilla</a:t>
            </a:r>
          </a:p>
          <a:p>
            <a:pPr algn="ctr">
              <a:lnSpc>
                <a:spcPts val="7934"/>
              </a:lnSpc>
            </a:pPr>
            <a:r>
              <a:rPr lang="en-US" sz="5667">
                <a:solidFill>
                  <a:srgbClr val="000000"/>
                </a:solidFill>
                <a:latin typeface="Amatic SC Bold"/>
              </a:rPr>
              <a:t>Saribel morales-rivera</a:t>
            </a:r>
          </a:p>
          <a:p>
            <a:pPr algn="ctr">
              <a:lnSpc>
                <a:spcPts val="7934"/>
              </a:lnSpc>
            </a:pPr>
            <a:r>
              <a:rPr lang="en-US" sz="5667">
                <a:solidFill>
                  <a:srgbClr val="000000"/>
                </a:solidFill>
                <a:latin typeface="Amatic SC Bold"/>
              </a:rPr>
              <a:t>cheyanna morence* </a:t>
            </a:r>
          </a:p>
          <a:p>
            <a:pPr algn="ctr">
              <a:lnSpc>
                <a:spcPts val="7934"/>
              </a:lnSpc>
            </a:pPr>
            <a:r>
              <a:rPr lang="en-US" sz="5667">
                <a:solidFill>
                  <a:srgbClr val="000000"/>
                </a:solidFill>
                <a:latin typeface="Amatic SC Bold"/>
              </a:rPr>
              <a:t>Joshua Konkle</a:t>
            </a:r>
          </a:p>
          <a:p>
            <a:pPr algn="ctr">
              <a:lnSpc>
                <a:spcPts val="7934"/>
              </a:lnSpc>
            </a:pPr>
            <a:r>
              <a:rPr lang="en-US" sz="5667">
                <a:solidFill>
                  <a:srgbClr val="000000"/>
                </a:solidFill>
                <a:latin typeface="Amatic SC Bold"/>
              </a:rPr>
              <a:t>Sam Beumaher*</a:t>
            </a:r>
          </a:p>
          <a:p>
            <a:pPr algn="ctr">
              <a:lnSpc>
                <a:spcPts val="7934"/>
              </a:lnSpc>
            </a:pPr>
            <a:r>
              <a:rPr lang="en-US" sz="5667">
                <a:solidFill>
                  <a:srgbClr val="000000"/>
                </a:solidFill>
                <a:latin typeface="Amatic SC Bold"/>
              </a:rPr>
              <a:t>Martha Jimenez</a:t>
            </a:r>
          </a:p>
          <a:p>
            <a:pPr algn="ctr">
              <a:lnSpc>
                <a:spcPts val="7934"/>
              </a:lnSpc>
            </a:pPr>
            <a:r>
              <a:rPr lang="en-US" sz="5667">
                <a:solidFill>
                  <a:srgbClr val="000000"/>
                </a:solidFill>
                <a:latin typeface="Amatic SC Bold"/>
              </a:rPr>
              <a:t>John Abbott</a:t>
            </a:r>
          </a:p>
          <a:p>
            <a:pPr algn="ctr">
              <a:lnSpc>
                <a:spcPts val="7934"/>
              </a:lnSpc>
            </a:pPr>
            <a:r>
              <a:rPr lang="en-US" sz="5667">
                <a:solidFill>
                  <a:srgbClr val="000000"/>
                </a:solidFill>
                <a:latin typeface="Amatic SC Bold"/>
              </a:rPr>
              <a:t>Rob Spatafore* </a:t>
            </a:r>
          </a:p>
          <a:p>
            <a:pPr algn="ctr">
              <a:lnSpc>
                <a:spcPts val="7934"/>
              </a:lnSpc>
            </a:pPr>
            <a:r>
              <a:rPr lang="en-US" sz="5667">
                <a:solidFill>
                  <a:srgbClr val="000000"/>
                </a:solidFill>
                <a:latin typeface="Amatic SC Bold"/>
              </a:rPr>
              <a:t>Gabrielle Hermogino</a:t>
            </a:r>
          </a:p>
        </p:txBody>
      </p:sp>
      <p:sp>
        <p:nvSpPr>
          <p:cNvPr name="TextBox 5" id="5"/>
          <p:cNvSpPr txBox="true"/>
          <p:nvPr/>
        </p:nvSpPr>
        <p:spPr>
          <a:xfrm rot="0">
            <a:off x="15687229" y="9305476"/>
            <a:ext cx="1572071" cy="580390"/>
          </a:xfrm>
          <a:prstGeom prst="rect">
            <a:avLst/>
          </a:prstGeom>
        </p:spPr>
        <p:txBody>
          <a:bodyPr anchor="t" rtlCol="false" tIns="0" lIns="0" bIns="0" rIns="0">
            <a:spAutoFit/>
          </a:bodyPr>
          <a:lstStyle/>
          <a:p>
            <a:pPr algn="ctr">
              <a:lnSpc>
                <a:spcPts val="4759"/>
              </a:lnSpc>
            </a:pPr>
            <a:r>
              <a:rPr lang="en-US" sz="3399">
                <a:solidFill>
                  <a:srgbClr val="000000"/>
                </a:solidFill>
                <a:latin typeface="Amatic SC Bold"/>
              </a:rPr>
              <a:t>*Promotion</a:t>
            </a:r>
          </a:p>
        </p:txBody>
      </p:sp>
      <p:sp>
        <p:nvSpPr>
          <p:cNvPr name="TextBox 6" id="6"/>
          <p:cNvSpPr txBox="true"/>
          <p:nvPr/>
        </p:nvSpPr>
        <p:spPr>
          <a:xfrm rot="0">
            <a:off x="1028710" y="77564"/>
            <a:ext cx="3594973" cy="712735"/>
          </a:xfrm>
          <a:prstGeom prst="rect">
            <a:avLst/>
          </a:prstGeom>
        </p:spPr>
        <p:txBody>
          <a:bodyPr anchor="t" rtlCol="false" tIns="0" lIns="0" bIns="0" rIns="0">
            <a:spAutoFit/>
          </a:bodyPr>
          <a:lstStyle/>
          <a:p>
            <a:pPr algn="ctr">
              <a:lnSpc>
                <a:spcPts val="5865"/>
              </a:lnSpc>
            </a:pPr>
            <a:r>
              <a:rPr lang="en-US" sz="4189">
                <a:solidFill>
                  <a:srgbClr val="000000"/>
                </a:solidFill>
                <a:latin typeface="Amatic SC Bold"/>
              </a:rPr>
              <a:t>Classified Professionals</a:t>
            </a:r>
          </a:p>
        </p:txBody>
      </p:sp>
      <p:sp>
        <p:nvSpPr>
          <p:cNvPr name="TextBox 7" id="7"/>
          <p:cNvSpPr txBox="true"/>
          <p:nvPr/>
        </p:nvSpPr>
        <p:spPr>
          <a:xfrm rot="0">
            <a:off x="11961264" y="914400"/>
            <a:ext cx="5298036" cy="7971341"/>
          </a:xfrm>
          <a:prstGeom prst="rect">
            <a:avLst/>
          </a:prstGeom>
        </p:spPr>
        <p:txBody>
          <a:bodyPr anchor="t" rtlCol="false" tIns="0" lIns="0" bIns="0" rIns="0">
            <a:spAutoFit/>
          </a:bodyPr>
          <a:lstStyle/>
          <a:p>
            <a:pPr algn="ctr">
              <a:lnSpc>
                <a:spcPts val="7934"/>
              </a:lnSpc>
            </a:pPr>
            <a:r>
              <a:rPr lang="en-US" sz="5667">
                <a:solidFill>
                  <a:srgbClr val="000000"/>
                </a:solidFill>
                <a:latin typeface="Amatic SC Bold"/>
              </a:rPr>
              <a:t>John Abbot</a:t>
            </a:r>
          </a:p>
          <a:p>
            <a:pPr algn="ctr">
              <a:lnSpc>
                <a:spcPts val="7934"/>
              </a:lnSpc>
            </a:pPr>
            <a:r>
              <a:rPr lang="en-US" sz="5667">
                <a:solidFill>
                  <a:srgbClr val="000000"/>
                </a:solidFill>
                <a:latin typeface="Amatic SC Bold"/>
              </a:rPr>
              <a:t>Haruko Takeshita</a:t>
            </a:r>
          </a:p>
          <a:p>
            <a:pPr algn="ctr">
              <a:lnSpc>
                <a:spcPts val="7934"/>
              </a:lnSpc>
            </a:pPr>
            <a:r>
              <a:rPr lang="en-US" sz="5667">
                <a:solidFill>
                  <a:srgbClr val="000000"/>
                </a:solidFill>
                <a:latin typeface="Amatic SC Bold"/>
              </a:rPr>
              <a:t>Lori DeJongh-Slight</a:t>
            </a:r>
          </a:p>
          <a:p>
            <a:pPr algn="ctr">
              <a:lnSpc>
                <a:spcPts val="7934"/>
              </a:lnSpc>
            </a:pPr>
            <a:r>
              <a:rPr lang="en-US" sz="5667">
                <a:solidFill>
                  <a:srgbClr val="000000"/>
                </a:solidFill>
                <a:latin typeface="Amatic SC Bold"/>
              </a:rPr>
              <a:t>Marco Palombo</a:t>
            </a:r>
          </a:p>
          <a:p>
            <a:pPr algn="ctr">
              <a:lnSpc>
                <a:spcPts val="7934"/>
              </a:lnSpc>
            </a:pPr>
            <a:r>
              <a:rPr lang="en-US" sz="5667">
                <a:solidFill>
                  <a:srgbClr val="000000"/>
                </a:solidFill>
                <a:latin typeface="Amatic SC Bold"/>
              </a:rPr>
              <a:t>Giovanna Bustamante</a:t>
            </a:r>
          </a:p>
          <a:p>
            <a:pPr algn="ctr">
              <a:lnSpc>
                <a:spcPts val="7934"/>
              </a:lnSpc>
            </a:pPr>
            <a:r>
              <a:rPr lang="en-US" sz="5667">
                <a:solidFill>
                  <a:srgbClr val="000000"/>
                </a:solidFill>
                <a:latin typeface="Amatic SC Bold"/>
              </a:rPr>
              <a:t>Edward King</a:t>
            </a:r>
          </a:p>
          <a:p>
            <a:pPr algn="ctr">
              <a:lnSpc>
                <a:spcPts val="7934"/>
              </a:lnSpc>
            </a:pPr>
            <a:r>
              <a:rPr lang="en-US" sz="5667">
                <a:solidFill>
                  <a:srgbClr val="000000"/>
                </a:solidFill>
                <a:latin typeface="Amatic SC Bold"/>
              </a:rPr>
              <a:t>Christian Torres</a:t>
            </a:r>
          </a:p>
          <a:p>
            <a:pPr algn="ctr">
              <a:lnSpc>
                <a:spcPts val="7934"/>
              </a:lnSpc>
            </a:pPr>
            <a:r>
              <a:rPr lang="en-US" sz="5667">
                <a:solidFill>
                  <a:srgbClr val="000000"/>
                </a:solidFill>
                <a:latin typeface="Amatic SC Bold"/>
              </a:rPr>
              <a:t>Rebecca Seiverd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6" t="-2254" r="-693" b="-5552"/>
            </a:stretch>
          </a:blipFill>
        </p:spPr>
      </p:sp>
      <p:sp>
        <p:nvSpPr>
          <p:cNvPr name="TextBox 3" id="3"/>
          <p:cNvSpPr txBox="true"/>
          <p:nvPr/>
        </p:nvSpPr>
        <p:spPr>
          <a:xfrm rot="0">
            <a:off x="4030044" y="914400"/>
            <a:ext cx="5298036" cy="7971341"/>
          </a:xfrm>
          <a:prstGeom prst="rect">
            <a:avLst/>
          </a:prstGeom>
        </p:spPr>
        <p:txBody>
          <a:bodyPr anchor="t" rtlCol="false" tIns="0" lIns="0" bIns="0" rIns="0">
            <a:spAutoFit/>
          </a:bodyPr>
          <a:lstStyle/>
          <a:p>
            <a:pPr algn="ctr">
              <a:lnSpc>
                <a:spcPts val="7934"/>
              </a:lnSpc>
            </a:pPr>
            <a:r>
              <a:rPr lang="en-US" sz="5667">
                <a:solidFill>
                  <a:srgbClr val="000000"/>
                </a:solidFill>
                <a:latin typeface="Amatic SC Bold"/>
              </a:rPr>
              <a:t>Catrina Gillus</a:t>
            </a:r>
          </a:p>
          <a:p>
            <a:pPr algn="ctr">
              <a:lnSpc>
                <a:spcPts val="7934"/>
              </a:lnSpc>
            </a:pPr>
            <a:r>
              <a:rPr lang="en-US" sz="5667">
                <a:solidFill>
                  <a:srgbClr val="000000"/>
                </a:solidFill>
                <a:latin typeface="Amatic SC Bold"/>
              </a:rPr>
              <a:t>Judy Wu</a:t>
            </a:r>
          </a:p>
          <a:p>
            <a:pPr algn="ctr">
              <a:lnSpc>
                <a:spcPts val="7934"/>
              </a:lnSpc>
            </a:pPr>
            <a:r>
              <a:rPr lang="en-US" sz="5667">
                <a:solidFill>
                  <a:srgbClr val="000000"/>
                </a:solidFill>
                <a:latin typeface="Amatic SC Bold"/>
              </a:rPr>
              <a:t>Janina Moretti</a:t>
            </a:r>
          </a:p>
          <a:p>
            <a:pPr algn="ctr">
              <a:lnSpc>
                <a:spcPts val="7934"/>
              </a:lnSpc>
            </a:pPr>
            <a:r>
              <a:rPr lang="en-US" sz="5667">
                <a:solidFill>
                  <a:srgbClr val="000000"/>
                </a:solidFill>
                <a:latin typeface="Amatic SC Bold"/>
              </a:rPr>
              <a:t>Joel Palhegyi</a:t>
            </a:r>
          </a:p>
          <a:p>
            <a:pPr algn="ctr">
              <a:lnSpc>
                <a:spcPts val="7934"/>
              </a:lnSpc>
            </a:pPr>
            <a:r>
              <a:rPr lang="en-US" sz="5667">
                <a:solidFill>
                  <a:srgbClr val="000000"/>
                </a:solidFill>
                <a:latin typeface="Amatic SC Bold"/>
              </a:rPr>
              <a:t>Amy ALsup</a:t>
            </a:r>
          </a:p>
          <a:p>
            <a:pPr algn="ctr">
              <a:lnSpc>
                <a:spcPts val="7934"/>
              </a:lnSpc>
            </a:pPr>
            <a:r>
              <a:rPr lang="en-US" sz="5667">
                <a:solidFill>
                  <a:srgbClr val="000000"/>
                </a:solidFill>
                <a:latin typeface="Amatic SC Bold"/>
              </a:rPr>
              <a:t>Leslie Marovich</a:t>
            </a:r>
          </a:p>
          <a:p>
            <a:pPr algn="ctr">
              <a:lnSpc>
                <a:spcPts val="7934"/>
              </a:lnSpc>
            </a:pPr>
            <a:r>
              <a:rPr lang="en-US" sz="5667">
                <a:solidFill>
                  <a:srgbClr val="000000"/>
                </a:solidFill>
                <a:latin typeface="Amatic SC Bold"/>
              </a:rPr>
              <a:t>Ivan Gutierrez Valdovinos</a:t>
            </a:r>
          </a:p>
        </p:txBody>
      </p:sp>
      <p:sp>
        <p:nvSpPr>
          <p:cNvPr name="TextBox 4" id="4"/>
          <p:cNvSpPr txBox="true"/>
          <p:nvPr/>
        </p:nvSpPr>
        <p:spPr>
          <a:xfrm rot="0">
            <a:off x="9537142" y="914400"/>
            <a:ext cx="5298036" cy="7971341"/>
          </a:xfrm>
          <a:prstGeom prst="rect">
            <a:avLst/>
          </a:prstGeom>
        </p:spPr>
        <p:txBody>
          <a:bodyPr anchor="t" rtlCol="false" tIns="0" lIns="0" bIns="0" rIns="0">
            <a:spAutoFit/>
          </a:bodyPr>
          <a:lstStyle/>
          <a:p>
            <a:pPr algn="ctr">
              <a:lnSpc>
                <a:spcPts val="7934"/>
              </a:lnSpc>
            </a:pPr>
            <a:r>
              <a:rPr lang="en-US" sz="5667">
                <a:solidFill>
                  <a:srgbClr val="000000"/>
                </a:solidFill>
                <a:latin typeface="Amatic SC Bold"/>
              </a:rPr>
              <a:t>Jennifer Aase</a:t>
            </a:r>
          </a:p>
          <a:p>
            <a:pPr algn="ctr">
              <a:lnSpc>
                <a:spcPts val="7934"/>
              </a:lnSpc>
            </a:pPr>
            <a:r>
              <a:rPr lang="en-US" sz="5667">
                <a:solidFill>
                  <a:srgbClr val="000000"/>
                </a:solidFill>
                <a:latin typeface="Amatic SC Bold"/>
              </a:rPr>
              <a:t>Olivia Flores</a:t>
            </a:r>
          </a:p>
          <a:p>
            <a:pPr algn="ctr">
              <a:lnSpc>
                <a:spcPts val="7934"/>
              </a:lnSpc>
            </a:pPr>
            <a:r>
              <a:rPr lang="en-US" sz="5667">
                <a:solidFill>
                  <a:srgbClr val="000000"/>
                </a:solidFill>
                <a:latin typeface="Amatic SC Bold"/>
              </a:rPr>
              <a:t>Martin gonzalez</a:t>
            </a:r>
          </a:p>
          <a:p>
            <a:pPr algn="ctr">
              <a:lnSpc>
                <a:spcPts val="7934"/>
              </a:lnSpc>
            </a:pPr>
            <a:r>
              <a:rPr lang="en-US" sz="5667">
                <a:solidFill>
                  <a:srgbClr val="000000"/>
                </a:solidFill>
                <a:latin typeface="Amatic SC Bold"/>
              </a:rPr>
              <a:t>veronica Hartmann</a:t>
            </a:r>
          </a:p>
          <a:p>
            <a:pPr algn="ctr">
              <a:lnSpc>
                <a:spcPts val="7934"/>
              </a:lnSpc>
            </a:pPr>
            <a:r>
              <a:rPr lang="en-US" sz="5667">
                <a:solidFill>
                  <a:srgbClr val="000000"/>
                </a:solidFill>
                <a:latin typeface="Amatic SC Bold"/>
              </a:rPr>
              <a:t>Laura marin</a:t>
            </a:r>
          </a:p>
          <a:p>
            <a:pPr algn="ctr">
              <a:lnSpc>
                <a:spcPts val="7934"/>
              </a:lnSpc>
            </a:pPr>
            <a:r>
              <a:rPr lang="en-US" sz="5667">
                <a:solidFill>
                  <a:srgbClr val="000000"/>
                </a:solidFill>
                <a:latin typeface="Amatic SC Bold"/>
              </a:rPr>
              <a:t>Landa Cain</a:t>
            </a:r>
          </a:p>
          <a:p>
            <a:pPr algn="ctr">
              <a:lnSpc>
                <a:spcPts val="7934"/>
              </a:lnSpc>
            </a:pPr>
            <a:r>
              <a:rPr lang="en-US" sz="5667">
                <a:solidFill>
                  <a:srgbClr val="000000"/>
                </a:solidFill>
                <a:latin typeface="Amatic SC Bold"/>
              </a:rPr>
              <a:t>Emi Kuwafuchi</a:t>
            </a:r>
          </a:p>
          <a:p>
            <a:pPr algn="ctr">
              <a:lnSpc>
                <a:spcPts val="7934"/>
              </a:lnSpc>
            </a:pPr>
            <a:r>
              <a:rPr lang="en-US" sz="5667">
                <a:solidFill>
                  <a:srgbClr val="000000"/>
                </a:solidFill>
                <a:latin typeface="Amatic SC Bold"/>
              </a:rPr>
              <a:t>Alex Hofler</a:t>
            </a:r>
          </a:p>
        </p:txBody>
      </p:sp>
      <p:sp>
        <p:nvSpPr>
          <p:cNvPr name="TextBox 5" id="5"/>
          <p:cNvSpPr txBox="true"/>
          <p:nvPr/>
        </p:nvSpPr>
        <p:spPr>
          <a:xfrm rot="0">
            <a:off x="926392" y="-32185"/>
            <a:ext cx="1266524" cy="844471"/>
          </a:xfrm>
          <a:prstGeom prst="rect">
            <a:avLst/>
          </a:prstGeom>
        </p:spPr>
        <p:txBody>
          <a:bodyPr anchor="t" rtlCol="false" tIns="0" lIns="0" bIns="0" rIns="0">
            <a:spAutoFit/>
          </a:bodyPr>
          <a:lstStyle/>
          <a:p>
            <a:pPr algn="ctr">
              <a:lnSpc>
                <a:spcPts val="6942"/>
              </a:lnSpc>
            </a:pPr>
            <a:r>
              <a:rPr lang="en-US" sz="4958">
                <a:solidFill>
                  <a:srgbClr val="000000"/>
                </a:solidFill>
                <a:latin typeface="Amatic SC Bold"/>
              </a:rPr>
              <a:t>Faculty</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6" t="-2254" r="-693" b="-5552"/>
            </a:stretch>
          </a:blipFill>
        </p:spPr>
      </p:sp>
      <p:sp>
        <p:nvSpPr>
          <p:cNvPr name="TextBox 3" id="3"/>
          <p:cNvSpPr txBox="true"/>
          <p:nvPr/>
        </p:nvSpPr>
        <p:spPr>
          <a:xfrm rot="0">
            <a:off x="5741683" y="1969046"/>
            <a:ext cx="5298036" cy="6971216"/>
          </a:xfrm>
          <a:prstGeom prst="rect">
            <a:avLst/>
          </a:prstGeom>
        </p:spPr>
        <p:txBody>
          <a:bodyPr anchor="t" rtlCol="false" tIns="0" lIns="0" bIns="0" rIns="0">
            <a:spAutoFit/>
          </a:bodyPr>
          <a:lstStyle/>
          <a:p>
            <a:pPr algn="ctr">
              <a:lnSpc>
                <a:spcPts val="7934"/>
              </a:lnSpc>
            </a:pPr>
            <a:r>
              <a:rPr lang="en-US" sz="5667">
                <a:solidFill>
                  <a:srgbClr val="000000"/>
                </a:solidFill>
                <a:latin typeface="Amatic SC Bold"/>
              </a:rPr>
              <a:t>Allison Douglas-Chicoye</a:t>
            </a:r>
          </a:p>
          <a:p>
            <a:pPr algn="ctr">
              <a:lnSpc>
                <a:spcPts val="7934"/>
              </a:lnSpc>
            </a:pPr>
            <a:r>
              <a:rPr lang="en-US" sz="5667">
                <a:solidFill>
                  <a:srgbClr val="000000"/>
                </a:solidFill>
                <a:latin typeface="Amatic SC Bold"/>
              </a:rPr>
              <a:t>Vincent Ngo*</a:t>
            </a:r>
          </a:p>
          <a:p>
            <a:pPr algn="ctr">
              <a:lnSpc>
                <a:spcPts val="7934"/>
              </a:lnSpc>
            </a:pPr>
            <a:r>
              <a:rPr lang="en-US" sz="5667">
                <a:solidFill>
                  <a:srgbClr val="000000"/>
                </a:solidFill>
                <a:latin typeface="Amatic SC Bold"/>
              </a:rPr>
              <a:t>Kurt Hill*</a:t>
            </a:r>
          </a:p>
          <a:p>
            <a:pPr algn="ctr">
              <a:lnSpc>
                <a:spcPts val="7934"/>
              </a:lnSpc>
            </a:pPr>
            <a:r>
              <a:rPr lang="en-US" sz="5667">
                <a:solidFill>
                  <a:srgbClr val="000000"/>
                </a:solidFill>
                <a:latin typeface="Amatic SC Bold"/>
              </a:rPr>
              <a:t>Denise Kapitzke* </a:t>
            </a:r>
          </a:p>
          <a:p>
            <a:pPr algn="ctr">
              <a:lnSpc>
                <a:spcPts val="7934"/>
              </a:lnSpc>
            </a:pPr>
            <a:r>
              <a:rPr lang="en-US" sz="5667">
                <a:solidFill>
                  <a:srgbClr val="000000"/>
                </a:solidFill>
                <a:latin typeface="Amatic SC Bold"/>
              </a:rPr>
              <a:t>Dan Gutowski*</a:t>
            </a:r>
          </a:p>
          <a:p>
            <a:pPr algn="ctr">
              <a:lnSpc>
                <a:spcPts val="7934"/>
              </a:lnSpc>
            </a:pPr>
            <a:r>
              <a:rPr lang="en-US" sz="5667">
                <a:solidFill>
                  <a:srgbClr val="000000"/>
                </a:solidFill>
                <a:latin typeface="Amatic SC Bold"/>
              </a:rPr>
              <a:t>Lisa Cole-Jones</a:t>
            </a:r>
          </a:p>
          <a:p>
            <a:pPr algn="ctr">
              <a:lnSpc>
                <a:spcPts val="7934"/>
              </a:lnSpc>
            </a:pPr>
            <a:r>
              <a:rPr lang="en-US" sz="5667">
                <a:solidFill>
                  <a:srgbClr val="000000"/>
                </a:solidFill>
                <a:latin typeface="Amatic SC Bold"/>
              </a:rPr>
              <a:t>Dana Stack*</a:t>
            </a:r>
          </a:p>
        </p:txBody>
      </p:sp>
      <p:sp>
        <p:nvSpPr>
          <p:cNvPr name="TextBox 4" id="4"/>
          <p:cNvSpPr txBox="true"/>
          <p:nvPr/>
        </p:nvSpPr>
        <p:spPr>
          <a:xfrm rot="0">
            <a:off x="708901" y="-32185"/>
            <a:ext cx="1701505" cy="844471"/>
          </a:xfrm>
          <a:prstGeom prst="rect">
            <a:avLst/>
          </a:prstGeom>
        </p:spPr>
        <p:txBody>
          <a:bodyPr anchor="t" rtlCol="false" tIns="0" lIns="0" bIns="0" rIns="0">
            <a:spAutoFit/>
          </a:bodyPr>
          <a:lstStyle/>
          <a:p>
            <a:pPr algn="ctr">
              <a:lnSpc>
                <a:spcPts val="6942"/>
              </a:lnSpc>
            </a:pPr>
            <a:r>
              <a:rPr lang="en-US" sz="4958">
                <a:solidFill>
                  <a:srgbClr val="000000"/>
                </a:solidFill>
                <a:latin typeface="Amatic SC Bold"/>
              </a:rPr>
              <a:t>Managers</a:t>
            </a:r>
          </a:p>
        </p:txBody>
      </p:sp>
      <p:sp>
        <p:nvSpPr>
          <p:cNvPr name="TextBox 5" id="5"/>
          <p:cNvSpPr txBox="true"/>
          <p:nvPr/>
        </p:nvSpPr>
        <p:spPr>
          <a:xfrm rot="0">
            <a:off x="15687229" y="9305476"/>
            <a:ext cx="1572071" cy="580390"/>
          </a:xfrm>
          <a:prstGeom prst="rect">
            <a:avLst/>
          </a:prstGeom>
        </p:spPr>
        <p:txBody>
          <a:bodyPr anchor="t" rtlCol="false" tIns="0" lIns="0" bIns="0" rIns="0">
            <a:spAutoFit/>
          </a:bodyPr>
          <a:lstStyle/>
          <a:p>
            <a:pPr algn="ctr">
              <a:lnSpc>
                <a:spcPts val="4759"/>
              </a:lnSpc>
            </a:pPr>
            <a:r>
              <a:rPr lang="en-US" sz="3399">
                <a:solidFill>
                  <a:srgbClr val="000000"/>
                </a:solidFill>
                <a:latin typeface="Amatic SC Bold"/>
              </a:rPr>
              <a:t>*Promotion</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6" t="-2254" r="-693" b="-5552"/>
            </a:stretch>
          </a:blipFill>
        </p:spPr>
      </p:sp>
      <p:sp>
        <p:nvSpPr>
          <p:cNvPr name="Freeform 3" id="3"/>
          <p:cNvSpPr/>
          <p:nvPr/>
        </p:nvSpPr>
        <p:spPr>
          <a:xfrm flipH="false" flipV="false" rot="0">
            <a:off x="5563837" y="3470335"/>
            <a:ext cx="6601438" cy="5017093"/>
          </a:xfrm>
          <a:custGeom>
            <a:avLst/>
            <a:gdLst/>
            <a:ahLst/>
            <a:cxnLst/>
            <a:rect r="r" b="b" t="t" l="l"/>
            <a:pathLst>
              <a:path h="5017093" w="6601438">
                <a:moveTo>
                  <a:pt x="0" y="0"/>
                </a:moveTo>
                <a:lnTo>
                  <a:pt x="6601439" y="0"/>
                </a:lnTo>
                <a:lnTo>
                  <a:pt x="6601439" y="5017093"/>
                </a:lnTo>
                <a:lnTo>
                  <a:pt x="0" y="501709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5712749" y="1173633"/>
            <a:ext cx="6303615" cy="1658623"/>
          </a:xfrm>
          <a:prstGeom prst="rect">
            <a:avLst/>
          </a:prstGeom>
        </p:spPr>
        <p:txBody>
          <a:bodyPr anchor="t" rtlCol="false" tIns="0" lIns="0" bIns="0" rIns="0">
            <a:spAutoFit/>
          </a:bodyPr>
          <a:lstStyle/>
          <a:p>
            <a:pPr algn="ctr">
              <a:lnSpc>
                <a:spcPts val="13579"/>
              </a:lnSpc>
            </a:pPr>
            <a:r>
              <a:rPr lang="en-US" sz="9699" u="sng">
                <a:solidFill>
                  <a:srgbClr val="2E5187"/>
                </a:solidFill>
                <a:latin typeface="Amatic SC Bold"/>
              </a:rPr>
              <a:t>GROUP PHOTO TIME!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6" t="-2254" r="-693" b="-5552"/>
            </a:stretch>
          </a:blipFill>
        </p:spPr>
      </p:sp>
      <p:grpSp>
        <p:nvGrpSpPr>
          <p:cNvPr name="Group 3" id="3"/>
          <p:cNvGrpSpPr/>
          <p:nvPr/>
        </p:nvGrpSpPr>
        <p:grpSpPr>
          <a:xfrm rot="0">
            <a:off x="0" y="3900098"/>
            <a:ext cx="6173632" cy="5949136"/>
            <a:chOff x="0" y="0"/>
            <a:chExt cx="8231509" cy="7932181"/>
          </a:xfrm>
        </p:grpSpPr>
        <p:sp>
          <p:nvSpPr>
            <p:cNvPr name="Freeform 4" id="4"/>
            <p:cNvSpPr/>
            <p:nvPr/>
          </p:nvSpPr>
          <p:spPr>
            <a:xfrm flipH="false" flipV="false" rot="0">
              <a:off x="0" y="0"/>
              <a:ext cx="8231509" cy="7932181"/>
            </a:xfrm>
            <a:custGeom>
              <a:avLst/>
              <a:gdLst/>
              <a:ahLst/>
              <a:cxnLst/>
              <a:rect r="r" b="b" t="t" l="l"/>
              <a:pathLst>
                <a:path h="7932181" w="8231509">
                  <a:moveTo>
                    <a:pt x="0" y="0"/>
                  </a:moveTo>
                  <a:lnTo>
                    <a:pt x="8231509" y="0"/>
                  </a:lnTo>
                  <a:lnTo>
                    <a:pt x="8231509" y="7932181"/>
                  </a:lnTo>
                  <a:lnTo>
                    <a:pt x="0" y="793218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a:grpSpLocks noChangeAspect="true"/>
            </p:cNvGrpSpPr>
            <p:nvPr/>
          </p:nvGrpSpPr>
          <p:grpSpPr>
            <a:xfrm rot="0">
              <a:off x="348074" y="198426"/>
              <a:ext cx="7535360" cy="7535330"/>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5395" r="0" b="-19605"/>
                </a:stretch>
              </a:blipFill>
            </p:spPr>
          </p:sp>
        </p:grpSp>
      </p:grpSp>
      <p:grpSp>
        <p:nvGrpSpPr>
          <p:cNvPr name="Group 7" id="7"/>
          <p:cNvGrpSpPr/>
          <p:nvPr/>
        </p:nvGrpSpPr>
        <p:grpSpPr>
          <a:xfrm rot="0">
            <a:off x="6285558" y="4120167"/>
            <a:ext cx="5945258" cy="5729067"/>
            <a:chOff x="0" y="0"/>
            <a:chExt cx="7927011" cy="7638756"/>
          </a:xfrm>
        </p:grpSpPr>
        <p:sp>
          <p:nvSpPr>
            <p:cNvPr name="Freeform 8" id="8"/>
            <p:cNvSpPr/>
            <p:nvPr/>
          </p:nvSpPr>
          <p:spPr>
            <a:xfrm flipH="false" flipV="false" rot="0">
              <a:off x="0" y="0"/>
              <a:ext cx="7927011" cy="7638756"/>
            </a:xfrm>
            <a:custGeom>
              <a:avLst/>
              <a:gdLst/>
              <a:ahLst/>
              <a:cxnLst/>
              <a:rect r="r" b="b" t="t" l="l"/>
              <a:pathLst>
                <a:path h="7638756" w="7927011">
                  <a:moveTo>
                    <a:pt x="0" y="0"/>
                  </a:moveTo>
                  <a:lnTo>
                    <a:pt x="7927011" y="0"/>
                  </a:lnTo>
                  <a:lnTo>
                    <a:pt x="7927011" y="7638756"/>
                  </a:lnTo>
                  <a:lnTo>
                    <a:pt x="0" y="76387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9" id="9"/>
            <p:cNvGrpSpPr>
              <a:grpSpLocks noChangeAspect="true"/>
            </p:cNvGrpSpPr>
            <p:nvPr/>
          </p:nvGrpSpPr>
          <p:grpSpPr>
            <a:xfrm rot="0">
              <a:off x="335199" y="191086"/>
              <a:ext cx="7256614" cy="7256584"/>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0" t="-12500" r="0" b="-12500"/>
                </a:stretch>
              </a:blipFill>
            </p:spPr>
          </p:sp>
        </p:grpSp>
      </p:grpSp>
      <p:grpSp>
        <p:nvGrpSpPr>
          <p:cNvPr name="Group 11" id="11"/>
          <p:cNvGrpSpPr/>
          <p:nvPr/>
        </p:nvGrpSpPr>
        <p:grpSpPr>
          <a:xfrm rot="0">
            <a:off x="12345116" y="4120167"/>
            <a:ext cx="5945258" cy="5729067"/>
            <a:chOff x="0" y="0"/>
            <a:chExt cx="7927011" cy="7638756"/>
          </a:xfrm>
        </p:grpSpPr>
        <p:sp>
          <p:nvSpPr>
            <p:cNvPr name="Freeform 12" id="12"/>
            <p:cNvSpPr/>
            <p:nvPr/>
          </p:nvSpPr>
          <p:spPr>
            <a:xfrm flipH="false" flipV="false" rot="0">
              <a:off x="0" y="0"/>
              <a:ext cx="7927011" cy="7638756"/>
            </a:xfrm>
            <a:custGeom>
              <a:avLst/>
              <a:gdLst/>
              <a:ahLst/>
              <a:cxnLst/>
              <a:rect r="r" b="b" t="t" l="l"/>
              <a:pathLst>
                <a:path h="7638756" w="7927011">
                  <a:moveTo>
                    <a:pt x="0" y="0"/>
                  </a:moveTo>
                  <a:lnTo>
                    <a:pt x="7927011" y="0"/>
                  </a:lnTo>
                  <a:lnTo>
                    <a:pt x="7927011" y="7638756"/>
                  </a:lnTo>
                  <a:lnTo>
                    <a:pt x="0" y="76387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3" id="13"/>
            <p:cNvGrpSpPr>
              <a:grpSpLocks noChangeAspect="true"/>
            </p:cNvGrpSpPr>
            <p:nvPr/>
          </p:nvGrpSpPr>
          <p:grpSpPr>
            <a:xfrm rot="0">
              <a:off x="335199" y="191086"/>
              <a:ext cx="7256614" cy="7256584"/>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0" r="0" b="-25635"/>
                </a:stretch>
              </a:blipFill>
            </p:spPr>
          </p:sp>
        </p:grpSp>
      </p:grpSp>
      <p:sp>
        <p:nvSpPr>
          <p:cNvPr name="TextBox 15" id="15"/>
          <p:cNvSpPr txBox="true"/>
          <p:nvPr/>
        </p:nvSpPr>
        <p:spPr>
          <a:xfrm rot="0">
            <a:off x="3550580" y="767970"/>
            <a:ext cx="11186840" cy="1311910"/>
          </a:xfrm>
          <a:prstGeom prst="rect">
            <a:avLst/>
          </a:prstGeom>
        </p:spPr>
        <p:txBody>
          <a:bodyPr anchor="t" rtlCol="false" tIns="0" lIns="0" bIns="0" rIns="0">
            <a:spAutoFit/>
          </a:bodyPr>
          <a:lstStyle/>
          <a:p>
            <a:pPr algn="ctr" marL="0" indent="0" lvl="0">
              <a:lnSpc>
                <a:spcPts val="10069"/>
              </a:lnSpc>
            </a:pPr>
            <a:r>
              <a:rPr lang="en-US" sz="9499">
                <a:solidFill>
                  <a:srgbClr val="2E5187"/>
                </a:solidFill>
                <a:latin typeface="Amatic SC Bold"/>
              </a:rPr>
              <a:t>District Greetings</a:t>
            </a:r>
          </a:p>
        </p:txBody>
      </p:sp>
      <p:sp>
        <p:nvSpPr>
          <p:cNvPr name="TextBox 16" id="16"/>
          <p:cNvSpPr txBox="true"/>
          <p:nvPr/>
        </p:nvSpPr>
        <p:spPr>
          <a:xfrm rot="0">
            <a:off x="867410" y="2009248"/>
            <a:ext cx="4438811" cy="2943860"/>
          </a:xfrm>
          <a:prstGeom prst="rect">
            <a:avLst/>
          </a:prstGeom>
        </p:spPr>
        <p:txBody>
          <a:bodyPr anchor="t" rtlCol="false" tIns="0" lIns="0" bIns="0" rIns="0">
            <a:spAutoFit/>
          </a:bodyPr>
          <a:lstStyle/>
          <a:p>
            <a:pPr algn="ctr">
              <a:lnSpc>
                <a:spcPts val="7840"/>
              </a:lnSpc>
            </a:pPr>
            <a:r>
              <a:rPr lang="en-US" sz="5600">
                <a:solidFill>
                  <a:srgbClr val="2E5187"/>
                </a:solidFill>
                <a:latin typeface="Canva Student Font"/>
              </a:rPr>
              <a:t>Greg Smith, </a:t>
            </a:r>
          </a:p>
          <a:p>
            <a:pPr algn="ctr">
              <a:lnSpc>
                <a:spcPts val="7840"/>
              </a:lnSpc>
            </a:pPr>
            <a:r>
              <a:rPr lang="en-US" sz="5600">
                <a:solidFill>
                  <a:srgbClr val="2E5187"/>
                </a:solidFill>
                <a:latin typeface="Canva Student Font"/>
              </a:rPr>
              <a:t>Acting Chancellor</a:t>
            </a:r>
          </a:p>
          <a:p>
            <a:pPr algn="l" marL="0" indent="0" lvl="0">
              <a:lnSpc>
                <a:spcPts val="7840"/>
              </a:lnSpc>
            </a:pPr>
          </a:p>
        </p:txBody>
      </p:sp>
      <p:sp>
        <p:nvSpPr>
          <p:cNvPr name="TextBox 17" id="17"/>
          <p:cNvSpPr txBox="true"/>
          <p:nvPr/>
        </p:nvSpPr>
        <p:spPr>
          <a:xfrm rot="0">
            <a:off x="7223314" y="1965580"/>
            <a:ext cx="4069745" cy="1953260"/>
          </a:xfrm>
          <a:prstGeom prst="rect">
            <a:avLst/>
          </a:prstGeom>
        </p:spPr>
        <p:txBody>
          <a:bodyPr anchor="t" rtlCol="false" tIns="0" lIns="0" bIns="0" rIns="0">
            <a:spAutoFit/>
          </a:bodyPr>
          <a:lstStyle/>
          <a:p>
            <a:pPr algn="ctr" marL="0" indent="0" lvl="0">
              <a:lnSpc>
                <a:spcPts val="7840"/>
              </a:lnSpc>
            </a:pPr>
            <a:r>
              <a:rPr lang="en-US" sz="5600">
                <a:solidFill>
                  <a:srgbClr val="2E5187"/>
                </a:solidFill>
                <a:latin typeface="Canva Student Font"/>
              </a:rPr>
              <a:t>Maria Senour, Board President</a:t>
            </a:r>
          </a:p>
        </p:txBody>
      </p:sp>
      <p:sp>
        <p:nvSpPr>
          <p:cNvPr name="TextBox 18" id="18"/>
          <p:cNvSpPr txBox="true"/>
          <p:nvPr/>
        </p:nvSpPr>
        <p:spPr>
          <a:xfrm rot="0">
            <a:off x="13282872" y="2009248"/>
            <a:ext cx="4069745" cy="1953260"/>
          </a:xfrm>
          <a:prstGeom prst="rect">
            <a:avLst/>
          </a:prstGeom>
        </p:spPr>
        <p:txBody>
          <a:bodyPr anchor="t" rtlCol="false" tIns="0" lIns="0" bIns="0" rIns="0">
            <a:spAutoFit/>
          </a:bodyPr>
          <a:lstStyle/>
          <a:p>
            <a:pPr algn="ctr">
              <a:lnSpc>
                <a:spcPts val="7840"/>
              </a:lnSpc>
            </a:pPr>
            <a:r>
              <a:rPr lang="en-US" sz="5600">
                <a:solidFill>
                  <a:srgbClr val="2E5187"/>
                </a:solidFill>
                <a:latin typeface="Canva Student Font"/>
              </a:rPr>
              <a:t>Jim Mahler, </a:t>
            </a:r>
          </a:p>
          <a:p>
            <a:pPr algn="ctr" marL="0" indent="0" lvl="0">
              <a:lnSpc>
                <a:spcPts val="7840"/>
              </a:lnSpc>
            </a:pPr>
            <a:r>
              <a:rPr lang="en-US" sz="5600">
                <a:solidFill>
                  <a:srgbClr val="2E5187"/>
                </a:solidFill>
                <a:latin typeface="Canva Student Font"/>
              </a:rPr>
              <a:t>AFT President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6" t="-2254" r="-693" b="-5552"/>
            </a:stretch>
          </a:blipFill>
        </p:spPr>
      </p:sp>
      <p:sp>
        <p:nvSpPr>
          <p:cNvPr name="Freeform 3" id="3"/>
          <p:cNvSpPr/>
          <p:nvPr/>
        </p:nvSpPr>
        <p:spPr>
          <a:xfrm flipH="false" flipV="false" rot="0">
            <a:off x="13462542" y="5074939"/>
            <a:ext cx="3796758" cy="1979060"/>
          </a:xfrm>
          <a:custGeom>
            <a:avLst/>
            <a:gdLst/>
            <a:ahLst/>
            <a:cxnLst/>
            <a:rect r="r" b="b" t="t" l="l"/>
            <a:pathLst>
              <a:path h="1979060" w="3796758">
                <a:moveTo>
                  <a:pt x="0" y="0"/>
                </a:moveTo>
                <a:lnTo>
                  <a:pt x="3796758" y="0"/>
                </a:lnTo>
                <a:lnTo>
                  <a:pt x="3796758" y="1979060"/>
                </a:lnTo>
                <a:lnTo>
                  <a:pt x="0" y="1979060"/>
                </a:lnTo>
                <a:lnTo>
                  <a:pt x="0" y="0"/>
                </a:lnTo>
                <a:close/>
              </a:path>
            </a:pathLst>
          </a:custGeom>
          <a:blipFill>
            <a:blip r:embed="rId3"/>
            <a:stretch>
              <a:fillRect l="0" t="0" r="0" b="0"/>
            </a:stretch>
          </a:blipFill>
        </p:spPr>
      </p:sp>
      <p:sp>
        <p:nvSpPr>
          <p:cNvPr name="Freeform 4" id="4"/>
          <p:cNvSpPr/>
          <p:nvPr/>
        </p:nvSpPr>
        <p:spPr>
          <a:xfrm flipH="false" flipV="false" rot="0">
            <a:off x="5678135" y="5143500"/>
            <a:ext cx="2506461" cy="1979060"/>
          </a:xfrm>
          <a:custGeom>
            <a:avLst/>
            <a:gdLst/>
            <a:ahLst/>
            <a:cxnLst/>
            <a:rect r="r" b="b" t="t" l="l"/>
            <a:pathLst>
              <a:path h="1979060" w="2506461">
                <a:moveTo>
                  <a:pt x="0" y="0"/>
                </a:moveTo>
                <a:lnTo>
                  <a:pt x="2506462" y="0"/>
                </a:lnTo>
                <a:lnTo>
                  <a:pt x="2506462" y="1979060"/>
                </a:lnTo>
                <a:lnTo>
                  <a:pt x="0" y="1979060"/>
                </a:lnTo>
                <a:lnTo>
                  <a:pt x="0" y="0"/>
                </a:lnTo>
                <a:close/>
              </a:path>
            </a:pathLst>
          </a:custGeom>
          <a:blipFill>
            <a:blip r:embed="rId4"/>
            <a:stretch>
              <a:fillRect l="0" t="0" r="0" b="0"/>
            </a:stretch>
          </a:blipFill>
        </p:spPr>
      </p:sp>
      <p:sp>
        <p:nvSpPr>
          <p:cNvPr name="Freeform 5" id="5"/>
          <p:cNvSpPr/>
          <p:nvPr/>
        </p:nvSpPr>
        <p:spPr>
          <a:xfrm flipH="false" flipV="false" rot="0">
            <a:off x="9288423" y="5143500"/>
            <a:ext cx="3070294" cy="1979060"/>
          </a:xfrm>
          <a:custGeom>
            <a:avLst/>
            <a:gdLst/>
            <a:ahLst/>
            <a:cxnLst/>
            <a:rect r="r" b="b" t="t" l="l"/>
            <a:pathLst>
              <a:path h="1979060" w="3070294">
                <a:moveTo>
                  <a:pt x="0" y="0"/>
                </a:moveTo>
                <a:lnTo>
                  <a:pt x="3070293" y="0"/>
                </a:lnTo>
                <a:lnTo>
                  <a:pt x="3070293" y="1979060"/>
                </a:lnTo>
                <a:lnTo>
                  <a:pt x="0" y="1979060"/>
                </a:lnTo>
                <a:lnTo>
                  <a:pt x="0" y="0"/>
                </a:lnTo>
                <a:close/>
              </a:path>
            </a:pathLst>
          </a:custGeom>
          <a:blipFill>
            <a:blip r:embed="rId5"/>
            <a:stretch>
              <a:fillRect l="0" t="0" r="0" b="0"/>
            </a:stretch>
          </a:blipFill>
        </p:spPr>
      </p:sp>
      <p:sp>
        <p:nvSpPr>
          <p:cNvPr name="Freeform 6" id="6"/>
          <p:cNvSpPr/>
          <p:nvPr/>
        </p:nvSpPr>
        <p:spPr>
          <a:xfrm flipH="false" flipV="false" rot="0">
            <a:off x="1395723" y="5143500"/>
            <a:ext cx="2735798" cy="1910499"/>
          </a:xfrm>
          <a:custGeom>
            <a:avLst/>
            <a:gdLst/>
            <a:ahLst/>
            <a:cxnLst/>
            <a:rect r="r" b="b" t="t" l="l"/>
            <a:pathLst>
              <a:path h="1910499" w="2735798">
                <a:moveTo>
                  <a:pt x="0" y="0"/>
                </a:moveTo>
                <a:lnTo>
                  <a:pt x="2735798" y="0"/>
                </a:lnTo>
                <a:lnTo>
                  <a:pt x="2735798" y="1910499"/>
                </a:lnTo>
                <a:lnTo>
                  <a:pt x="0" y="1910499"/>
                </a:lnTo>
                <a:lnTo>
                  <a:pt x="0" y="0"/>
                </a:lnTo>
                <a:close/>
              </a:path>
            </a:pathLst>
          </a:custGeom>
          <a:blipFill>
            <a:blip r:embed="rId6"/>
            <a:stretch>
              <a:fillRect l="0" t="0" r="0" b="0"/>
            </a:stretch>
          </a:blipFill>
        </p:spPr>
      </p:sp>
      <p:sp>
        <p:nvSpPr>
          <p:cNvPr name="TextBox 7" id="7"/>
          <p:cNvSpPr txBox="true"/>
          <p:nvPr/>
        </p:nvSpPr>
        <p:spPr>
          <a:xfrm rot="0">
            <a:off x="1395723" y="1728085"/>
            <a:ext cx="14972597" cy="2588260"/>
          </a:xfrm>
          <a:prstGeom prst="rect">
            <a:avLst/>
          </a:prstGeom>
        </p:spPr>
        <p:txBody>
          <a:bodyPr anchor="t" rtlCol="false" tIns="0" lIns="0" bIns="0" rIns="0">
            <a:spAutoFit/>
          </a:bodyPr>
          <a:lstStyle/>
          <a:p>
            <a:pPr algn="ctr" marL="0" indent="0" lvl="0">
              <a:lnSpc>
                <a:spcPts val="10069"/>
              </a:lnSpc>
            </a:pPr>
            <a:r>
              <a:rPr lang="en-US" sz="9499">
                <a:solidFill>
                  <a:srgbClr val="2E5187"/>
                </a:solidFill>
                <a:latin typeface="Amatic SC Bold"/>
              </a:rPr>
              <a:t>What is Community and how do we build it at Miramar?</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6" t="-2254" r="-693" b="-5552"/>
            </a:stretch>
          </a:blipFill>
        </p:spPr>
      </p:sp>
      <p:sp>
        <p:nvSpPr>
          <p:cNvPr name="TextBox 3" id="3"/>
          <p:cNvSpPr txBox="true"/>
          <p:nvPr/>
        </p:nvSpPr>
        <p:spPr>
          <a:xfrm rot="0">
            <a:off x="1657702" y="919031"/>
            <a:ext cx="14972597" cy="8506088"/>
          </a:xfrm>
          <a:prstGeom prst="rect">
            <a:avLst/>
          </a:prstGeom>
        </p:spPr>
        <p:txBody>
          <a:bodyPr anchor="t" rtlCol="false" tIns="0" lIns="0" bIns="0" rIns="0">
            <a:spAutoFit/>
          </a:bodyPr>
          <a:lstStyle/>
          <a:p>
            <a:pPr algn="ctr">
              <a:lnSpc>
                <a:spcPts val="4664"/>
              </a:lnSpc>
            </a:pPr>
            <a:r>
              <a:rPr lang="en-US" sz="4400" u="sng">
                <a:solidFill>
                  <a:srgbClr val="2E5187"/>
                </a:solidFill>
                <a:latin typeface="Amatic SC Bold"/>
              </a:rPr>
              <a:t>Part 1: What is Community </a:t>
            </a:r>
          </a:p>
          <a:p>
            <a:pPr marL="906895" indent="-453447" lvl="1">
              <a:lnSpc>
                <a:spcPts val="4452"/>
              </a:lnSpc>
              <a:buFont typeface="Arial"/>
              <a:buChar char="•"/>
            </a:pPr>
            <a:r>
              <a:rPr lang="en-US" sz="4200">
                <a:solidFill>
                  <a:srgbClr val="2E5187"/>
                </a:solidFill>
                <a:latin typeface="Amatic SC Bold"/>
              </a:rPr>
              <a:t>breakout into small groups</a:t>
            </a:r>
          </a:p>
          <a:p>
            <a:pPr marL="906895" indent="-453447" lvl="1">
              <a:lnSpc>
                <a:spcPts val="4452"/>
              </a:lnSpc>
              <a:buFont typeface="Arial"/>
              <a:buChar char="•"/>
            </a:pPr>
            <a:r>
              <a:rPr lang="en-US" sz="4200">
                <a:solidFill>
                  <a:srgbClr val="2E5187"/>
                </a:solidFill>
                <a:latin typeface="Amatic SC Bold"/>
              </a:rPr>
              <a:t>Side one of notecard – personal definition of community (10 minutes) </a:t>
            </a:r>
          </a:p>
          <a:p>
            <a:pPr marL="906895" indent="-453447" lvl="1">
              <a:lnSpc>
                <a:spcPts val="4452"/>
              </a:lnSpc>
              <a:buFont typeface="Arial"/>
              <a:buChar char="•"/>
            </a:pPr>
            <a:r>
              <a:rPr lang="en-US" sz="4200">
                <a:solidFill>
                  <a:srgbClr val="2E5187"/>
                </a:solidFill>
                <a:latin typeface="Amatic SC Bold"/>
              </a:rPr>
              <a:t>side two of notecard – group definition of community (10 minutes) </a:t>
            </a:r>
          </a:p>
          <a:p>
            <a:pPr marL="906895" indent="-453447" lvl="1">
              <a:lnSpc>
                <a:spcPts val="4452"/>
              </a:lnSpc>
              <a:buFont typeface="Arial"/>
              <a:buChar char="•"/>
            </a:pPr>
            <a:r>
              <a:rPr lang="en-US" sz="4200">
                <a:solidFill>
                  <a:srgbClr val="2E5187"/>
                </a:solidFill>
                <a:latin typeface="Amatic SC Bold"/>
              </a:rPr>
              <a:t>share out/discussion within group (10 minutes)</a:t>
            </a:r>
          </a:p>
          <a:p>
            <a:pPr algn="ctr">
              <a:lnSpc>
                <a:spcPts val="4452"/>
              </a:lnSpc>
            </a:pPr>
          </a:p>
          <a:p>
            <a:pPr algn="ctr">
              <a:lnSpc>
                <a:spcPts val="4664"/>
              </a:lnSpc>
            </a:pPr>
            <a:r>
              <a:rPr lang="en-US" sz="4400" u="sng">
                <a:solidFill>
                  <a:srgbClr val="2E5187"/>
                </a:solidFill>
                <a:latin typeface="Amatic SC Bold"/>
              </a:rPr>
              <a:t>Part 2: How do We Build Community </a:t>
            </a:r>
          </a:p>
          <a:p>
            <a:pPr marL="906895" indent="-453447" lvl="1">
              <a:lnSpc>
                <a:spcPts val="4452"/>
              </a:lnSpc>
              <a:buFont typeface="Arial"/>
              <a:buChar char="•"/>
            </a:pPr>
            <a:r>
              <a:rPr lang="en-US" sz="4200">
                <a:solidFill>
                  <a:srgbClr val="2E5187"/>
                </a:solidFill>
                <a:latin typeface="Amatic SC Bold"/>
              </a:rPr>
              <a:t>Stay in small groups </a:t>
            </a:r>
          </a:p>
          <a:p>
            <a:pPr marL="906895" indent="-453447" lvl="1">
              <a:lnSpc>
                <a:spcPts val="4452"/>
              </a:lnSpc>
              <a:buFont typeface="Arial"/>
              <a:buChar char="•"/>
            </a:pPr>
            <a:r>
              <a:rPr lang="en-US" sz="4200">
                <a:solidFill>
                  <a:srgbClr val="2E5187"/>
                </a:solidFill>
                <a:latin typeface="Amatic SC Bold"/>
              </a:rPr>
              <a:t>Side one of notecard – ideas on how to build community within your department (10 minutes); </a:t>
            </a:r>
          </a:p>
          <a:p>
            <a:pPr marL="906895" indent="-453447" lvl="1">
              <a:lnSpc>
                <a:spcPts val="4452"/>
              </a:lnSpc>
              <a:buFont typeface="Arial"/>
              <a:buChar char="•"/>
            </a:pPr>
            <a:r>
              <a:rPr lang="en-US" sz="4200">
                <a:solidFill>
                  <a:srgbClr val="2E5187"/>
                </a:solidFill>
                <a:latin typeface="Amatic SC Bold"/>
              </a:rPr>
              <a:t>side two of notecard – ideas on how to build community as a broader campus (10 minutes). </a:t>
            </a:r>
          </a:p>
          <a:p>
            <a:pPr algn="ctr">
              <a:lnSpc>
                <a:spcPts val="4452"/>
              </a:lnSpc>
            </a:pPr>
          </a:p>
          <a:p>
            <a:pPr marL="906895" indent="-453447" lvl="1">
              <a:lnSpc>
                <a:spcPts val="4452"/>
              </a:lnSpc>
              <a:buFont typeface="Arial"/>
              <a:buChar char="•"/>
            </a:pPr>
            <a:r>
              <a:rPr lang="en-US" sz="4200" u="sng">
                <a:solidFill>
                  <a:srgbClr val="2E5187"/>
                </a:solidFill>
                <a:latin typeface="Amatic SC Bold"/>
              </a:rPr>
              <a:t>Share out (10 minutes)</a:t>
            </a:r>
            <a:r>
              <a:rPr lang="en-US" sz="4200">
                <a:solidFill>
                  <a:srgbClr val="2E5187"/>
                </a:solidFill>
                <a:latin typeface="Amatic SC Bold"/>
              </a:rPr>
              <a:t>; Groups share definitions on community and ideas on how we can build/continue to build it.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6" t="-2254" r="-693" b="-5552"/>
            </a:stretch>
          </a:blipFill>
        </p:spPr>
      </p:sp>
      <p:sp>
        <p:nvSpPr>
          <p:cNvPr name="Freeform 3" id="3"/>
          <p:cNvSpPr/>
          <p:nvPr/>
        </p:nvSpPr>
        <p:spPr>
          <a:xfrm flipH="false" flipV="false" rot="0">
            <a:off x="4516161" y="2970680"/>
            <a:ext cx="9255677" cy="6166595"/>
          </a:xfrm>
          <a:custGeom>
            <a:avLst/>
            <a:gdLst/>
            <a:ahLst/>
            <a:cxnLst/>
            <a:rect r="r" b="b" t="t" l="l"/>
            <a:pathLst>
              <a:path h="6166595" w="9255677">
                <a:moveTo>
                  <a:pt x="0" y="0"/>
                </a:moveTo>
                <a:lnTo>
                  <a:pt x="9255678" y="0"/>
                </a:lnTo>
                <a:lnTo>
                  <a:pt x="9255678" y="6166595"/>
                </a:lnTo>
                <a:lnTo>
                  <a:pt x="0" y="6166595"/>
                </a:lnTo>
                <a:lnTo>
                  <a:pt x="0" y="0"/>
                </a:lnTo>
                <a:close/>
              </a:path>
            </a:pathLst>
          </a:custGeom>
          <a:blipFill>
            <a:blip r:embed="rId3"/>
            <a:stretch>
              <a:fillRect l="0" t="0" r="0" b="0"/>
            </a:stretch>
          </a:blipFill>
        </p:spPr>
      </p:sp>
      <p:sp>
        <p:nvSpPr>
          <p:cNvPr name="TextBox 4" id="4"/>
          <p:cNvSpPr txBox="true"/>
          <p:nvPr/>
        </p:nvSpPr>
        <p:spPr>
          <a:xfrm rot="0">
            <a:off x="5062791" y="1162050"/>
            <a:ext cx="8162419" cy="1311910"/>
          </a:xfrm>
          <a:prstGeom prst="rect">
            <a:avLst/>
          </a:prstGeom>
        </p:spPr>
        <p:txBody>
          <a:bodyPr anchor="t" rtlCol="false" tIns="0" lIns="0" bIns="0" rIns="0">
            <a:spAutoFit/>
          </a:bodyPr>
          <a:lstStyle/>
          <a:p>
            <a:pPr algn="ctr" marL="0" indent="0" lvl="0">
              <a:lnSpc>
                <a:spcPts val="10069"/>
              </a:lnSpc>
            </a:pPr>
            <a:r>
              <a:rPr lang="en-US" sz="9499">
                <a:solidFill>
                  <a:srgbClr val="2E5187"/>
                </a:solidFill>
                <a:latin typeface="Amatic SC Bold"/>
              </a:rPr>
              <a:t>Share out &amp; Next Steps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6" t="-2254" r="-693" b="-5552"/>
            </a:stretch>
          </a:blipFill>
        </p:spPr>
      </p:sp>
      <p:sp>
        <p:nvSpPr>
          <p:cNvPr name="Freeform 3" id="3"/>
          <p:cNvSpPr/>
          <p:nvPr/>
        </p:nvSpPr>
        <p:spPr>
          <a:xfrm flipH="false" flipV="false" rot="0">
            <a:off x="5811923" y="1854263"/>
            <a:ext cx="6664155" cy="5148769"/>
          </a:xfrm>
          <a:custGeom>
            <a:avLst/>
            <a:gdLst/>
            <a:ahLst/>
            <a:cxnLst/>
            <a:rect r="r" b="b" t="t" l="l"/>
            <a:pathLst>
              <a:path h="5148769" w="6664155">
                <a:moveTo>
                  <a:pt x="0" y="0"/>
                </a:moveTo>
                <a:lnTo>
                  <a:pt x="6664154" y="0"/>
                </a:lnTo>
                <a:lnTo>
                  <a:pt x="6664154" y="5148769"/>
                </a:lnTo>
                <a:lnTo>
                  <a:pt x="0" y="514876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6418036" y="3110881"/>
            <a:ext cx="5451928" cy="1868805"/>
          </a:xfrm>
          <a:prstGeom prst="rect">
            <a:avLst/>
          </a:prstGeom>
        </p:spPr>
        <p:txBody>
          <a:bodyPr anchor="t" rtlCol="false" tIns="0" lIns="0" bIns="0" rIns="0">
            <a:spAutoFit/>
          </a:bodyPr>
          <a:lstStyle/>
          <a:p>
            <a:pPr algn="ctr" marL="0" indent="0" lvl="0">
              <a:lnSpc>
                <a:spcPts val="14310"/>
              </a:lnSpc>
            </a:pPr>
            <a:r>
              <a:rPr lang="en-US" sz="13500">
                <a:solidFill>
                  <a:srgbClr val="2E5187"/>
                </a:solidFill>
                <a:latin typeface="Amatic SC Bold"/>
              </a:rPr>
              <a:t>Thank you!</a:t>
            </a:r>
          </a:p>
        </p:txBody>
      </p:sp>
      <p:sp>
        <p:nvSpPr>
          <p:cNvPr name="TextBox 5" id="5"/>
          <p:cNvSpPr txBox="true"/>
          <p:nvPr/>
        </p:nvSpPr>
        <p:spPr>
          <a:xfrm rot="0">
            <a:off x="2525416" y="7320401"/>
            <a:ext cx="13237168" cy="962660"/>
          </a:xfrm>
          <a:prstGeom prst="rect">
            <a:avLst/>
          </a:prstGeom>
        </p:spPr>
        <p:txBody>
          <a:bodyPr anchor="t" rtlCol="false" tIns="0" lIns="0" bIns="0" rIns="0">
            <a:spAutoFit/>
          </a:bodyPr>
          <a:lstStyle/>
          <a:p>
            <a:pPr algn="ctr" marL="0" indent="0" lvl="0">
              <a:lnSpc>
                <a:spcPts val="7840"/>
              </a:lnSpc>
            </a:pPr>
            <a:r>
              <a:rPr lang="en-US" sz="5600">
                <a:solidFill>
                  <a:srgbClr val="2E5187"/>
                </a:solidFill>
                <a:latin typeface="Canva Student Font"/>
              </a:rPr>
              <a:t>Closing Remarks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6" t="-2254" r="-693" b="-5552"/>
            </a:stretch>
          </a:blipFill>
        </p:spPr>
      </p:sp>
      <p:sp>
        <p:nvSpPr>
          <p:cNvPr name="TextBox 3" id="3"/>
          <p:cNvSpPr txBox="true"/>
          <p:nvPr/>
        </p:nvSpPr>
        <p:spPr>
          <a:xfrm rot="0">
            <a:off x="1500077" y="769122"/>
            <a:ext cx="14993506" cy="1311910"/>
          </a:xfrm>
          <a:prstGeom prst="rect">
            <a:avLst/>
          </a:prstGeom>
        </p:spPr>
        <p:txBody>
          <a:bodyPr anchor="t" rtlCol="false" tIns="0" lIns="0" bIns="0" rIns="0">
            <a:spAutoFit/>
          </a:bodyPr>
          <a:lstStyle/>
          <a:p>
            <a:pPr algn="ctr" marL="0" indent="0" lvl="0">
              <a:lnSpc>
                <a:spcPts val="10069"/>
              </a:lnSpc>
            </a:pPr>
            <a:r>
              <a:rPr lang="en-US" sz="9499">
                <a:solidFill>
                  <a:srgbClr val="2E5187"/>
                </a:solidFill>
                <a:latin typeface="Amatic SC Bold"/>
              </a:rPr>
              <a:t>Today's Program </a:t>
            </a:r>
          </a:p>
        </p:txBody>
      </p:sp>
      <p:sp>
        <p:nvSpPr>
          <p:cNvPr name="TextBox 4" id="4"/>
          <p:cNvSpPr txBox="true"/>
          <p:nvPr/>
        </p:nvSpPr>
        <p:spPr>
          <a:xfrm rot="0">
            <a:off x="1500077" y="3963642"/>
            <a:ext cx="5449826" cy="962660"/>
          </a:xfrm>
          <a:prstGeom prst="rect">
            <a:avLst/>
          </a:prstGeom>
        </p:spPr>
        <p:txBody>
          <a:bodyPr anchor="t" rtlCol="false" tIns="0" lIns="0" bIns="0" rIns="0">
            <a:spAutoFit/>
          </a:bodyPr>
          <a:lstStyle/>
          <a:p>
            <a:pPr algn="l" marL="0" indent="0" lvl="0">
              <a:lnSpc>
                <a:spcPts val="7840"/>
              </a:lnSpc>
            </a:pPr>
            <a:r>
              <a:rPr lang="en-US" sz="5600" u="sng">
                <a:solidFill>
                  <a:srgbClr val="2E5187"/>
                </a:solidFill>
                <a:latin typeface="Canva Student Font"/>
                <a:hlinkClick r:id="rId3" action="ppaction://hlinksldjump"/>
              </a:rPr>
              <a:t>President's Message</a:t>
            </a:r>
          </a:p>
        </p:txBody>
      </p:sp>
      <p:sp>
        <p:nvSpPr>
          <p:cNvPr name="TextBox 5" id="5"/>
          <p:cNvSpPr txBox="true"/>
          <p:nvPr/>
        </p:nvSpPr>
        <p:spPr>
          <a:xfrm rot="0">
            <a:off x="10669320" y="1895447"/>
            <a:ext cx="4644961" cy="962660"/>
          </a:xfrm>
          <a:prstGeom prst="rect">
            <a:avLst/>
          </a:prstGeom>
        </p:spPr>
        <p:txBody>
          <a:bodyPr anchor="t" rtlCol="false" tIns="0" lIns="0" bIns="0" rIns="0">
            <a:spAutoFit/>
          </a:bodyPr>
          <a:lstStyle/>
          <a:p>
            <a:pPr algn="l" marL="0" indent="0" lvl="0">
              <a:lnSpc>
                <a:spcPts val="7840"/>
              </a:lnSpc>
            </a:pPr>
            <a:r>
              <a:rPr lang="en-US" sz="5600" u="sng">
                <a:solidFill>
                  <a:srgbClr val="2E5187"/>
                </a:solidFill>
                <a:latin typeface="Canva Student Font"/>
                <a:hlinkClick r:id="rId4" action="ppaction://hlinksldjump"/>
              </a:rPr>
              <a:t>District Greetings</a:t>
            </a:r>
          </a:p>
        </p:txBody>
      </p:sp>
      <p:sp>
        <p:nvSpPr>
          <p:cNvPr name="TextBox 6" id="6"/>
          <p:cNvSpPr txBox="true"/>
          <p:nvPr/>
        </p:nvSpPr>
        <p:spPr>
          <a:xfrm rot="0">
            <a:off x="1500077" y="2898084"/>
            <a:ext cx="5449826" cy="962660"/>
          </a:xfrm>
          <a:prstGeom prst="rect">
            <a:avLst/>
          </a:prstGeom>
        </p:spPr>
        <p:txBody>
          <a:bodyPr anchor="t" rtlCol="false" tIns="0" lIns="0" bIns="0" rIns="0">
            <a:spAutoFit/>
          </a:bodyPr>
          <a:lstStyle/>
          <a:p>
            <a:pPr algn="l" marL="0" indent="0" lvl="0">
              <a:lnSpc>
                <a:spcPts val="7840"/>
              </a:lnSpc>
            </a:pPr>
            <a:r>
              <a:rPr lang="en-US" sz="5600" u="sng">
                <a:solidFill>
                  <a:srgbClr val="2E5187"/>
                </a:solidFill>
                <a:latin typeface="Canva Student Font"/>
                <a:hlinkClick r:id="rId5" action="ppaction://hlinksldjump"/>
              </a:rPr>
              <a:t>Constituent Welcomes</a:t>
            </a:r>
          </a:p>
        </p:txBody>
      </p:sp>
      <p:sp>
        <p:nvSpPr>
          <p:cNvPr name="TextBox 7" id="7"/>
          <p:cNvSpPr txBox="true"/>
          <p:nvPr/>
        </p:nvSpPr>
        <p:spPr>
          <a:xfrm rot="0">
            <a:off x="1500077" y="1895447"/>
            <a:ext cx="5449826" cy="962660"/>
          </a:xfrm>
          <a:prstGeom prst="rect">
            <a:avLst/>
          </a:prstGeom>
        </p:spPr>
        <p:txBody>
          <a:bodyPr anchor="t" rtlCol="false" tIns="0" lIns="0" bIns="0" rIns="0">
            <a:spAutoFit/>
          </a:bodyPr>
          <a:lstStyle/>
          <a:p>
            <a:pPr algn="l" marL="0" indent="0" lvl="0">
              <a:lnSpc>
                <a:spcPts val="7840"/>
              </a:lnSpc>
            </a:pPr>
            <a:r>
              <a:rPr lang="en-US" sz="5600" u="sng">
                <a:solidFill>
                  <a:srgbClr val="2E5187"/>
                </a:solidFill>
                <a:latin typeface="Canva Student Font"/>
                <a:hlinkClick r:id="rId6" action="ppaction://hlinksldjump"/>
              </a:rPr>
              <a:t>Land Acknowledgement</a:t>
            </a:r>
          </a:p>
        </p:txBody>
      </p:sp>
      <p:sp>
        <p:nvSpPr>
          <p:cNvPr name="TextBox 8" id="8"/>
          <p:cNvSpPr txBox="true"/>
          <p:nvPr/>
        </p:nvSpPr>
        <p:spPr>
          <a:xfrm rot="0">
            <a:off x="1500077" y="4964402"/>
            <a:ext cx="5449826" cy="962660"/>
          </a:xfrm>
          <a:prstGeom prst="rect">
            <a:avLst/>
          </a:prstGeom>
        </p:spPr>
        <p:txBody>
          <a:bodyPr anchor="t" rtlCol="false" tIns="0" lIns="0" bIns="0" rIns="0">
            <a:spAutoFit/>
          </a:bodyPr>
          <a:lstStyle/>
          <a:p>
            <a:pPr algn="l" marL="0" indent="0" lvl="0">
              <a:lnSpc>
                <a:spcPts val="7840"/>
              </a:lnSpc>
            </a:pPr>
            <a:r>
              <a:rPr lang="en-US" sz="5600" u="sng">
                <a:solidFill>
                  <a:srgbClr val="2E5187"/>
                </a:solidFill>
                <a:latin typeface="Canva Student Font"/>
              </a:rPr>
              <a:t>Our "Why"</a:t>
            </a:r>
          </a:p>
        </p:txBody>
      </p:sp>
      <p:sp>
        <p:nvSpPr>
          <p:cNvPr name="TextBox 9" id="9"/>
          <p:cNvSpPr txBox="true"/>
          <p:nvPr/>
        </p:nvSpPr>
        <p:spPr>
          <a:xfrm rot="0">
            <a:off x="1500077" y="7031962"/>
            <a:ext cx="6832968" cy="962660"/>
          </a:xfrm>
          <a:prstGeom prst="rect">
            <a:avLst/>
          </a:prstGeom>
        </p:spPr>
        <p:txBody>
          <a:bodyPr anchor="t" rtlCol="false" tIns="0" lIns="0" bIns="0" rIns="0">
            <a:spAutoFit/>
          </a:bodyPr>
          <a:lstStyle/>
          <a:p>
            <a:pPr algn="l" marL="0" indent="0" lvl="0">
              <a:lnSpc>
                <a:spcPts val="7840"/>
              </a:lnSpc>
            </a:pPr>
            <a:r>
              <a:rPr lang="en-US" sz="5600" u="sng">
                <a:solidFill>
                  <a:srgbClr val="2E5187"/>
                </a:solidFill>
                <a:latin typeface="Canva Student Font"/>
                <a:hlinkClick r:id="rId7" action="ppaction://hlinksldjump"/>
              </a:rPr>
              <a:t>Recognition of New Employees</a:t>
            </a:r>
          </a:p>
        </p:txBody>
      </p:sp>
      <p:sp>
        <p:nvSpPr>
          <p:cNvPr name="TextBox 10" id="10"/>
          <p:cNvSpPr txBox="true"/>
          <p:nvPr/>
        </p:nvSpPr>
        <p:spPr>
          <a:xfrm rot="0">
            <a:off x="1500077" y="6064236"/>
            <a:ext cx="6832968" cy="962660"/>
          </a:xfrm>
          <a:prstGeom prst="rect">
            <a:avLst/>
          </a:prstGeom>
        </p:spPr>
        <p:txBody>
          <a:bodyPr anchor="t" rtlCol="false" tIns="0" lIns="0" bIns="0" rIns="0">
            <a:spAutoFit/>
          </a:bodyPr>
          <a:lstStyle/>
          <a:p>
            <a:pPr algn="l" marL="0" indent="0" lvl="0">
              <a:lnSpc>
                <a:spcPts val="7840"/>
              </a:lnSpc>
            </a:pPr>
            <a:r>
              <a:rPr lang="en-US" sz="5600" u="sng">
                <a:solidFill>
                  <a:srgbClr val="2E5187"/>
                </a:solidFill>
                <a:latin typeface="Canva Student Font"/>
                <a:hlinkClick r:id="rId8" action="ppaction://hlinksldjump"/>
              </a:rPr>
              <a:t>Break</a:t>
            </a:r>
          </a:p>
        </p:txBody>
      </p:sp>
      <p:sp>
        <p:nvSpPr>
          <p:cNvPr name="TextBox 11" id="11"/>
          <p:cNvSpPr txBox="true"/>
          <p:nvPr/>
        </p:nvSpPr>
        <p:spPr>
          <a:xfrm rot="0">
            <a:off x="10669320" y="5029200"/>
            <a:ext cx="6832968" cy="962660"/>
          </a:xfrm>
          <a:prstGeom prst="rect">
            <a:avLst/>
          </a:prstGeom>
        </p:spPr>
        <p:txBody>
          <a:bodyPr anchor="t" rtlCol="false" tIns="0" lIns="0" bIns="0" rIns="0">
            <a:spAutoFit/>
          </a:bodyPr>
          <a:lstStyle/>
          <a:p>
            <a:pPr algn="l" marL="0" indent="0" lvl="0">
              <a:lnSpc>
                <a:spcPts val="7840"/>
              </a:lnSpc>
            </a:pPr>
            <a:r>
              <a:rPr lang="en-US" sz="5600" u="sng">
                <a:solidFill>
                  <a:srgbClr val="2E5187"/>
                </a:solidFill>
                <a:latin typeface="Canva Student Font"/>
                <a:hlinkClick r:id="rId9" action="ppaction://hlinksldjump"/>
              </a:rPr>
              <a:t>Share out &amp; Next Steps</a:t>
            </a:r>
          </a:p>
        </p:txBody>
      </p:sp>
      <p:sp>
        <p:nvSpPr>
          <p:cNvPr name="TextBox 12" id="12"/>
          <p:cNvSpPr txBox="true"/>
          <p:nvPr/>
        </p:nvSpPr>
        <p:spPr>
          <a:xfrm rot="0">
            <a:off x="10669320" y="6064236"/>
            <a:ext cx="6832968" cy="962660"/>
          </a:xfrm>
          <a:prstGeom prst="rect">
            <a:avLst/>
          </a:prstGeom>
        </p:spPr>
        <p:txBody>
          <a:bodyPr anchor="t" rtlCol="false" tIns="0" lIns="0" bIns="0" rIns="0">
            <a:spAutoFit/>
          </a:bodyPr>
          <a:lstStyle/>
          <a:p>
            <a:pPr algn="l" marL="0" indent="0" lvl="0">
              <a:lnSpc>
                <a:spcPts val="7840"/>
              </a:lnSpc>
            </a:pPr>
            <a:r>
              <a:rPr lang="en-US" sz="5600" u="sng">
                <a:solidFill>
                  <a:srgbClr val="2E5187"/>
                </a:solidFill>
                <a:latin typeface="Canva Student Font"/>
                <a:hlinkClick r:id="rId10" action="ppaction://hlinksldjump"/>
              </a:rPr>
              <a:t>Closing Remarks</a:t>
            </a:r>
          </a:p>
        </p:txBody>
      </p:sp>
      <p:sp>
        <p:nvSpPr>
          <p:cNvPr name="TextBox 13" id="13"/>
          <p:cNvSpPr txBox="true"/>
          <p:nvPr/>
        </p:nvSpPr>
        <p:spPr>
          <a:xfrm rot="0">
            <a:off x="10669320" y="2898084"/>
            <a:ext cx="6832968" cy="1953260"/>
          </a:xfrm>
          <a:prstGeom prst="rect">
            <a:avLst/>
          </a:prstGeom>
        </p:spPr>
        <p:txBody>
          <a:bodyPr anchor="t" rtlCol="false" tIns="0" lIns="0" bIns="0" rIns="0">
            <a:spAutoFit/>
          </a:bodyPr>
          <a:lstStyle/>
          <a:p>
            <a:pPr algn="l" marL="0" indent="0" lvl="0">
              <a:lnSpc>
                <a:spcPts val="7840"/>
              </a:lnSpc>
            </a:pPr>
            <a:r>
              <a:rPr lang="en-US" sz="5600" u="sng">
                <a:solidFill>
                  <a:srgbClr val="2E5187"/>
                </a:solidFill>
                <a:latin typeface="Canva Student Font"/>
                <a:hlinkClick r:id="rId11" action="ppaction://hlinksldjump"/>
              </a:rPr>
              <a:t>What is Community &amp; How do we Build it?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376" t="-2254" r="-693" b="-5552"/>
            </a:stretch>
          </a:blipFill>
        </p:spPr>
      </p:sp>
      <p:grpSp>
        <p:nvGrpSpPr>
          <p:cNvPr name="Group 3" id="3"/>
          <p:cNvGrpSpPr/>
          <p:nvPr/>
        </p:nvGrpSpPr>
        <p:grpSpPr>
          <a:xfrm rot="0">
            <a:off x="1028700" y="2118999"/>
            <a:ext cx="16487613" cy="7935087"/>
            <a:chOff x="0" y="0"/>
            <a:chExt cx="21983484" cy="10580115"/>
          </a:xfrm>
        </p:grpSpPr>
        <p:grpSp>
          <p:nvGrpSpPr>
            <p:cNvPr name="Group 4" id="4"/>
            <p:cNvGrpSpPr/>
            <p:nvPr/>
          </p:nvGrpSpPr>
          <p:grpSpPr>
            <a:xfrm rot="0">
              <a:off x="0" y="0"/>
              <a:ext cx="21983484" cy="9749592"/>
              <a:chOff x="0" y="0"/>
              <a:chExt cx="4342417" cy="1925845"/>
            </a:xfrm>
          </p:grpSpPr>
          <p:sp>
            <p:nvSpPr>
              <p:cNvPr name="Freeform 5" id="5"/>
              <p:cNvSpPr/>
              <p:nvPr/>
            </p:nvSpPr>
            <p:spPr>
              <a:xfrm flipH="false" flipV="false" rot="0">
                <a:off x="0" y="0"/>
                <a:ext cx="4342417" cy="1925845"/>
              </a:xfrm>
              <a:custGeom>
                <a:avLst/>
                <a:gdLst/>
                <a:ahLst/>
                <a:cxnLst/>
                <a:rect r="r" b="b" t="t" l="l"/>
                <a:pathLst>
                  <a:path h="1925845" w="4342417">
                    <a:moveTo>
                      <a:pt x="0" y="0"/>
                    </a:moveTo>
                    <a:lnTo>
                      <a:pt x="4342417" y="0"/>
                    </a:lnTo>
                    <a:lnTo>
                      <a:pt x="4342417" y="1925845"/>
                    </a:lnTo>
                    <a:lnTo>
                      <a:pt x="0" y="1925845"/>
                    </a:lnTo>
                    <a:close/>
                  </a:path>
                </a:pathLst>
              </a:custGeom>
              <a:solidFill>
                <a:srgbClr val="EDECED"/>
              </a:solidFill>
            </p:spPr>
          </p:sp>
          <p:sp>
            <p:nvSpPr>
              <p:cNvPr name="TextBox 6" id="6"/>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7" id="7"/>
            <p:cNvSpPr txBox="true"/>
            <p:nvPr/>
          </p:nvSpPr>
          <p:spPr>
            <a:xfrm rot="0">
              <a:off x="446604" y="108219"/>
              <a:ext cx="20747592" cy="10471897"/>
            </a:xfrm>
            <a:prstGeom prst="rect">
              <a:avLst/>
            </a:prstGeom>
          </p:spPr>
          <p:txBody>
            <a:bodyPr anchor="t" rtlCol="false" tIns="0" lIns="0" bIns="0" rIns="0">
              <a:spAutoFit/>
            </a:bodyPr>
            <a:lstStyle/>
            <a:p>
              <a:pPr algn="ctr">
                <a:lnSpc>
                  <a:spcPts val="4620"/>
                </a:lnSpc>
              </a:pPr>
              <a:r>
                <a:rPr lang="en-US" sz="3300">
                  <a:solidFill>
                    <a:srgbClr val="2E5187"/>
                  </a:solidFill>
                  <a:latin typeface="Canva Student Font"/>
                </a:rPr>
                <a:t>We recognize that San Diego Miramar College sits on the ancestral homeland of the Kumeyaay people, who have lived in this area for well over 10,000 years, and we honor their past, present, and future connection to this land and its inherent connection to their identity. </a:t>
              </a:r>
            </a:p>
            <a:p>
              <a:pPr>
                <a:lnSpc>
                  <a:spcPts val="4620"/>
                </a:lnSpc>
              </a:pPr>
              <a:r>
                <a:rPr lang="en-US" sz="3300">
                  <a:solidFill>
                    <a:srgbClr val="2E5187"/>
                  </a:solidFill>
                  <a:latin typeface="Canva Student Font"/>
                </a:rPr>
                <a:t>    </a:t>
              </a:r>
            </a:p>
            <a:p>
              <a:pPr algn="ctr">
                <a:lnSpc>
                  <a:spcPts val="4620"/>
                </a:lnSpc>
              </a:pPr>
              <a:r>
                <a:rPr lang="en-US" sz="3300">
                  <a:solidFill>
                    <a:srgbClr val="2E5187"/>
                  </a:solidFill>
                  <a:latin typeface="Canva Student Font"/>
                </a:rPr>
                <a:t>We acknowledge our occupation of unceded Kumeyaay land and the violent systemic injustices this has continuously perpetuated for Native peoples of this region. We pay respect to the Indigenous people of San Diego County - past, present, and future - and honor their continuing presence in their homeland and their spiritual beliefs that land does not belong to people; people belong to land.</a:t>
              </a:r>
            </a:p>
            <a:p>
              <a:pPr>
                <a:lnSpc>
                  <a:spcPts val="4620"/>
                </a:lnSpc>
              </a:pPr>
            </a:p>
            <a:p>
              <a:pPr algn="ctr">
                <a:lnSpc>
                  <a:spcPts val="4620"/>
                </a:lnSpc>
              </a:pPr>
              <a:r>
                <a:rPr lang="en-US" sz="3300">
                  <a:solidFill>
                    <a:srgbClr val="2E5187"/>
                  </a:solidFill>
                  <a:latin typeface="Canva Student Font"/>
                </a:rPr>
                <a:t>We also acknowledge that this is merely the beginning, and there is far more work to be done in an attempt to heal all of the injustices and inequities that still exist today and throughout their entire historical diaspora. Hopefully we can find a way to move forward together.</a:t>
              </a:r>
            </a:p>
            <a:p>
              <a:pPr algn="l" marL="0" indent="0" lvl="0">
                <a:lnSpc>
                  <a:spcPts val="7392"/>
                </a:lnSpc>
              </a:pPr>
            </a:p>
          </p:txBody>
        </p:sp>
      </p:grpSp>
      <p:sp>
        <p:nvSpPr>
          <p:cNvPr name="TextBox 8" id="8"/>
          <p:cNvSpPr txBox="true"/>
          <p:nvPr/>
        </p:nvSpPr>
        <p:spPr>
          <a:xfrm rot="0">
            <a:off x="3100408" y="634196"/>
            <a:ext cx="12087184" cy="1311910"/>
          </a:xfrm>
          <a:prstGeom prst="rect">
            <a:avLst/>
          </a:prstGeom>
        </p:spPr>
        <p:txBody>
          <a:bodyPr anchor="t" rtlCol="false" tIns="0" lIns="0" bIns="0" rIns="0">
            <a:spAutoFit/>
          </a:bodyPr>
          <a:lstStyle/>
          <a:p>
            <a:pPr algn="ctr" marL="0" indent="0" lvl="0">
              <a:lnSpc>
                <a:spcPts val="10069"/>
              </a:lnSpc>
            </a:pPr>
            <a:r>
              <a:rPr lang="en-US" sz="9499">
                <a:solidFill>
                  <a:srgbClr val="2E5187"/>
                </a:solidFill>
                <a:latin typeface="Amatic SC Bold"/>
              </a:rPr>
              <a:t>Land Acknowledgement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6" t="-2254" r="-693" b="-5552"/>
            </a:stretch>
          </a:blipFill>
        </p:spPr>
      </p:sp>
      <p:grpSp>
        <p:nvGrpSpPr>
          <p:cNvPr name="Group 3" id="3"/>
          <p:cNvGrpSpPr/>
          <p:nvPr/>
        </p:nvGrpSpPr>
        <p:grpSpPr>
          <a:xfrm rot="0">
            <a:off x="12037497" y="5143500"/>
            <a:ext cx="5136570" cy="4949785"/>
            <a:chOff x="0" y="0"/>
            <a:chExt cx="6848760" cy="6599714"/>
          </a:xfrm>
        </p:grpSpPr>
        <p:sp>
          <p:nvSpPr>
            <p:cNvPr name="Freeform 4" id="4"/>
            <p:cNvSpPr/>
            <p:nvPr/>
          </p:nvSpPr>
          <p:spPr>
            <a:xfrm flipH="false" flipV="false" rot="0">
              <a:off x="0" y="0"/>
              <a:ext cx="6848760" cy="6599714"/>
            </a:xfrm>
            <a:custGeom>
              <a:avLst/>
              <a:gdLst/>
              <a:ahLst/>
              <a:cxnLst/>
              <a:rect r="r" b="b" t="t" l="l"/>
              <a:pathLst>
                <a:path h="6599714" w="6848760">
                  <a:moveTo>
                    <a:pt x="0" y="0"/>
                  </a:moveTo>
                  <a:lnTo>
                    <a:pt x="6848760" y="0"/>
                  </a:lnTo>
                  <a:lnTo>
                    <a:pt x="6848760" y="6599714"/>
                  </a:lnTo>
                  <a:lnTo>
                    <a:pt x="0" y="65997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a:grpSpLocks noChangeAspect="true"/>
            </p:cNvGrpSpPr>
            <p:nvPr/>
          </p:nvGrpSpPr>
          <p:grpSpPr>
            <a:xfrm rot="0">
              <a:off x="289604" y="165094"/>
              <a:ext cx="6269552" cy="6269527"/>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38888" t="0" r="-38888" b="0"/>
                </a:stretch>
              </a:blipFill>
            </p:spPr>
          </p:sp>
        </p:grpSp>
      </p:grpSp>
      <p:grpSp>
        <p:nvGrpSpPr>
          <p:cNvPr name="Group 7" id="7"/>
          <p:cNvGrpSpPr/>
          <p:nvPr/>
        </p:nvGrpSpPr>
        <p:grpSpPr>
          <a:xfrm rot="0">
            <a:off x="6233981" y="5143500"/>
            <a:ext cx="5136570" cy="4949785"/>
            <a:chOff x="0" y="0"/>
            <a:chExt cx="6848760" cy="6599714"/>
          </a:xfrm>
        </p:grpSpPr>
        <p:sp>
          <p:nvSpPr>
            <p:cNvPr name="Freeform 8" id="8"/>
            <p:cNvSpPr/>
            <p:nvPr/>
          </p:nvSpPr>
          <p:spPr>
            <a:xfrm flipH="false" flipV="false" rot="0">
              <a:off x="0" y="0"/>
              <a:ext cx="6848760" cy="6599714"/>
            </a:xfrm>
            <a:custGeom>
              <a:avLst/>
              <a:gdLst/>
              <a:ahLst/>
              <a:cxnLst/>
              <a:rect r="r" b="b" t="t" l="l"/>
              <a:pathLst>
                <a:path h="6599714" w="6848760">
                  <a:moveTo>
                    <a:pt x="0" y="0"/>
                  </a:moveTo>
                  <a:lnTo>
                    <a:pt x="6848760" y="0"/>
                  </a:lnTo>
                  <a:lnTo>
                    <a:pt x="6848760" y="6599714"/>
                  </a:lnTo>
                  <a:lnTo>
                    <a:pt x="0" y="65997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9" id="9"/>
            <p:cNvGrpSpPr>
              <a:grpSpLocks noChangeAspect="true"/>
            </p:cNvGrpSpPr>
            <p:nvPr/>
          </p:nvGrpSpPr>
          <p:grpSpPr>
            <a:xfrm rot="0">
              <a:off x="289604" y="165094"/>
              <a:ext cx="6269552" cy="6269527"/>
              <a:chOff x="0" y="0"/>
              <a:chExt cx="6350000" cy="6349975"/>
            </a:xfrm>
          </p:grpSpPr>
          <p:sp>
            <p:nvSpPr>
              <p:cNvPr name="Freeform 10" id="10"/>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a:stretch>
                  <a:fillRect l="-15644" t="-17714" r="-8755" b="-48153"/>
                </a:stretch>
              </a:blipFill>
            </p:spPr>
          </p:sp>
        </p:grpSp>
      </p:grpSp>
      <p:grpSp>
        <p:nvGrpSpPr>
          <p:cNvPr name="Group 11" id="11"/>
          <p:cNvGrpSpPr/>
          <p:nvPr/>
        </p:nvGrpSpPr>
        <p:grpSpPr>
          <a:xfrm rot="0">
            <a:off x="861694" y="5143500"/>
            <a:ext cx="5136570" cy="4949785"/>
            <a:chOff x="0" y="0"/>
            <a:chExt cx="6848760" cy="6599714"/>
          </a:xfrm>
        </p:grpSpPr>
        <p:sp>
          <p:nvSpPr>
            <p:cNvPr name="Freeform 12" id="12"/>
            <p:cNvSpPr/>
            <p:nvPr/>
          </p:nvSpPr>
          <p:spPr>
            <a:xfrm flipH="false" flipV="false" rot="0">
              <a:off x="0" y="0"/>
              <a:ext cx="6848760" cy="6599714"/>
            </a:xfrm>
            <a:custGeom>
              <a:avLst/>
              <a:gdLst/>
              <a:ahLst/>
              <a:cxnLst/>
              <a:rect r="r" b="b" t="t" l="l"/>
              <a:pathLst>
                <a:path h="6599714" w="6848760">
                  <a:moveTo>
                    <a:pt x="0" y="0"/>
                  </a:moveTo>
                  <a:lnTo>
                    <a:pt x="6848760" y="0"/>
                  </a:lnTo>
                  <a:lnTo>
                    <a:pt x="6848760" y="6599714"/>
                  </a:lnTo>
                  <a:lnTo>
                    <a:pt x="0" y="659971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13" id="13"/>
            <p:cNvGrpSpPr>
              <a:grpSpLocks noChangeAspect="true"/>
            </p:cNvGrpSpPr>
            <p:nvPr/>
          </p:nvGrpSpPr>
          <p:grpSpPr>
            <a:xfrm rot="0">
              <a:off x="289604" y="165094"/>
              <a:ext cx="6269552" cy="6269527"/>
              <a:chOff x="0" y="0"/>
              <a:chExt cx="6350000" cy="6349975"/>
            </a:xfrm>
          </p:grpSpPr>
          <p:sp>
            <p:nvSpPr>
              <p:cNvPr name="Freeform 14" id="14"/>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0" t="-680" r="0" b="-15319"/>
                </a:stretch>
              </a:blipFill>
            </p:spPr>
          </p:sp>
        </p:grpSp>
      </p:grpSp>
      <p:sp>
        <p:nvSpPr>
          <p:cNvPr name="TextBox 15" id="15"/>
          <p:cNvSpPr txBox="true"/>
          <p:nvPr/>
        </p:nvSpPr>
        <p:spPr>
          <a:xfrm rot="0">
            <a:off x="4109224" y="769580"/>
            <a:ext cx="10058704" cy="1311910"/>
          </a:xfrm>
          <a:prstGeom prst="rect">
            <a:avLst/>
          </a:prstGeom>
        </p:spPr>
        <p:txBody>
          <a:bodyPr anchor="t" rtlCol="false" tIns="0" lIns="0" bIns="0" rIns="0">
            <a:spAutoFit/>
          </a:bodyPr>
          <a:lstStyle/>
          <a:p>
            <a:pPr algn="ctr" marL="0" indent="0" lvl="0">
              <a:lnSpc>
                <a:spcPts val="10069"/>
              </a:lnSpc>
            </a:pPr>
            <a:r>
              <a:rPr lang="en-US" sz="9499">
                <a:solidFill>
                  <a:srgbClr val="2E5187"/>
                </a:solidFill>
                <a:latin typeface="Amatic SC Bold"/>
              </a:rPr>
              <a:t>Constituent Welcomes</a:t>
            </a:r>
          </a:p>
        </p:txBody>
      </p:sp>
      <p:sp>
        <p:nvSpPr>
          <p:cNvPr name="TextBox 16" id="16"/>
          <p:cNvSpPr txBox="true"/>
          <p:nvPr/>
        </p:nvSpPr>
        <p:spPr>
          <a:xfrm rot="0">
            <a:off x="4445532" y="2178775"/>
            <a:ext cx="9386086" cy="2943860"/>
          </a:xfrm>
          <a:prstGeom prst="rect">
            <a:avLst/>
          </a:prstGeom>
        </p:spPr>
        <p:txBody>
          <a:bodyPr anchor="t" rtlCol="false" tIns="0" lIns="0" bIns="0" rIns="0">
            <a:spAutoFit/>
          </a:bodyPr>
          <a:lstStyle/>
          <a:p>
            <a:pPr algn="ctr">
              <a:lnSpc>
                <a:spcPts val="7840"/>
              </a:lnSpc>
            </a:pPr>
            <a:r>
              <a:rPr lang="en-US" sz="5600">
                <a:solidFill>
                  <a:srgbClr val="2E5187"/>
                </a:solidFill>
                <a:latin typeface="Canva Student Font"/>
              </a:rPr>
              <a:t>Namod Pallek, ASG President</a:t>
            </a:r>
          </a:p>
          <a:p>
            <a:pPr algn="ctr">
              <a:lnSpc>
                <a:spcPts val="7840"/>
              </a:lnSpc>
            </a:pPr>
            <a:r>
              <a:rPr lang="en-US" sz="5600">
                <a:solidFill>
                  <a:srgbClr val="2E5187"/>
                </a:solidFill>
                <a:latin typeface="Canva Student Font"/>
              </a:rPr>
              <a:t>Malia Kunst, Classified Senate President </a:t>
            </a:r>
          </a:p>
          <a:p>
            <a:pPr algn="ctr" marL="0" indent="0" lvl="0">
              <a:lnSpc>
                <a:spcPts val="7840"/>
              </a:lnSpc>
            </a:pPr>
            <a:r>
              <a:rPr lang="en-US" sz="5600">
                <a:solidFill>
                  <a:srgbClr val="2E5187"/>
                </a:solidFill>
                <a:latin typeface="Canva Student Font"/>
              </a:rPr>
              <a:t>Pablo Martin, Academic Senate President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6" t="-2254" r="-693" b="-5552"/>
            </a:stretch>
          </a:blipFill>
        </p:spPr>
      </p:sp>
      <p:grpSp>
        <p:nvGrpSpPr>
          <p:cNvPr name="Group 3" id="3"/>
          <p:cNvGrpSpPr/>
          <p:nvPr/>
        </p:nvGrpSpPr>
        <p:grpSpPr>
          <a:xfrm rot="0">
            <a:off x="9588126" y="1900293"/>
            <a:ext cx="6731184" cy="6486414"/>
            <a:chOff x="0" y="0"/>
            <a:chExt cx="8974912" cy="8648552"/>
          </a:xfrm>
        </p:grpSpPr>
        <p:sp>
          <p:nvSpPr>
            <p:cNvPr name="Freeform 4" id="4"/>
            <p:cNvSpPr/>
            <p:nvPr/>
          </p:nvSpPr>
          <p:spPr>
            <a:xfrm flipH="false" flipV="false" rot="0">
              <a:off x="0" y="0"/>
              <a:ext cx="8974912" cy="8648552"/>
            </a:xfrm>
            <a:custGeom>
              <a:avLst/>
              <a:gdLst/>
              <a:ahLst/>
              <a:cxnLst/>
              <a:rect r="r" b="b" t="t" l="l"/>
              <a:pathLst>
                <a:path h="8648552" w="8974912">
                  <a:moveTo>
                    <a:pt x="0" y="0"/>
                  </a:moveTo>
                  <a:lnTo>
                    <a:pt x="8974912" y="0"/>
                  </a:lnTo>
                  <a:lnTo>
                    <a:pt x="8974912" y="8648552"/>
                  </a:lnTo>
                  <a:lnTo>
                    <a:pt x="0" y="864855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a:grpSpLocks noChangeAspect="true"/>
            </p:cNvGrpSpPr>
            <p:nvPr/>
          </p:nvGrpSpPr>
          <p:grpSpPr>
            <a:xfrm rot="0">
              <a:off x="379510" y="216346"/>
              <a:ext cx="8215893" cy="8215860"/>
              <a:chOff x="0" y="0"/>
              <a:chExt cx="6350000" cy="6349975"/>
            </a:xfrm>
          </p:grpSpPr>
          <p:sp>
            <p:nvSpPr>
              <p:cNvPr name="Freeform 6" id="6"/>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0" t="-530" r="0" b="-32803"/>
                </a:stretch>
              </a:blipFill>
            </p:spPr>
          </p:sp>
        </p:grpSp>
      </p:grpSp>
      <p:grpSp>
        <p:nvGrpSpPr>
          <p:cNvPr name="Group 7" id="7"/>
          <p:cNvGrpSpPr/>
          <p:nvPr/>
        </p:nvGrpSpPr>
        <p:grpSpPr>
          <a:xfrm rot="0">
            <a:off x="2127341" y="2690420"/>
            <a:ext cx="6253633" cy="4337318"/>
            <a:chOff x="0" y="0"/>
            <a:chExt cx="8338178" cy="5783090"/>
          </a:xfrm>
        </p:grpSpPr>
        <p:sp>
          <p:nvSpPr>
            <p:cNvPr name="TextBox 8" id="8"/>
            <p:cNvSpPr txBox="true"/>
            <p:nvPr/>
          </p:nvSpPr>
          <p:spPr>
            <a:xfrm rot="0">
              <a:off x="0" y="133350"/>
              <a:ext cx="8338178" cy="3495463"/>
            </a:xfrm>
            <a:prstGeom prst="rect">
              <a:avLst/>
            </a:prstGeom>
          </p:spPr>
          <p:txBody>
            <a:bodyPr anchor="t" rtlCol="false" tIns="0" lIns="0" bIns="0" rIns="0">
              <a:spAutoFit/>
            </a:bodyPr>
            <a:lstStyle/>
            <a:p>
              <a:pPr algn="l" marL="0" indent="0" lvl="0">
                <a:lnSpc>
                  <a:spcPts val="10069"/>
                </a:lnSpc>
              </a:pPr>
              <a:r>
                <a:rPr lang="en-US" sz="9499">
                  <a:solidFill>
                    <a:srgbClr val="2E5187"/>
                  </a:solidFill>
                  <a:latin typeface="Amatic SC Bold"/>
                </a:rPr>
                <a:t>President's Welcome Message</a:t>
              </a:r>
            </a:p>
          </p:txBody>
        </p:sp>
        <p:sp>
          <p:nvSpPr>
            <p:cNvPr name="TextBox 9" id="9"/>
            <p:cNvSpPr txBox="true"/>
            <p:nvPr/>
          </p:nvSpPr>
          <p:spPr>
            <a:xfrm rot="0">
              <a:off x="0" y="4537644"/>
              <a:ext cx="7780610" cy="1245447"/>
            </a:xfrm>
            <a:prstGeom prst="rect">
              <a:avLst/>
            </a:prstGeom>
          </p:spPr>
          <p:txBody>
            <a:bodyPr anchor="t" rtlCol="false" tIns="0" lIns="0" bIns="0" rIns="0">
              <a:spAutoFit/>
            </a:bodyPr>
            <a:lstStyle/>
            <a:p>
              <a:pPr algn="l" marL="0" indent="0" lvl="0">
                <a:lnSpc>
                  <a:spcPts val="7840"/>
                </a:lnSpc>
              </a:pPr>
              <a:r>
                <a:rPr lang="en-US" sz="5600">
                  <a:solidFill>
                    <a:srgbClr val="2E5187"/>
                  </a:solidFill>
                  <a:latin typeface="Canva Student Font"/>
                </a:rPr>
                <a:t>Wes Lundburg, President</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6" t="-2254" r="-693" b="-5552"/>
            </a:stretch>
          </a:blipFill>
        </p:spPr>
      </p:sp>
      <p:sp>
        <p:nvSpPr>
          <p:cNvPr name="TextBox 3" id="3"/>
          <p:cNvSpPr txBox="true"/>
          <p:nvPr/>
        </p:nvSpPr>
        <p:spPr>
          <a:xfrm rot="0">
            <a:off x="6017183" y="754836"/>
            <a:ext cx="6253633" cy="1311910"/>
          </a:xfrm>
          <a:prstGeom prst="rect">
            <a:avLst/>
          </a:prstGeom>
        </p:spPr>
        <p:txBody>
          <a:bodyPr anchor="t" rtlCol="false" tIns="0" lIns="0" bIns="0" rIns="0">
            <a:spAutoFit/>
          </a:bodyPr>
          <a:lstStyle/>
          <a:p>
            <a:pPr algn="ctr" marL="0" indent="0" lvl="0">
              <a:lnSpc>
                <a:spcPts val="10069"/>
              </a:lnSpc>
            </a:pPr>
            <a:r>
              <a:rPr lang="en-US" sz="9499">
                <a:solidFill>
                  <a:srgbClr val="2E5187"/>
                </a:solidFill>
                <a:latin typeface="Amatic SC Bold"/>
              </a:rPr>
              <a:t>Our "Why"</a:t>
            </a:r>
          </a:p>
        </p:txBody>
      </p:sp>
      <p:sp>
        <p:nvSpPr>
          <p:cNvPr name="TextBox 4" id="4"/>
          <p:cNvSpPr txBox="true"/>
          <p:nvPr/>
        </p:nvSpPr>
        <p:spPr>
          <a:xfrm rot="0">
            <a:off x="736639" y="2222044"/>
            <a:ext cx="17238735" cy="5738138"/>
          </a:xfrm>
          <a:prstGeom prst="rect">
            <a:avLst/>
          </a:prstGeom>
        </p:spPr>
        <p:txBody>
          <a:bodyPr anchor="t" rtlCol="false" tIns="0" lIns="0" bIns="0" rIns="0">
            <a:spAutoFit/>
          </a:bodyPr>
          <a:lstStyle/>
          <a:p>
            <a:pPr algn="ctr">
              <a:lnSpc>
                <a:spcPts val="7649"/>
              </a:lnSpc>
            </a:pPr>
            <a:r>
              <a:rPr lang="en-US" sz="5464" u="sng">
                <a:solidFill>
                  <a:srgbClr val="2E5187"/>
                </a:solidFill>
                <a:latin typeface="Amatic SC Bold"/>
              </a:rPr>
              <a:t>Part 1</a:t>
            </a:r>
          </a:p>
          <a:p>
            <a:pPr>
              <a:lnSpc>
                <a:spcPts val="7649"/>
              </a:lnSpc>
            </a:pPr>
            <a:r>
              <a:rPr lang="en-US" sz="5464">
                <a:solidFill>
                  <a:srgbClr val="2E5187"/>
                </a:solidFill>
                <a:latin typeface="Amatic SC Bold"/>
              </a:rPr>
              <a:t>Step 1: Write down three things you were hopeful for when starting your career</a:t>
            </a:r>
          </a:p>
          <a:p>
            <a:pPr>
              <a:lnSpc>
                <a:spcPts val="7649"/>
              </a:lnSpc>
            </a:pPr>
            <a:r>
              <a:rPr lang="en-US" sz="5464">
                <a:solidFill>
                  <a:srgbClr val="2E5187"/>
                </a:solidFill>
                <a:latin typeface="Amatic SC Bold"/>
              </a:rPr>
              <a:t>Step 2: Write down three things that brought you joy when you started your career</a:t>
            </a:r>
          </a:p>
          <a:p>
            <a:pPr>
              <a:lnSpc>
                <a:spcPts val="7649"/>
              </a:lnSpc>
            </a:pPr>
            <a:r>
              <a:rPr lang="en-US" sz="5464">
                <a:solidFill>
                  <a:srgbClr val="2E5187"/>
                </a:solidFill>
                <a:latin typeface="Amatic SC Bold"/>
              </a:rPr>
              <a:t>step 3: Write down three things you were grateful for when you started your career</a:t>
            </a:r>
          </a:p>
          <a:p>
            <a:pPr algn="ctr">
              <a:lnSpc>
                <a:spcPts val="7649"/>
              </a:lnSpc>
            </a:pPr>
            <a:r>
              <a:rPr lang="en-US" sz="5464" u="sng">
                <a:solidFill>
                  <a:srgbClr val="2E5187"/>
                </a:solidFill>
                <a:latin typeface="Amatic SC Bold"/>
              </a:rPr>
              <a:t>Part 2: </a:t>
            </a:r>
          </a:p>
          <a:p>
            <a:pPr algn="ctr">
              <a:lnSpc>
                <a:spcPts val="7649"/>
              </a:lnSpc>
            </a:pPr>
            <a:r>
              <a:rPr lang="en-US" sz="5464">
                <a:solidFill>
                  <a:srgbClr val="2E5187"/>
                </a:solidFill>
                <a:latin typeface="Amatic SC Bold"/>
              </a:rPr>
              <a:t>Same questions but current/present day</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6" t="-2254" r="-693" b="-5552"/>
            </a:stretch>
          </a:blipFill>
        </p:spPr>
      </p:sp>
      <p:sp>
        <p:nvSpPr>
          <p:cNvPr name="Freeform 3" id="3"/>
          <p:cNvSpPr/>
          <p:nvPr/>
        </p:nvSpPr>
        <p:spPr>
          <a:xfrm flipH="false" flipV="false" rot="0">
            <a:off x="4871043" y="3354173"/>
            <a:ext cx="2398759" cy="2416332"/>
          </a:xfrm>
          <a:custGeom>
            <a:avLst/>
            <a:gdLst/>
            <a:ahLst/>
            <a:cxnLst/>
            <a:rect r="r" b="b" t="t" l="l"/>
            <a:pathLst>
              <a:path h="2416332" w="2398759">
                <a:moveTo>
                  <a:pt x="0" y="0"/>
                </a:moveTo>
                <a:lnTo>
                  <a:pt x="2398759" y="0"/>
                </a:lnTo>
                <a:lnTo>
                  <a:pt x="2398759" y="2416332"/>
                </a:lnTo>
                <a:lnTo>
                  <a:pt x="0" y="24163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8405500" y="2021608"/>
            <a:ext cx="3874349" cy="3874349"/>
          </a:xfrm>
          <a:custGeom>
            <a:avLst/>
            <a:gdLst/>
            <a:ahLst/>
            <a:cxnLst/>
            <a:rect r="r" b="b" t="t" l="l"/>
            <a:pathLst>
              <a:path h="3874349" w="3874349">
                <a:moveTo>
                  <a:pt x="0" y="0"/>
                </a:moveTo>
                <a:lnTo>
                  <a:pt x="3874349" y="0"/>
                </a:lnTo>
                <a:lnTo>
                  <a:pt x="3874349" y="3874349"/>
                </a:lnTo>
                <a:lnTo>
                  <a:pt x="0" y="38743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7268392" y="2021608"/>
            <a:ext cx="1137108" cy="946643"/>
          </a:xfrm>
          <a:custGeom>
            <a:avLst/>
            <a:gdLst/>
            <a:ahLst/>
            <a:cxnLst/>
            <a:rect r="r" b="b" t="t" l="l"/>
            <a:pathLst>
              <a:path h="946643" w="1137108">
                <a:moveTo>
                  <a:pt x="0" y="0"/>
                </a:moveTo>
                <a:lnTo>
                  <a:pt x="1137108" y="0"/>
                </a:lnTo>
                <a:lnTo>
                  <a:pt x="1137108" y="946643"/>
                </a:lnTo>
                <a:lnTo>
                  <a:pt x="0" y="94664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2222239" y="6703437"/>
            <a:ext cx="13843522" cy="1868805"/>
          </a:xfrm>
          <a:prstGeom prst="rect">
            <a:avLst/>
          </a:prstGeom>
        </p:spPr>
        <p:txBody>
          <a:bodyPr anchor="t" rtlCol="false" tIns="0" lIns="0" bIns="0" rIns="0">
            <a:spAutoFit/>
          </a:bodyPr>
          <a:lstStyle/>
          <a:p>
            <a:pPr algn="ctr" marL="0" indent="0" lvl="0">
              <a:lnSpc>
                <a:spcPts val="14310"/>
              </a:lnSpc>
            </a:pPr>
            <a:r>
              <a:rPr lang="en-US" sz="13500">
                <a:solidFill>
                  <a:srgbClr val="2E5187"/>
                </a:solidFill>
                <a:latin typeface="Amatic SC Bold"/>
              </a:rPr>
              <a:t>Break</a:t>
            </a:r>
          </a:p>
        </p:txBody>
      </p:sp>
      <p:sp>
        <p:nvSpPr>
          <p:cNvPr name="Freeform 7" id="7"/>
          <p:cNvSpPr/>
          <p:nvPr/>
        </p:nvSpPr>
        <p:spPr>
          <a:xfrm flipH="true" flipV="false" rot="0">
            <a:off x="12279849" y="4949315"/>
            <a:ext cx="1137108" cy="946643"/>
          </a:xfrm>
          <a:custGeom>
            <a:avLst/>
            <a:gdLst/>
            <a:ahLst/>
            <a:cxnLst/>
            <a:rect r="r" b="b" t="t" l="l"/>
            <a:pathLst>
              <a:path h="946643" w="1137108">
                <a:moveTo>
                  <a:pt x="1137108" y="0"/>
                </a:moveTo>
                <a:lnTo>
                  <a:pt x="0" y="0"/>
                </a:lnTo>
                <a:lnTo>
                  <a:pt x="0" y="946642"/>
                </a:lnTo>
                <a:lnTo>
                  <a:pt x="1137108" y="946642"/>
                </a:lnTo>
                <a:lnTo>
                  <a:pt x="1137108"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1028" t="-24621" r="-21210" b="-20300"/>
            </a:stretch>
          </a:blipFill>
        </p:spPr>
      </p:sp>
      <p:sp>
        <p:nvSpPr>
          <p:cNvPr name="TextBox 3" id="3"/>
          <p:cNvSpPr txBox="true"/>
          <p:nvPr/>
        </p:nvSpPr>
        <p:spPr>
          <a:xfrm rot="0">
            <a:off x="7146258" y="4109720"/>
            <a:ext cx="3995484" cy="1953260"/>
          </a:xfrm>
          <a:prstGeom prst="rect">
            <a:avLst/>
          </a:prstGeom>
        </p:spPr>
        <p:txBody>
          <a:bodyPr anchor="t" rtlCol="false" tIns="0" lIns="0" bIns="0" rIns="0">
            <a:spAutoFit/>
          </a:bodyPr>
          <a:lstStyle/>
          <a:p>
            <a:pPr algn="ctr" marL="0" indent="0" lvl="0">
              <a:lnSpc>
                <a:spcPts val="7840"/>
              </a:lnSpc>
            </a:pPr>
            <a:r>
              <a:rPr lang="en-US" sz="5600">
                <a:solidFill>
                  <a:srgbClr val="2E5187"/>
                </a:solidFill>
                <a:latin typeface="Canva Student Font"/>
              </a:rPr>
              <a:t>Recognition of New Employees</a:t>
            </a:r>
            <a:r>
              <a:rPr lang="en-US" sz="5600">
                <a:solidFill>
                  <a:srgbClr val="2E5187"/>
                </a:solidFill>
                <a:latin typeface="Canva Student Font"/>
              </a:rPr>
              <a:t> </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376" t="-2254" r="-693" b="-5552"/>
            </a:stretch>
          </a:blipFill>
        </p:spPr>
      </p:sp>
      <p:sp>
        <p:nvSpPr>
          <p:cNvPr name="TextBox 3" id="3"/>
          <p:cNvSpPr txBox="true"/>
          <p:nvPr/>
        </p:nvSpPr>
        <p:spPr>
          <a:xfrm rot="0">
            <a:off x="2041273" y="1462974"/>
            <a:ext cx="13843522" cy="8147050"/>
          </a:xfrm>
          <a:prstGeom prst="rect">
            <a:avLst/>
          </a:prstGeom>
        </p:spPr>
        <p:txBody>
          <a:bodyPr anchor="t" rtlCol="false" tIns="0" lIns="0" bIns="0" rIns="0">
            <a:spAutoFit/>
          </a:bodyPr>
          <a:lstStyle/>
          <a:p>
            <a:pPr>
              <a:lnSpc>
                <a:spcPts val="21200"/>
              </a:lnSpc>
            </a:pPr>
            <a:r>
              <a:rPr lang="en-US" sz="20000">
                <a:solidFill>
                  <a:srgbClr val="D00203"/>
                </a:solidFill>
                <a:latin typeface="Amatic SC Bold"/>
              </a:rPr>
              <a:t>26 new classified</a:t>
            </a:r>
          </a:p>
          <a:p>
            <a:pPr>
              <a:lnSpc>
                <a:spcPts val="21200"/>
              </a:lnSpc>
            </a:pPr>
            <a:r>
              <a:rPr lang="en-US" sz="20000">
                <a:solidFill>
                  <a:srgbClr val="D00203"/>
                </a:solidFill>
                <a:latin typeface="Amatic SC Bold"/>
              </a:rPr>
              <a:t>15 New faculty</a:t>
            </a:r>
          </a:p>
          <a:p>
            <a:pPr marL="0" indent="0" lvl="0">
              <a:lnSpc>
                <a:spcPts val="21200"/>
              </a:lnSpc>
            </a:pPr>
            <a:r>
              <a:rPr lang="en-US" sz="20000">
                <a:solidFill>
                  <a:srgbClr val="D00203"/>
                </a:solidFill>
                <a:latin typeface="Amatic SC Bold"/>
              </a:rPr>
              <a:t>7 new managers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DAFkB43k9aQ</dc:identifier>
  <dcterms:modified xsi:type="dcterms:W3CDTF">2011-08-01T06:04:30Z</dcterms:modified>
  <cp:revision>1</cp:revision>
  <dc:title>Fall 2023 Convocation</dc:title>
</cp:coreProperties>
</file>