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98" r:id="rId5"/>
    <p:sldId id="305" r:id="rId6"/>
    <p:sldId id="300" r:id="rId7"/>
    <p:sldId id="306" r:id="rId8"/>
    <p:sldId id="301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7" autoAdjust="0"/>
    <p:restoredTop sz="94665" autoAdjust="0"/>
  </p:normalViewPr>
  <p:slideViewPr>
    <p:cSldViewPr snapToGrid="0">
      <p:cViewPr varScale="1">
        <p:scale>
          <a:sx n="83" d="100"/>
          <a:sy n="83" d="100"/>
        </p:scale>
        <p:origin x="31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5/22/2023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760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4B95064-E6BF-43CD-ACBD-6363E8D9B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114627"/>
            <a:ext cx="5956300" cy="1095056"/>
          </a:xfrm>
          <a:solidFill>
            <a:schemeClr val="tx1">
              <a:alpha val="80000"/>
            </a:schemeClr>
          </a:solidFill>
        </p:spPr>
        <p:txBody>
          <a:bodyPr vert="horz" lIns="252000" tIns="180000" rIns="180000" bIns="180000" rtlCol="0">
            <a:noAutofit/>
          </a:bodyPr>
          <a:lstStyle>
            <a:lvl1pPr marL="0" indent="0" algn="l">
              <a:buNone/>
              <a:defRPr lang="en-US">
                <a:solidFill>
                  <a:schemeClr val="bg1"/>
                </a:solidFill>
              </a:defRPr>
            </a:lvl1pPr>
          </a:lstStyle>
          <a:p>
            <a:pPr marL="266700" lvl="0" indent="-26670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563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08000"/>
            <a:ext cx="11328000" cy="5183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6207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1E0B79-3CC8-4DCF-8AEC-AC43BC9A3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86" y="1007250"/>
            <a:ext cx="5460114" cy="5169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546508-E26C-46CD-8939-D20E71BF4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1007250"/>
            <a:ext cx="5448115" cy="5169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5553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2" name="Rectangle 11" descr="Accent bar right&#10;">
            <a:extLst>
              <a:ext uri="{FF2B5EF4-FFF2-40B4-BE49-F238E27FC236}">
                <a16:creationId xmlns:a16="http://schemas.microsoft.com/office/drawing/2014/main" id="{3E8A46E0-47C2-4441-B7DD-F621A80F1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02C307-6561-4E11-9899-1F34830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4128"/>
            <a:ext cx="5448115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D73439B-6B1B-47C5-B2B0-409015FB3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86" y="1224128"/>
            <a:ext cx="5447914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2AC6878-44C6-4445-A225-70C0DC482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886" y="1955731"/>
            <a:ext cx="5447914" cy="423393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6D675DA8-374F-4915-973A-53612A41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1943031"/>
            <a:ext cx="5447914" cy="424663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15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B68CA9-AC4C-4D15-9BA1-A9F1AC56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9B24D8A-D8A5-4F57-A260-A4CF75FCB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432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E50A411-2E68-4F4D-B4BC-62E87C63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FBF39A8-0BD5-48FD-9993-F595D4F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063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B3A426-6D4A-4D91-ACD6-A2C25BAE44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4370" y="2033588"/>
            <a:ext cx="8863262" cy="2790825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7243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4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er Slid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/>
          <a:lstStyle>
            <a:lvl1pPr algn="r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>
            <a:lvl1pPr algn="l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307689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815037"/>
            <a:ext cx="5472000" cy="33769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2308214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812214"/>
            <a:ext cx="5472113" cy="3379036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Rectangle 9" descr="Accent block left">
            <a:extLst>
              <a:ext uri="{FF2B5EF4-FFF2-40B4-BE49-F238E27FC236}">
                <a16:creationId xmlns:a16="http://schemas.microsoft.com/office/drawing/2014/main" id="{BBC0CAF5-0DE6-4BEA-824E-124A54A76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2100317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1" name="Rectangle 10" descr="Accent bar right&#10;">
            <a:extLst>
              <a:ext uri="{FF2B5EF4-FFF2-40B4-BE49-F238E27FC236}">
                <a16:creationId xmlns:a16="http://schemas.microsoft.com/office/drawing/2014/main" id="{ED008080-B2F5-441A-8B15-30AE86BBF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2100317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Thank You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10243100" y="6422491"/>
            <a:ext cx="1053900" cy="38086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500" b="1" i="0" spc="-100" baseline="0" noProof="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en-US" sz="1200" b="0" i="0" spc="14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6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3" r:id="rId18"/>
    <p:sldLayoutId id="2147483674" r:id="rId19"/>
    <p:sldLayoutId id="2147483654" r:id="rId20"/>
    <p:sldLayoutId id="2147483655" r:id="rId21"/>
    <p:sldLayoutId id="2147483675" r:id="rId22"/>
    <p:sldLayoutId id="2147483672" r:id="rId2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 descr="Hands coming together in circle">
            <a:extLst>
              <a:ext uri="{FF2B5EF4-FFF2-40B4-BE49-F238E27FC236}">
                <a16:creationId xmlns:a16="http://schemas.microsoft.com/office/drawing/2014/main" id="{AA8A1CBA-9BB5-2246-9F4B-98EAD7C901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5854" y="-192505"/>
            <a:ext cx="9780588" cy="6804025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2811053"/>
            <a:ext cx="8991600" cy="1261295"/>
          </a:xfrm>
        </p:spPr>
        <p:txBody>
          <a:bodyPr/>
          <a:lstStyle/>
          <a:p>
            <a:r>
              <a:rPr lang="en-US" sz="4400" dirty="0">
                <a:latin typeface="Book Antiqua" panose="02040602050305030304" pitchFamily="18" charset="0"/>
              </a:rPr>
              <a:t>SCFF and Hold Harmless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</p:spPr>
        <p:txBody>
          <a:bodyPr/>
          <a:lstStyle/>
          <a:p>
            <a:r>
              <a:rPr lang="en-US" dirty="0"/>
              <a:t>College Council – Tuesday May 23, 2023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E58197-B1A3-4036-8F30-678225580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6441" y="4641960"/>
            <a:ext cx="1979705" cy="10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Student Centered Funding Formula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9E1C0-A06E-4533-B425-246FCE8F1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Established in the 2018-19 Fiscal Year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Requires a major paradigm shift from the apportionment funding model (SB 361) used for over a decade to fund non-basic aid California Community Colleges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Shifts focus on funding from enrollment to both enrollment and performance funding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Reporting and funding is by District not individual colleges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18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Student Centered Funding Formula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9E1C0-A06E-4533-B425-246FCE8F1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Book Antiqua" panose="02040602050305030304" pitchFamily="18" charset="0"/>
              </a:rPr>
              <a:t>FTES</a:t>
            </a:r>
            <a:r>
              <a:rPr lang="en-US" dirty="0">
                <a:latin typeface="Book Antiqua" panose="02040602050305030304" pitchFamily="18" charset="0"/>
              </a:rPr>
              <a:t> 70% - 3-year average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Credit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Incarcerated Credit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Special Admit Credit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CDCP (Career Development and College Preparation)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Book Antiqua" panose="02040602050305030304" pitchFamily="18" charset="0"/>
              </a:rPr>
              <a:t>Supplemental</a:t>
            </a:r>
            <a:r>
              <a:rPr lang="en-US" dirty="0">
                <a:latin typeface="Book Antiqua" panose="02040602050305030304" pitchFamily="18" charset="0"/>
              </a:rPr>
              <a:t> 20% - Prior Year Head Count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Pell Grant Recipients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AB 540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California Promise Grant Recipients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Book Antiqua" panose="02040602050305030304" pitchFamily="18" charset="0"/>
              </a:rPr>
              <a:t>Success</a:t>
            </a:r>
            <a:r>
              <a:rPr lang="en-US" dirty="0">
                <a:latin typeface="Book Antiqua" panose="02040602050305030304" pitchFamily="18" charset="0"/>
              </a:rPr>
              <a:t> 10% - 3-year Head Count Average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27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Student Centered Funding Formula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9E1C0-A06E-4533-B425-246FCE8F1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Book Antiqua" panose="02040602050305030304" pitchFamily="18" charset="0"/>
              </a:rPr>
              <a:t>Success</a:t>
            </a:r>
            <a:r>
              <a:rPr lang="en-US" dirty="0">
                <a:latin typeface="Book Antiqua" panose="02040602050305030304" pitchFamily="18" charset="0"/>
              </a:rPr>
              <a:t> 10% - 3-year Head Count Average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Funding values based upon type of student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All Students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Pell Grant Recipient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California Promise Grant Recipient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Success Metrics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Associate Degree for Transfer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Associate Degree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Baccalaureate Degree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Credit Certificate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Transfer Level Math and English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Transfer to a Four Year University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Nine or More CTE Units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Regional Living Wage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9851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Hold Harmless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9E1C0-A06E-4533-B425-246FCE8F1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Hold Harmless is a transition period that provides funding stability 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Hold Harmless has been extended through 2024-25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New floor will be established for 2025-26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Based upon 2024-25 actual performance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FTES Average from 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22-23</a:t>
            </a:r>
            <a:r>
              <a:rPr lang="en-US" dirty="0">
                <a:latin typeface="Book Antiqua" panose="02040602050305030304" pitchFamily="18" charset="0"/>
              </a:rPr>
              <a:t>, 23-24, 24-25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Supplemental Prior Year Headcount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Success Average from 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22-23</a:t>
            </a:r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, 23-24, 24-25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If Floor Funding is Applied, No COLA Allocated</a:t>
            </a:r>
            <a:endParaRPr lang="en-US" dirty="0">
              <a:latin typeface="Book Antiqua" panose="02040602050305030304" pitchFamily="18" charset="0"/>
            </a:endParaRPr>
          </a:p>
          <a:p>
            <a:pPr marL="542925" lvl="2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23-24 and 24-25 Funding Based Upon Highest Calculation of: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20-21 SCFF Calculated Revenue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19-20 SCFF Calculated Revenue + COLA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Book Antiqua" panose="02040602050305030304" pitchFamily="18" charset="0"/>
              </a:rPr>
              <a:t>20-21 Hold Harmless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4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Placeholder 31" descr="hand clapping">
            <a:extLst>
              <a:ext uri="{FF2B5EF4-FFF2-40B4-BE49-F238E27FC236}">
                <a16:creationId xmlns:a16="http://schemas.microsoft.com/office/drawing/2014/main" id="{AAB6EE12-FEF8-FB41-A909-0DA61D7725C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6C38D7A9-9299-4108-BB08-026F4B9CA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58200" y="2678834"/>
            <a:ext cx="3733800" cy="1013684"/>
          </a:xfrm>
        </p:spPr>
        <p:txBody>
          <a:bodyPr/>
          <a:lstStyle/>
          <a:p>
            <a:r>
              <a:rPr lang="en-US" sz="5400" dirty="0">
                <a:latin typeface="Book Antiqua" panose="02040602050305030304" pitchFamily="18" charset="0"/>
              </a:rPr>
              <a:t>Thank You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1814EC9-246A-4C6E-941E-5774FE72F08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8F7D812-0B50-4FCF-8DB1-A098E1198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6647" y="6371351"/>
            <a:ext cx="3846909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67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0_Bright business presentation_AAS_v3" id="{57D58BC9-3F05-45D4-81CD-7BA898B4CAAD}" vid="{0F92AA19-00D6-4C71-B13F-219D7994A0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90D0D0-7C1D-47FF-A2F0-9937AA567A3D}">
  <ds:schemaRefs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71af3243-3dd4-4a8d-8c0d-dd76da1f02a5"/>
    <ds:schemaRef ds:uri="http://www.w3.org/XML/1998/namespace"/>
    <ds:schemaRef ds:uri="http://schemas.microsoft.com/office/infopath/2007/PartnerControls"/>
    <ds:schemaRef ds:uri="http://purl.org/dc/dcmitype/"/>
    <ds:schemaRef ds:uri="16c05727-aa75-4e4a-9b5f-8a80a116589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8E15EA0-2F38-456B-B156-038699A5D1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DB5DD7-8DCC-4069-9EB3-5D09818665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Bright business presentation</Template>
  <TotalTime>0</TotalTime>
  <Words>268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Book Antiqua</vt:lpstr>
      <vt:lpstr>Calibri</vt:lpstr>
      <vt:lpstr>Candara</vt:lpstr>
      <vt:lpstr>Corbel</vt:lpstr>
      <vt:lpstr>Times New Roman</vt:lpstr>
      <vt:lpstr>Wingdings</vt:lpstr>
      <vt:lpstr>Office Theme</vt:lpstr>
      <vt:lpstr>SCFF and Hold Harmless</vt:lpstr>
      <vt:lpstr>Student Centered Funding Formula</vt:lpstr>
      <vt:lpstr>Student Centered Funding Formula</vt:lpstr>
      <vt:lpstr>Student Centered Funding Formula</vt:lpstr>
      <vt:lpstr>Hold Harmless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2022-07-26T14:33:48Z</dcterms:created>
  <dcterms:modified xsi:type="dcterms:W3CDTF">2023-05-22T18:45:48Z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