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4" r:id="rId3"/>
    <p:sldId id="277" r:id="rId4"/>
    <p:sldId id="258" r:id="rId5"/>
    <p:sldId id="270" r:id="rId6"/>
    <p:sldId id="269" r:id="rId7"/>
    <p:sldId id="271" r:id="rId8"/>
    <p:sldId id="257" r:id="rId9"/>
    <p:sldId id="265" r:id="rId10"/>
    <p:sldId id="260" r:id="rId11"/>
    <p:sldId id="268" r:id="rId12"/>
    <p:sldId id="264" r:id="rId13"/>
    <p:sldId id="276" r:id="rId14"/>
    <p:sldId id="262" r:id="rId15"/>
    <p:sldId id="263" r:id="rId16"/>
    <p:sldId id="266" r:id="rId17"/>
    <p:sldId id="267" r:id="rId18"/>
    <p:sldId id="272" r:id="rId19"/>
    <p:sldId id="261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008000"/>
    <a:srgbClr val="FF0000"/>
    <a:srgbClr val="99CCFF"/>
    <a:srgbClr val="292929"/>
    <a:srgbClr val="CC00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51" autoAdjust="0"/>
    <p:restoredTop sz="94698" autoAdjust="0"/>
  </p:normalViewPr>
  <p:slideViewPr>
    <p:cSldViewPr snapToGrid="0">
      <p:cViewPr varScale="1">
        <p:scale>
          <a:sx n="98" d="100"/>
          <a:sy n="98" d="100"/>
        </p:scale>
        <p:origin x="35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40B56-9711-45F3-ADE8-2D969CC21BFE}" type="datetimeFigureOut">
              <a:rPr lang="en-US"/>
              <a:pPr>
                <a:defRPr/>
              </a:pPr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52096-5E0B-405B-9495-BD1EB924F1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9BC4-A89F-4C09-BCD4-DC4EB40BB4A4}" type="datetimeFigureOut">
              <a:rPr lang="en-US"/>
              <a:pPr>
                <a:defRPr/>
              </a:pPr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11613-671C-4ACA-87F5-41261E058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0044F-DB0F-4370-8161-47B663991375}" type="datetimeFigureOut">
              <a:rPr lang="en-US"/>
              <a:pPr>
                <a:defRPr/>
              </a:pPr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D45B-DA81-4C33-82E3-F49F3ECD9A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5F752-3CF7-46C5-AE0B-ACC3A6A0BED8}" type="datetimeFigureOut">
              <a:rPr lang="en-US"/>
              <a:pPr>
                <a:defRPr/>
              </a:pPr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6099E-CB2F-4176-A27C-69A598A36D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AD619-7CB8-498D-9288-BF88395E505E}" type="datetimeFigureOut">
              <a:rPr lang="en-US"/>
              <a:pPr>
                <a:defRPr/>
              </a:pPr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4B10D-61CC-457E-A31C-D4384BC9D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C2ED1-4ACD-42FB-A819-CB499A1452CC}" type="datetimeFigureOut">
              <a:rPr lang="en-US"/>
              <a:pPr>
                <a:defRPr/>
              </a:pPr>
              <a:t>4/23/2023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D4FA5-ED39-47EC-A31F-6E5D56AA6C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B35B4-7B07-4B5F-9151-8DC4C9CC3BD9}" type="datetimeFigureOut">
              <a:rPr lang="en-US"/>
              <a:pPr>
                <a:defRPr/>
              </a:pPr>
              <a:t>4/23/2023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6084-795C-4CB1-ABFE-95CCA3EDC8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F1614-B591-4F9C-873D-CABC6B7EED1A}" type="datetimeFigureOut">
              <a:rPr lang="en-US"/>
              <a:pPr>
                <a:defRPr/>
              </a:pPr>
              <a:t>4/23/2023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01258-3E3D-4431-941B-D59B795AC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DA987-8D5C-42F8-B11D-CC0CB1A039B4}" type="datetimeFigureOut">
              <a:rPr lang="en-US"/>
              <a:pPr>
                <a:defRPr/>
              </a:pPr>
              <a:t>4/23/2023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61E39-E958-409F-9F6D-BBD75E0E3F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F341D-FDDE-41B0-AB21-91D9AC9327D7}" type="datetimeFigureOut">
              <a:rPr lang="en-US"/>
              <a:pPr>
                <a:defRPr/>
              </a:pPr>
              <a:t>4/23/2023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088BE-92A1-4873-9F23-A60175F077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894C2-07F6-4481-8EDC-830AD3B5A0CD}" type="datetimeFigureOut">
              <a:rPr lang="en-US"/>
              <a:pPr>
                <a:defRPr/>
              </a:pPr>
              <a:t>4/23/2023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6DC5B-577F-4F77-AEF3-F6415E9ADC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  <a:alpha val="16000"/>
              </a:schemeClr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4632AD-8985-4A16-862B-1FFCA71DAFDD}" type="datetimeFigureOut">
              <a:rPr lang="en-US"/>
              <a:pPr>
                <a:defRPr/>
              </a:pPr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4953A5-BB98-41BD-BF43-C39352F62C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UDY TOPICS IN SEQU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33" y="797838"/>
            <a:ext cx="6928107" cy="519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50797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800" b="1" dirty="0" smtClean="0">
                <a:latin typeface="Chiller" pitchFamily="82" charset="0"/>
              </a:rPr>
              <a:t>The Nervous System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0930" y="5901265"/>
            <a:ext cx="867833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800" b="1" dirty="0" smtClean="0">
                <a:latin typeface="Chiller" pitchFamily="82" charset="0"/>
              </a:rPr>
              <a:t>Spotlight on the </a:t>
            </a:r>
            <a:r>
              <a:rPr lang="en-US" sz="4800" b="1" dirty="0" smtClean="0">
                <a:solidFill>
                  <a:srgbClr val="008000"/>
                </a:solidFill>
                <a:latin typeface="Chiller" pitchFamily="82" charset="0"/>
              </a:rPr>
              <a:t>Peripheral</a:t>
            </a:r>
            <a:r>
              <a:rPr lang="en-US" sz="4800" b="1" dirty="0" smtClean="0">
                <a:latin typeface="Chiller" pitchFamily="82" charset="0"/>
              </a:rPr>
              <a:t> Nervous System</a:t>
            </a:r>
          </a:p>
        </p:txBody>
      </p:sp>
    </p:spTree>
    <p:extLst>
      <p:ext uri="{BB962C8B-B14F-4D97-AF65-F5344CB8AC3E}">
        <p14:creationId xmlns:p14="http://schemas.microsoft.com/office/powerpoint/2010/main" val="226673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marie\Desktop\ANS Pupil P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1404938"/>
            <a:ext cx="3255963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 descr="C:\Users\marie\Desktop\ANS Pupil Sy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6850" y="1465263"/>
            <a:ext cx="287655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311275" y="228600"/>
            <a:ext cx="1736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Chiller" pitchFamily="82" charset="0"/>
              </a:rPr>
              <a:t>PARA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5867400" y="228600"/>
            <a:ext cx="12890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C00000"/>
                </a:solidFill>
                <a:latin typeface="Chiller" pitchFamily="82" charset="0"/>
              </a:rPr>
              <a:t>SYM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238539" y="5219873"/>
            <a:ext cx="351447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latin typeface="Chiller" pitchFamily="82" charset="0"/>
              </a:rPr>
              <a:t>Hmmm, did you know coconut oil is a natural saturated fat with medium chain fatty acids and is excellent for human health?</a:t>
            </a:r>
          </a:p>
          <a:p>
            <a:r>
              <a:rPr lang="en-US" sz="2000" b="1" dirty="0">
                <a:solidFill>
                  <a:srgbClr val="663300"/>
                </a:solidFill>
                <a:latin typeface="Chiller" pitchFamily="82" charset="0"/>
              </a:rPr>
              <a:t>Good thing I read …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5756954" y="5232558"/>
            <a:ext cx="2971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663300"/>
                </a:solidFill>
                <a:latin typeface="Chiller" pitchFamily="82" charset="0"/>
              </a:rPr>
              <a:t>Note: Similar effects to Sympathetic stimulation </a:t>
            </a:r>
            <a:r>
              <a:rPr lang="en-US" sz="2000" b="1" dirty="0" smtClean="0">
                <a:solidFill>
                  <a:srgbClr val="663300"/>
                </a:solidFill>
                <a:latin typeface="Chiller" pitchFamily="82" charset="0"/>
              </a:rPr>
              <a:t>are found </a:t>
            </a:r>
            <a:r>
              <a:rPr lang="en-US" sz="2000" b="1" dirty="0">
                <a:solidFill>
                  <a:srgbClr val="663300"/>
                </a:solidFill>
                <a:latin typeface="Chiller" pitchFamily="82" charset="0"/>
              </a:rPr>
              <a:t>from being in Love – </a:t>
            </a:r>
            <a:r>
              <a:rPr lang="en-US" sz="2000" b="1" dirty="0" smtClean="0">
                <a:solidFill>
                  <a:srgbClr val="663300"/>
                </a:solidFill>
                <a:latin typeface="Chiller" pitchFamily="82" charset="0"/>
              </a:rPr>
              <a:t>seriously.</a:t>
            </a:r>
            <a:endParaRPr lang="en-US" sz="2000" b="1" dirty="0">
              <a:solidFill>
                <a:srgbClr val="663300"/>
              </a:solidFill>
              <a:latin typeface="Chiller" pitchFamily="82" charset="0"/>
            </a:endParaRP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3605213" y="471488"/>
            <a:ext cx="18176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008000"/>
                </a:solidFill>
                <a:latin typeface="Chiller" pitchFamily="82" charset="0"/>
              </a:rPr>
              <a:t>Vision?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86" y="2227898"/>
            <a:ext cx="1746504" cy="31775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91724" y="6406201"/>
            <a:ext cx="64346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n-lt"/>
              </a:rPr>
              <a:t>The pupil is a hole </a:t>
            </a:r>
            <a:r>
              <a:rPr lang="en-US" sz="1100" dirty="0" smtClean="0">
                <a:latin typeface="+mn-lt"/>
              </a:rPr>
              <a:t>in </a:t>
            </a:r>
            <a:r>
              <a:rPr lang="en-US" sz="1100" dirty="0">
                <a:latin typeface="+mn-lt"/>
              </a:rPr>
              <a:t>the </a:t>
            </a:r>
            <a:r>
              <a:rPr lang="en-US" sz="1100" dirty="0" smtClean="0">
                <a:latin typeface="+mn-lt"/>
              </a:rPr>
              <a:t>center </a:t>
            </a:r>
            <a:r>
              <a:rPr lang="en-US" sz="1100" dirty="0">
                <a:latin typeface="+mn-lt"/>
              </a:rPr>
              <a:t>of the iris </a:t>
            </a:r>
            <a:r>
              <a:rPr lang="en-US" sz="1100" dirty="0" smtClean="0">
                <a:latin typeface="+mn-lt"/>
              </a:rPr>
              <a:t>(</a:t>
            </a:r>
            <a:r>
              <a:rPr lang="en-US" sz="1100" dirty="0">
                <a:latin typeface="+mn-lt"/>
              </a:rPr>
              <a:t>colored </a:t>
            </a:r>
            <a:r>
              <a:rPr lang="en-US" sz="1100" dirty="0" smtClean="0">
                <a:latin typeface="+mn-lt"/>
              </a:rPr>
              <a:t>part) of the eye. It has two sets of intrinsic ‘muscles’ that can change pupil diameter, which changes the amount of light that hits the retina and photoreceptors. </a:t>
            </a:r>
            <a:endParaRPr lang="en-US" sz="11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arie\Desktop\ANS Magazine\ANS Spi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600200"/>
            <a:ext cx="1235075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Users\marie\Desktop\ANS Magazine\ANS Sweat Sk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832100"/>
            <a:ext cx="309562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C:\Users\marie\Desktop\ANS Salivary Glan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5" y="1471613"/>
            <a:ext cx="28876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387475" y="228600"/>
            <a:ext cx="1736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0070C0"/>
                </a:solidFill>
                <a:latin typeface="Chiller" pitchFamily="82" charset="0"/>
              </a:rPr>
              <a:t>PARA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5791200" y="228600"/>
            <a:ext cx="12890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C00000"/>
                </a:solidFill>
                <a:latin typeface="Chiller" pitchFamily="82" charset="0"/>
              </a:rPr>
              <a:t>SYM</a:t>
            </a:r>
          </a:p>
        </p:txBody>
      </p:sp>
      <p:pic>
        <p:nvPicPr>
          <p:cNvPr id="22535" name="Picture 4" descr="C:\Users\marie\Desktop\ANS Magazine\ANS H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5650" y="2514600"/>
            <a:ext cx="203835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/>
        </p:nvSpPr>
        <p:spPr>
          <a:xfrm>
            <a:off x="7997825" y="76200"/>
            <a:ext cx="222250" cy="1624013"/>
          </a:xfrm>
          <a:custGeom>
            <a:avLst/>
            <a:gdLst>
              <a:gd name="connsiteX0" fmla="*/ 85060 w 223284"/>
              <a:gd name="connsiteY0" fmla="*/ 0 h 1623588"/>
              <a:gd name="connsiteX1" fmla="*/ 95693 w 223284"/>
              <a:gd name="connsiteY1" fmla="*/ 31898 h 1623588"/>
              <a:gd name="connsiteX2" fmla="*/ 63795 w 223284"/>
              <a:gd name="connsiteY2" fmla="*/ 116958 h 1623588"/>
              <a:gd name="connsiteX3" fmla="*/ 0 w 223284"/>
              <a:gd name="connsiteY3" fmla="*/ 159488 h 1623588"/>
              <a:gd name="connsiteX4" fmla="*/ 10632 w 223284"/>
              <a:gd name="connsiteY4" fmla="*/ 244549 h 1623588"/>
              <a:gd name="connsiteX5" fmla="*/ 53163 w 223284"/>
              <a:gd name="connsiteY5" fmla="*/ 297712 h 1623588"/>
              <a:gd name="connsiteX6" fmla="*/ 63795 w 223284"/>
              <a:gd name="connsiteY6" fmla="*/ 329609 h 1623588"/>
              <a:gd name="connsiteX7" fmla="*/ 95693 w 223284"/>
              <a:gd name="connsiteY7" fmla="*/ 393405 h 1623588"/>
              <a:gd name="connsiteX8" fmla="*/ 74428 w 223284"/>
              <a:gd name="connsiteY8" fmla="*/ 499730 h 1623588"/>
              <a:gd name="connsiteX9" fmla="*/ 42530 w 223284"/>
              <a:gd name="connsiteY9" fmla="*/ 531628 h 1623588"/>
              <a:gd name="connsiteX10" fmla="*/ 31897 w 223284"/>
              <a:gd name="connsiteY10" fmla="*/ 563526 h 1623588"/>
              <a:gd name="connsiteX11" fmla="*/ 53163 w 223284"/>
              <a:gd name="connsiteY11" fmla="*/ 648586 h 1623588"/>
              <a:gd name="connsiteX12" fmla="*/ 63795 w 223284"/>
              <a:gd name="connsiteY12" fmla="*/ 754912 h 1623588"/>
              <a:gd name="connsiteX13" fmla="*/ 74428 w 223284"/>
              <a:gd name="connsiteY13" fmla="*/ 786809 h 1623588"/>
              <a:gd name="connsiteX14" fmla="*/ 95693 w 223284"/>
              <a:gd name="connsiteY14" fmla="*/ 839972 h 1623588"/>
              <a:gd name="connsiteX15" fmla="*/ 159488 w 223284"/>
              <a:gd name="connsiteY15" fmla="*/ 861237 h 1623588"/>
              <a:gd name="connsiteX16" fmla="*/ 180753 w 223284"/>
              <a:gd name="connsiteY16" fmla="*/ 903767 h 1623588"/>
              <a:gd name="connsiteX17" fmla="*/ 212651 w 223284"/>
              <a:gd name="connsiteY17" fmla="*/ 893135 h 1623588"/>
              <a:gd name="connsiteX18" fmla="*/ 223284 w 223284"/>
              <a:gd name="connsiteY18" fmla="*/ 925033 h 1623588"/>
              <a:gd name="connsiteX19" fmla="*/ 202018 w 223284"/>
              <a:gd name="connsiteY19" fmla="*/ 1031358 h 1623588"/>
              <a:gd name="connsiteX20" fmla="*/ 191386 w 223284"/>
              <a:gd name="connsiteY20" fmla="*/ 1063256 h 1623588"/>
              <a:gd name="connsiteX21" fmla="*/ 159488 w 223284"/>
              <a:gd name="connsiteY21" fmla="*/ 1084521 h 1623588"/>
              <a:gd name="connsiteX22" fmla="*/ 148856 w 223284"/>
              <a:gd name="connsiteY22" fmla="*/ 1116419 h 1623588"/>
              <a:gd name="connsiteX23" fmla="*/ 106325 w 223284"/>
              <a:gd name="connsiteY23" fmla="*/ 1169581 h 1623588"/>
              <a:gd name="connsiteX24" fmla="*/ 138223 w 223284"/>
              <a:gd name="connsiteY24" fmla="*/ 1254642 h 1623588"/>
              <a:gd name="connsiteX25" fmla="*/ 170121 w 223284"/>
              <a:gd name="connsiteY25" fmla="*/ 1265274 h 1623588"/>
              <a:gd name="connsiteX26" fmla="*/ 170121 w 223284"/>
              <a:gd name="connsiteY26" fmla="*/ 1350335 h 1623588"/>
              <a:gd name="connsiteX27" fmla="*/ 159488 w 223284"/>
              <a:gd name="connsiteY27" fmla="*/ 1382233 h 1623588"/>
              <a:gd name="connsiteX28" fmla="*/ 127591 w 223284"/>
              <a:gd name="connsiteY28" fmla="*/ 1392865 h 1623588"/>
              <a:gd name="connsiteX29" fmla="*/ 116958 w 223284"/>
              <a:gd name="connsiteY29" fmla="*/ 1424763 h 1623588"/>
              <a:gd name="connsiteX30" fmla="*/ 95693 w 223284"/>
              <a:gd name="connsiteY30" fmla="*/ 1456660 h 1623588"/>
              <a:gd name="connsiteX31" fmla="*/ 116958 w 223284"/>
              <a:gd name="connsiteY31" fmla="*/ 1520456 h 1623588"/>
              <a:gd name="connsiteX32" fmla="*/ 127591 w 223284"/>
              <a:gd name="connsiteY32" fmla="*/ 1552353 h 1623588"/>
              <a:gd name="connsiteX33" fmla="*/ 116958 w 223284"/>
              <a:gd name="connsiteY33" fmla="*/ 1584251 h 162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3284" h="1623588">
                <a:moveTo>
                  <a:pt x="85060" y="0"/>
                </a:moveTo>
                <a:cubicBezTo>
                  <a:pt x="88604" y="10633"/>
                  <a:pt x="95693" y="20690"/>
                  <a:pt x="95693" y="31898"/>
                </a:cubicBezTo>
                <a:cubicBezTo>
                  <a:pt x="95693" y="58437"/>
                  <a:pt x="85793" y="97709"/>
                  <a:pt x="63795" y="116958"/>
                </a:cubicBezTo>
                <a:cubicBezTo>
                  <a:pt x="44561" y="133788"/>
                  <a:pt x="0" y="159488"/>
                  <a:pt x="0" y="159488"/>
                </a:cubicBezTo>
                <a:cubicBezTo>
                  <a:pt x="3544" y="187842"/>
                  <a:pt x="3114" y="216982"/>
                  <a:pt x="10632" y="244549"/>
                </a:cubicBezTo>
                <a:cubicBezTo>
                  <a:pt x="15661" y="262991"/>
                  <a:pt x="39961" y="284510"/>
                  <a:pt x="53163" y="297712"/>
                </a:cubicBezTo>
                <a:cubicBezTo>
                  <a:pt x="56707" y="308344"/>
                  <a:pt x="58783" y="319585"/>
                  <a:pt x="63795" y="329609"/>
                </a:cubicBezTo>
                <a:cubicBezTo>
                  <a:pt x="105020" y="412060"/>
                  <a:pt x="68965" y="313225"/>
                  <a:pt x="95693" y="393405"/>
                </a:cubicBezTo>
                <a:cubicBezTo>
                  <a:pt x="94793" y="399703"/>
                  <a:pt x="87923" y="479487"/>
                  <a:pt x="74428" y="499730"/>
                </a:cubicBezTo>
                <a:cubicBezTo>
                  <a:pt x="66087" y="512241"/>
                  <a:pt x="53163" y="520995"/>
                  <a:pt x="42530" y="531628"/>
                </a:cubicBezTo>
                <a:cubicBezTo>
                  <a:pt x="38986" y="542261"/>
                  <a:pt x="31897" y="552318"/>
                  <a:pt x="31897" y="563526"/>
                </a:cubicBezTo>
                <a:cubicBezTo>
                  <a:pt x="31897" y="589186"/>
                  <a:pt x="44773" y="623416"/>
                  <a:pt x="53163" y="648586"/>
                </a:cubicBezTo>
                <a:cubicBezTo>
                  <a:pt x="37093" y="712862"/>
                  <a:pt x="37909" y="677254"/>
                  <a:pt x="63795" y="754912"/>
                </a:cubicBezTo>
                <a:lnTo>
                  <a:pt x="74428" y="786809"/>
                </a:lnTo>
                <a:cubicBezTo>
                  <a:pt x="62086" y="823832"/>
                  <a:pt x="51810" y="820469"/>
                  <a:pt x="95693" y="839972"/>
                </a:cubicBezTo>
                <a:cubicBezTo>
                  <a:pt x="116176" y="849076"/>
                  <a:pt x="159488" y="861237"/>
                  <a:pt x="159488" y="861237"/>
                </a:cubicBezTo>
                <a:cubicBezTo>
                  <a:pt x="166576" y="875414"/>
                  <a:pt x="167162" y="895612"/>
                  <a:pt x="180753" y="903767"/>
                </a:cubicBezTo>
                <a:cubicBezTo>
                  <a:pt x="190364" y="909533"/>
                  <a:pt x="202627" y="888123"/>
                  <a:pt x="212651" y="893135"/>
                </a:cubicBezTo>
                <a:cubicBezTo>
                  <a:pt x="222676" y="898147"/>
                  <a:pt x="219740" y="914400"/>
                  <a:pt x="223284" y="925033"/>
                </a:cubicBezTo>
                <a:cubicBezTo>
                  <a:pt x="216195" y="960475"/>
                  <a:pt x="213447" y="997069"/>
                  <a:pt x="202018" y="1031358"/>
                </a:cubicBezTo>
                <a:cubicBezTo>
                  <a:pt x="198474" y="1041991"/>
                  <a:pt x="198387" y="1054504"/>
                  <a:pt x="191386" y="1063256"/>
                </a:cubicBezTo>
                <a:cubicBezTo>
                  <a:pt x="183403" y="1073235"/>
                  <a:pt x="170121" y="1077433"/>
                  <a:pt x="159488" y="1084521"/>
                </a:cubicBezTo>
                <a:cubicBezTo>
                  <a:pt x="155944" y="1095154"/>
                  <a:pt x="153868" y="1106394"/>
                  <a:pt x="148856" y="1116419"/>
                </a:cubicBezTo>
                <a:cubicBezTo>
                  <a:pt x="135444" y="1143244"/>
                  <a:pt x="126104" y="1149803"/>
                  <a:pt x="106325" y="1169581"/>
                </a:cubicBezTo>
                <a:cubicBezTo>
                  <a:pt x="112089" y="1198398"/>
                  <a:pt x="112149" y="1233783"/>
                  <a:pt x="138223" y="1254642"/>
                </a:cubicBezTo>
                <a:cubicBezTo>
                  <a:pt x="146975" y="1261643"/>
                  <a:pt x="159488" y="1261730"/>
                  <a:pt x="170121" y="1265274"/>
                </a:cubicBezTo>
                <a:cubicBezTo>
                  <a:pt x="185331" y="1310906"/>
                  <a:pt x="184784" y="1291682"/>
                  <a:pt x="170121" y="1350335"/>
                </a:cubicBezTo>
                <a:cubicBezTo>
                  <a:pt x="167403" y="1361208"/>
                  <a:pt x="167413" y="1374308"/>
                  <a:pt x="159488" y="1382233"/>
                </a:cubicBezTo>
                <a:cubicBezTo>
                  <a:pt x="151563" y="1390158"/>
                  <a:pt x="138223" y="1389321"/>
                  <a:pt x="127591" y="1392865"/>
                </a:cubicBezTo>
                <a:cubicBezTo>
                  <a:pt x="124047" y="1403498"/>
                  <a:pt x="121970" y="1414738"/>
                  <a:pt x="116958" y="1424763"/>
                </a:cubicBezTo>
                <a:cubicBezTo>
                  <a:pt x="111243" y="1436192"/>
                  <a:pt x="95693" y="1443881"/>
                  <a:pt x="95693" y="1456660"/>
                </a:cubicBezTo>
                <a:cubicBezTo>
                  <a:pt x="95693" y="1479076"/>
                  <a:pt x="109869" y="1499191"/>
                  <a:pt x="116958" y="1520456"/>
                </a:cubicBezTo>
                <a:lnTo>
                  <a:pt x="127591" y="1552353"/>
                </a:lnTo>
                <a:cubicBezTo>
                  <a:pt x="115568" y="1612467"/>
                  <a:pt x="116958" y="1623588"/>
                  <a:pt x="116958" y="1584251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37" name="TextBox 8"/>
          <p:cNvSpPr txBox="1">
            <a:spLocks noChangeArrowheads="1"/>
          </p:cNvSpPr>
          <p:nvPr/>
        </p:nvSpPr>
        <p:spPr bwMode="auto">
          <a:xfrm>
            <a:off x="1865313" y="4254500"/>
            <a:ext cx="1816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hiller" pitchFamily="82" charset="0"/>
              </a:rPr>
              <a:t>Yum, I can just </a:t>
            </a:r>
          </a:p>
          <a:p>
            <a:r>
              <a:rPr lang="en-US" sz="2400">
                <a:latin typeface="Chiller" pitchFamily="82" charset="0"/>
              </a:rPr>
              <a:t>Imagine how nice </a:t>
            </a:r>
          </a:p>
          <a:p>
            <a:r>
              <a:rPr lang="en-US" sz="2400">
                <a:latin typeface="Chiller" pitchFamily="82" charset="0"/>
              </a:rPr>
              <a:t>this will taste!</a:t>
            </a:r>
          </a:p>
        </p:txBody>
      </p:sp>
      <p:sp>
        <p:nvSpPr>
          <p:cNvPr id="22538" name="TextBox 9"/>
          <p:cNvSpPr txBox="1">
            <a:spLocks noChangeArrowheads="1"/>
          </p:cNvSpPr>
          <p:nvPr/>
        </p:nvSpPr>
        <p:spPr bwMode="auto">
          <a:xfrm>
            <a:off x="5622925" y="1339850"/>
            <a:ext cx="1828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hiller" pitchFamily="82" charset="0"/>
              </a:rPr>
              <a:t>“What a tangled web </a:t>
            </a:r>
          </a:p>
          <a:p>
            <a:r>
              <a:rPr lang="en-US">
                <a:latin typeface="Chiller" pitchFamily="82" charset="0"/>
              </a:rPr>
              <a:t>we weave, when our </a:t>
            </a:r>
          </a:p>
          <a:p>
            <a:r>
              <a:rPr lang="en-US">
                <a:latin typeface="Chiller" pitchFamily="82" charset="0"/>
              </a:rPr>
              <a:t>aim is to deceive!”</a:t>
            </a:r>
          </a:p>
        </p:txBody>
      </p:sp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1339850" y="5761038"/>
            <a:ext cx="2870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C3300"/>
                </a:solidFill>
                <a:latin typeface="Chiller" pitchFamily="82" charset="0"/>
              </a:rPr>
              <a:t>Make sure it’s Organic, </a:t>
            </a:r>
            <a:r>
              <a:rPr lang="en-US" sz="2400" b="1" dirty="0" err="1">
                <a:solidFill>
                  <a:srgbClr val="CC3300"/>
                </a:solidFill>
                <a:latin typeface="Chiller" pitchFamily="82" charset="0"/>
              </a:rPr>
              <a:t>salvesterols</a:t>
            </a:r>
            <a:r>
              <a:rPr lang="en-US" sz="2400" dirty="0">
                <a:solidFill>
                  <a:srgbClr val="CC3300"/>
                </a:solidFill>
                <a:latin typeface="Chiller" pitchFamily="82" charset="0"/>
              </a:rPr>
              <a:t> are good for you.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0600" y="5181600"/>
            <a:ext cx="990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92" name="TextBox 12"/>
          <p:cNvSpPr txBox="1">
            <a:spLocks noChangeArrowheads="1"/>
          </p:cNvSpPr>
          <p:nvPr/>
        </p:nvSpPr>
        <p:spPr bwMode="auto">
          <a:xfrm>
            <a:off x="5532438" y="5864185"/>
            <a:ext cx="23775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C3300"/>
                </a:solidFill>
                <a:latin typeface="Chiller" pitchFamily="82" charset="0"/>
              </a:rPr>
              <a:t>Note: Not telling the truth </a:t>
            </a:r>
          </a:p>
          <a:p>
            <a:r>
              <a:rPr lang="en-US" sz="2000" dirty="0" smtClean="0">
                <a:solidFill>
                  <a:srgbClr val="CC3300"/>
                </a:solidFill>
                <a:latin typeface="Chiller" pitchFamily="82" charset="0"/>
              </a:rPr>
              <a:t>will also </a:t>
            </a:r>
            <a:r>
              <a:rPr lang="en-US" sz="2000" dirty="0">
                <a:solidFill>
                  <a:srgbClr val="CC3300"/>
                </a:solidFill>
                <a:latin typeface="Chiller" pitchFamily="82" charset="0"/>
              </a:rPr>
              <a:t>make you sweat!</a:t>
            </a:r>
          </a:p>
        </p:txBody>
      </p:sp>
      <p:sp>
        <p:nvSpPr>
          <p:cNvPr id="22542" name="TextBox 13"/>
          <p:cNvSpPr txBox="1">
            <a:spLocks noChangeArrowheads="1"/>
          </p:cNvSpPr>
          <p:nvPr/>
        </p:nvSpPr>
        <p:spPr bwMode="auto">
          <a:xfrm>
            <a:off x="3605213" y="460375"/>
            <a:ext cx="181768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008000"/>
                </a:solidFill>
                <a:latin typeface="Chiller" pitchFamily="82" charset="0"/>
              </a:rPr>
              <a:t>Saliva </a:t>
            </a:r>
            <a:r>
              <a:rPr lang="en-US" sz="3600" b="1">
                <a:solidFill>
                  <a:srgbClr val="008000"/>
                </a:solidFill>
                <a:latin typeface="Chiller" pitchFamily="82" charset="0"/>
              </a:rPr>
              <a:t>&amp;</a:t>
            </a:r>
            <a:r>
              <a:rPr lang="en-US" sz="4400" b="1">
                <a:solidFill>
                  <a:srgbClr val="008000"/>
                </a:solidFill>
                <a:latin typeface="Chiller" pitchFamily="82" charset="0"/>
              </a:rPr>
              <a:t> Sweat?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062289" y="649288"/>
            <a:ext cx="764644" cy="205845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140960" y="966789"/>
            <a:ext cx="685165" cy="504824"/>
          </a:xfrm>
          <a:prstGeom prst="straightConnector1">
            <a:avLst/>
          </a:prstGeom>
          <a:ln w="190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04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arie\Desktop\ANS GI Tra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057400"/>
            <a:ext cx="1544638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marie\Desktop\ANS GI Tra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905000"/>
            <a:ext cx="1544638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1235075" y="228600"/>
            <a:ext cx="1736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0070C0"/>
                </a:solidFill>
                <a:latin typeface="Chiller" pitchFamily="82" charset="0"/>
              </a:rPr>
              <a:t>PARA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5943600" y="228600"/>
            <a:ext cx="12890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C00000"/>
                </a:solidFill>
                <a:latin typeface="Chiller" pitchFamily="82" charset="0"/>
              </a:rPr>
              <a:t>SYM</a:t>
            </a:r>
          </a:p>
        </p:txBody>
      </p:sp>
      <p:sp>
        <p:nvSpPr>
          <p:cNvPr id="6" name="Arc 5"/>
          <p:cNvSpPr/>
          <p:nvPr/>
        </p:nvSpPr>
        <p:spPr>
          <a:xfrm>
            <a:off x="2667000" y="2667000"/>
            <a:ext cx="228600" cy="304800"/>
          </a:xfrm>
          <a:prstGeom prst="arc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2819400" y="3124200"/>
            <a:ext cx="152400" cy="762000"/>
          </a:xfrm>
          <a:prstGeom prst="arc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Arc 7"/>
          <p:cNvSpPr/>
          <p:nvPr/>
        </p:nvSpPr>
        <p:spPr>
          <a:xfrm rot="15016039">
            <a:off x="1570038" y="2670175"/>
            <a:ext cx="457200" cy="533400"/>
          </a:xfrm>
          <a:prstGeom prst="arc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9" name="Arc 8"/>
          <p:cNvSpPr/>
          <p:nvPr/>
        </p:nvSpPr>
        <p:spPr>
          <a:xfrm>
            <a:off x="2438400" y="2590800"/>
            <a:ext cx="228600" cy="304800"/>
          </a:xfrm>
          <a:prstGeom prst="arc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Arc 9"/>
          <p:cNvSpPr/>
          <p:nvPr/>
        </p:nvSpPr>
        <p:spPr>
          <a:xfrm rot="4868973">
            <a:off x="2200275" y="3827463"/>
            <a:ext cx="381000" cy="762000"/>
          </a:xfrm>
          <a:prstGeom prst="arc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Arc 10"/>
          <p:cNvSpPr/>
          <p:nvPr/>
        </p:nvSpPr>
        <p:spPr>
          <a:xfrm rot="13838885">
            <a:off x="1066800" y="2895600"/>
            <a:ext cx="457200" cy="533400"/>
          </a:xfrm>
          <a:prstGeom prst="arc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12" name="Arc 11"/>
          <p:cNvSpPr/>
          <p:nvPr/>
        </p:nvSpPr>
        <p:spPr>
          <a:xfrm rot="9799726">
            <a:off x="1209675" y="3482975"/>
            <a:ext cx="457200" cy="533400"/>
          </a:xfrm>
          <a:prstGeom prst="arc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13" name="Arc 12"/>
          <p:cNvSpPr/>
          <p:nvPr/>
        </p:nvSpPr>
        <p:spPr>
          <a:xfrm rot="13838885">
            <a:off x="1722438" y="3965575"/>
            <a:ext cx="457200" cy="533400"/>
          </a:xfrm>
          <a:prstGeom prst="arc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14" name="Arc 13"/>
          <p:cNvSpPr/>
          <p:nvPr/>
        </p:nvSpPr>
        <p:spPr>
          <a:xfrm>
            <a:off x="2514600" y="2438400"/>
            <a:ext cx="228600" cy="304800"/>
          </a:xfrm>
          <a:prstGeom prst="arc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2667000" y="2819400"/>
            <a:ext cx="152400" cy="762000"/>
          </a:xfrm>
          <a:prstGeom prst="arc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rc 15"/>
          <p:cNvSpPr/>
          <p:nvPr/>
        </p:nvSpPr>
        <p:spPr>
          <a:xfrm rot="12942871">
            <a:off x="2005013" y="2095500"/>
            <a:ext cx="457200" cy="533400"/>
          </a:xfrm>
          <a:prstGeom prst="arc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17" name="Arc 16"/>
          <p:cNvSpPr/>
          <p:nvPr/>
        </p:nvSpPr>
        <p:spPr>
          <a:xfrm rot="856586">
            <a:off x="2209800" y="2057400"/>
            <a:ext cx="282575" cy="568325"/>
          </a:xfrm>
          <a:prstGeom prst="arc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Arc 17"/>
          <p:cNvSpPr/>
          <p:nvPr/>
        </p:nvSpPr>
        <p:spPr>
          <a:xfrm rot="4244529">
            <a:off x="2212975" y="3581400"/>
            <a:ext cx="381000" cy="762000"/>
          </a:xfrm>
          <a:prstGeom prst="arc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Arc 18"/>
          <p:cNvSpPr/>
          <p:nvPr/>
        </p:nvSpPr>
        <p:spPr>
          <a:xfrm rot="13838885">
            <a:off x="1265238" y="2974975"/>
            <a:ext cx="457200" cy="533400"/>
          </a:xfrm>
          <a:prstGeom prst="arc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0" name="Arc 19"/>
          <p:cNvSpPr/>
          <p:nvPr/>
        </p:nvSpPr>
        <p:spPr>
          <a:xfrm rot="9799726">
            <a:off x="1133475" y="3635375"/>
            <a:ext cx="457200" cy="533400"/>
          </a:xfrm>
          <a:prstGeom prst="arc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1" name="Arc 20"/>
          <p:cNvSpPr/>
          <p:nvPr/>
        </p:nvSpPr>
        <p:spPr>
          <a:xfrm rot="13838885">
            <a:off x="1798638" y="3965575"/>
            <a:ext cx="457200" cy="533400"/>
          </a:xfrm>
          <a:prstGeom prst="arc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90600" y="4800600"/>
            <a:ext cx="2652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hiller" pitchFamily="82" charset="0"/>
              </a:rPr>
              <a:t>In G. I. Tract </a:t>
            </a:r>
            <a:r>
              <a:rPr lang="en-US" sz="2800" b="1">
                <a:solidFill>
                  <a:srgbClr val="0033CC"/>
                </a:solidFill>
                <a:latin typeface="Chiller" pitchFamily="82" charset="0"/>
              </a:rPr>
              <a:t>Motility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610394" y="5866606"/>
            <a:ext cx="457200" cy="1588"/>
          </a:xfrm>
          <a:prstGeom prst="straightConnector1">
            <a:avLst/>
          </a:prstGeom>
          <a:ln w="38100">
            <a:solidFill>
              <a:srgbClr val="0033CC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5029994" y="5028406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90600" y="5648325"/>
            <a:ext cx="2881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hiller" pitchFamily="82" charset="0"/>
              </a:rPr>
              <a:t>In G. I. Tract </a:t>
            </a:r>
            <a:r>
              <a:rPr lang="en-US" sz="2800" b="1">
                <a:solidFill>
                  <a:srgbClr val="0033CC"/>
                </a:solidFill>
                <a:latin typeface="Chiller" pitchFamily="82" charset="0"/>
              </a:rPr>
              <a:t>Secretions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610394" y="5028406"/>
            <a:ext cx="457200" cy="1588"/>
          </a:xfrm>
          <a:prstGeom prst="straightConnector1">
            <a:avLst/>
          </a:prstGeom>
          <a:ln w="38100">
            <a:solidFill>
              <a:srgbClr val="0033CC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410200" y="4800600"/>
            <a:ext cx="2652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hiller" pitchFamily="82" charset="0"/>
              </a:rPr>
              <a:t>In G. I. Tract </a:t>
            </a:r>
            <a:r>
              <a:rPr lang="en-US" sz="2800" b="1">
                <a:solidFill>
                  <a:srgbClr val="C00000"/>
                </a:solidFill>
                <a:latin typeface="Chiller" pitchFamily="82" charset="0"/>
              </a:rPr>
              <a:t>Motility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410200" y="5648325"/>
            <a:ext cx="2881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hiller" pitchFamily="82" charset="0"/>
              </a:rPr>
              <a:t>In G. I. Tract </a:t>
            </a:r>
            <a:r>
              <a:rPr lang="en-US" sz="2800" b="1">
                <a:solidFill>
                  <a:srgbClr val="C00000"/>
                </a:solidFill>
                <a:latin typeface="Chiller" pitchFamily="82" charset="0"/>
              </a:rPr>
              <a:t>Secretions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 flipH="1" flipV="1">
            <a:off x="5029994" y="5866606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2" name="TextBox 40"/>
          <p:cNvSpPr txBox="1">
            <a:spLocks noChangeArrowheads="1"/>
          </p:cNvSpPr>
          <p:nvPr/>
        </p:nvSpPr>
        <p:spPr bwMode="auto">
          <a:xfrm>
            <a:off x="1066800" y="1231900"/>
            <a:ext cx="2039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hiller" pitchFamily="82" charset="0"/>
              </a:rPr>
              <a:t>Rest and </a:t>
            </a:r>
            <a:r>
              <a:rPr lang="en-US" sz="2800" b="1">
                <a:latin typeface="Chiller" pitchFamily="82" charset="0"/>
              </a:rPr>
              <a:t>DIGEST</a:t>
            </a:r>
          </a:p>
        </p:txBody>
      </p:sp>
      <p:sp>
        <p:nvSpPr>
          <p:cNvPr id="23583" name="TextBox 41"/>
          <p:cNvSpPr txBox="1">
            <a:spLocks noChangeArrowheads="1"/>
          </p:cNvSpPr>
          <p:nvPr/>
        </p:nvSpPr>
        <p:spPr bwMode="auto">
          <a:xfrm>
            <a:off x="5230813" y="1185863"/>
            <a:ext cx="36052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hiller" pitchFamily="82" charset="0"/>
              </a:rPr>
              <a:t>Emergency</a:t>
            </a:r>
            <a:r>
              <a:rPr lang="en-US" sz="2800">
                <a:latin typeface="Chiller" pitchFamily="82" charset="0"/>
              </a:rPr>
              <a:t> - no time to digest!</a:t>
            </a:r>
          </a:p>
        </p:txBody>
      </p:sp>
      <p:sp>
        <p:nvSpPr>
          <p:cNvPr id="23584" name="TextBox 31"/>
          <p:cNvSpPr txBox="1">
            <a:spLocks noChangeArrowheads="1"/>
          </p:cNvSpPr>
          <p:nvPr/>
        </p:nvSpPr>
        <p:spPr bwMode="auto">
          <a:xfrm>
            <a:off x="3413443" y="566420"/>
            <a:ext cx="200025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8000"/>
                </a:solidFill>
                <a:latin typeface="Chiller" pitchFamily="82" charset="0"/>
              </a:rPr>
              <a:t>G.I. Tract</a:t>
            </a:r>
          </a:p>
          <a:p>
            <a:pPr algn="ctr"/>
            <a:r>
              <a:rPr lang="en-US" sz="3200" b="1" dirty="0" smtClean="0">
                <a:solidFill>
                  <a:srgbClr val="008000"/>
                </a:solidFill>
                <a:latin typeface="Chiller" pitchFamily="82" charset="0"/>
              </a:rPr>
              <a:t>Or</a:t>
            </a:r>
          </a:p>
          <a:p>
            <a:pPr algn="ctr"/>
            <a:r>
              <a:rPr lang="en-US" sz="4400" b="1" dirty="0" smtClean="0">
                <a:solidFill>
                  <a:srgbClr val="008000"/>
                </a:solidFill>
                <a:latin typeface="Chiller" pitchFamily="82" charset="0"/>
              </a:rPr>
              <a:t>Alimentary </a:t>
            </a:r>
            <a:r>
              <a:rPr lang="en-US" sz="4400" b="1" dirty="0">
                <a:solidFill>
                  <a:srgbClr val="008000"/>
                </a:solidFill>
                <a:latin typeface="Chiller" pitchFamily="82" charset="0"/>
              </a:rPr>
              <a:t>Canal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161925" y="1032722"/>
            <a:ext cx="881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000" dirty="0">
                <a:ea typeface="Times New Roman" pitchFamily="18" charset="0"/>
                <a:cs typeface="Arial" charset="0"/>
              </a:rPr>
              <a:t>Vascular Smooth Muscle (VSM) is around blood </a:t>
            </a:r>
            <a:r>
              <a:rPr lang="en-US" sz="2000" dirty="0" smtClean="0">
                <a:ea typeface="Times New Roman" pitchFamily="18" charset="0"/>
                <a:cs typeface="Arial" charset="0"/>
              </a:rPr>
              <a:t>vessel </a:t>
            </a:r>
            <a:r>
              <a:rPr lang="en-US" sz="2000" dirty="0">
                <a:ea typeface="Times New Roman" pitchFamily="18" charset="0"/>
                <a:cs typeface="Arial" charset="0"/>
              </a:rPr>
              <a:t>walls and is predominantly controlled by the </a:t>
            </a:r>
            <a:r>
              <a:rPr lang="en-US" sz="2000" b="1" dirty="0" err="1">
                <a:ea typeface="Times New Roman" pitchFamily="18" charset="0"/>
                <a:cs typeface="Arial" charset="0"/>
              </a:rPr>
              <a:t>Sym</a:t>
            </a:r>
            <a:r>
              <a:rPr lang="en-US" sz="2000" dirty="0">
                <a:ea typeface="Times New Roman" pitchFamily="18" charset="0"/>
                <a:cs typeface="Arial" charset="0"/>
              </a:rPr>
              <a:t> division of the ANS.</a:t>
            </a:r>
          </a:p>
          <a:p>
            <a:pPr algn="just"/>
            <a:endParaRPr lang="en-US" sz="2000" dirty="0"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en-US" sz="2000" dirty="0" smtClean="0">
                <a:solidFill>
                  <a:srgbClr val="CC3300"/>
                </a:solidFill>
                <a:ea typeface="Times New Roman" pitchFamily="18" charset="0"/>
                <a:cs typeface="Arial" charset="0"/>
              </a:rPr>
              <a:t>Sympathetic postganglionic </a:t>
            </a:r>
            <a:r>
              <a:rPr lang="en-US" sz="2000" dirty="0">
                <a:solidFill>
                  <a:srgbClr val="CC3300"/>
                </a:solidFill>
                <a:ea typeface="Times New Roman" pitchFamily="18" charset="0"/>
                <a:cs typeface="Arial" charset="0"/>
              </a:rPr>
              <a:t>neurons release </a:t>
            </a:r>
            <a:r>
              <a:rPr lang="en-US" sz="2000" b="1" dirty="0">
                <a:solidFill>
                  <a:srgbClr val="CC3300"/>
                </a:solidFill>
                <a:ea typeface="Times New Roman" pitchFamily="18" charset="0"/>
                <a:cs typeface="Arial" charset="0"/>
              </a:rPr>
              <a:t>norepinephrine</a:t>
            </a:r>
            <a:r>
              <a:rPr lang="en-US" sz="2000" dirty="0">
                <a:solidFill>
                  <a:srgbClr val="CC3300"/>
                </a:solidFill>
                <a:ea typeface="Times New Roman" pitchFamily="18" charset="0"/>
                <a:cs typeface="Arial" charset="0"/>
              </a:rPr>
              <a:t> (NE</a:t>
            </a:r>
            <a:r>
              <a:rPr lang="en-US" sz="2000" dirty="0" smtClean="0">
                <a:solidFill>
                  <a:srgbClr val="CC3300"/>
                </a:solidFill>
                <a:ea typeface="Times New Roman" pitchFamily="18" charset="0"/>
                <a:cs typeface="Arial" charset="0"/>
              </a:rPr>
              <a:t>):</a:t>
            </a:r>
            <a:endParaRPr lang="en-US" sz="2000" dirty="0">
              <a:ea typeface="Times New Roman" pitchFamily="18" charset="0"/>
              <a:cs typeface="Arial" charset="0"/>
            </a:endParaRP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304800" y="96191"/>
            <a:ext cx="17160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latin typeface="Chiller" pitchFamily="82" charset="0"/>
              </a:rPr>
              <a:t>Notes: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0163" y="4825414"/>
            <a:ext cx="8813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 sz="2000" u="sng" dirty="0" smtClean="0">
                <a:solidFill>
                  <a:srgbClr val="008000"/>
                </a:solidFill>
                <a:latin typeface="+mn-lt"/>
                <a:ea typeface="Times New Roman" pitchFamily="18" charset="0"/>
                <a:cs typeface="Arial" charset="0"/>
              </a:rPr>
              <a:t>Please Note</a:t>
            </a:r>
            <a:r>
              <a:rPr lang="en-US" sz="2000" dirty="0" smtClean="0">
                <a:solidFill>
                  <a:srgbClr val="008000"/>
                </a:solidFill>
                <a:latin typeface="+mn-lt"/>
                <a:ea typeface="Times New Roman" pitchFamily="18" charset="0"/>
                <a:cs typeface="Arial" charset="0"/>
              </a:rPr>
              <a:t>: Skeletal muscle is controlled by the Somatic (soma = body) nervous system (SNS), not the Autonomic nervous system (ANS). However, the SNS and the ANS work together. The blood vessels supplying skeletal muscles have </a:t>
            </a:r>
            <a:r>
              <a:rPr lang="el-GR" sz="2000" dirty="0" smtClean="0">
                <a:solidFill>
                  <a:srgbClr val="008000"/>
                </a:solidFill>
                <a:latin typeface="+mn-lt"/>
                <a:ea typeface="Times New Roman" pitchFamily="18" charset="0"/>
                <a:cs typeface="Arial" charset="0"/>
              </a:rPr>
              <a:t>β</a:t>
            </a:r>
            <a:r>
              <a:rPr lang="en-US" sz="2000" dirty="0" smtClean="0">
                <a:solidFill>
                  <a:srgbClr val="008000"/>
                </a:solidFill>
                <a:latin typeface="+mn-lt"/>
                <a:ea typeface="Times New Roman" pitchFamily="18" charset="0"/>
                <a:cs typeface="Arial" charset="0"/>
              </a:rPr>
              <a:t> receptors on them, and when NE binds to these receptors it causes vasodilation – this then increase blood flow to muscles so you can run faster and swing your arms harder!</a:t>
            </a:r>
            <a:endParaRPr lang="en-US" sz="2000" dirty="0">
              <a:solidFill>
                <a:srgbClr val="008000"/>
              </a:solidFill>
              <a:latin typeface="+mn-lt"/>
              <a:ea typeface="Times New Roman" pitchFamily="18" charset="0"/>
              <a:cs typeface="Arial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919" y="2408390"/>
            <a:ext cx="8813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 sz="2000" b="1" dirty="0" smtClean="0">
                <a:latin typeface="+mn-lt"/>
                <a:ea typeface="Times New Roman" pitchFamily="18" charset="0"/>
                <a:cs typeface="Arial" charset="0"/>
              </a:rPr>
              <a:t>a</a:t>
            </a:r>
            <a:r>
              <a:rPr lang="en-US" sz="2000" b="1" dirty="0">
                <a:latin typeface="+mn-lt"/>
                <a:ea typeface="Times New Roman" pitchFamily="18" charset="0"/>
                <a:cs typeface="Arial" charset="0"/>
              </a:rPr>
              <a:t>)</a:t>
            </a:r>
            <a:r>
              <a:rPr lang="en-US" sz="2000" dirty="0">
                <a:latin typeface="+mn-lt"/>
                <a:ea typeface="Times New Roman" pitchFamily="18" charset="0"/>
                <a:cs typeface="Arial" charset="0"/>
              </a:rPr>
              <a:t> if </a:t>
            </a:r>
            <a:r>
              <a:rPr lang="el-GR" sz="2000" dirty="0">
                <a:latin typeface="+mn-lt"/>
                <a:ea typeface="Times New Roman" pitchFamily="18" charset="0"/>
                <a:cs typeface="Arial" charset="0"/>
              </a:rPr>
              <a:t>α</a:t>
            </a:r>
            <a:r>
              <a:rPr lang="en-US" sz="2000" dirty="0">
                <a:latin typeface="+mn-lt"/>
                <a:ea typeface="Times New Roman" pitchFamily="18" charset="0"/>
                <a:cs typeface="Arial" charset="0"/>
              </a:rPr>
              <a:t> (alpha) receptors present = vasoconstriction </a:t>
            </a:r>
            <a:r>
              <a:rPr lang="en-US" sz="2000" dirty="0" smtClean="0">
                <a:latin typeface="+mn-lt"/>
                <a:ea typeface="Times New Roman" pitchFamily="18" charset="0"/>
                <a:cs typeface="Arial" charset="0"/>
              </a:rPr>
              <a:t>= ↓Flow</a:t>
            </a:r>
            <a:r>
              <a:rPr lang="en-US" sz="2000" dirty="0">
                <a:latin typeface="+mn-lt"/>
                <a:ea typeface="Times New Roman" pitchFamily="18" charset="0"/>
                <a:cs typeface="Arial" charset="0"/>
              </a:rPr>
              <a:t>, </a:t>
            </a:r>
            <a:r>
              <a:rPr lang="en-US" sz="2000" dirty="0" smtClean="0">
                <a:latin typeface="+mn-lt"/>
                <a:ea typeface="Times New Roman" pitchFamily="18" charset="0"/>
                <a:cs typeface="Arial" charset="0"/>
              </a:rPr>
              <a:t> ↑ </a:t>
            </a:r>
            <a:r>
              <a:rPr lang="en-US" sz="2000" dirty="0">
                <a:latin typeface="+mn-lt"/>
                <a:ea typeface="Times New Roman" pitchFamily="18" charset="0"/>
                <a:cs typeface="Arial" charset="0"/>
              </a:rPr>
              <a:t>Blood Pressure</a:t>
            </a:r>
          </a:p>
          <a:p>
            <a:pPr algn="just" eaLnBrk="0" hangingPunct="0"/>
            <a:endParaRPr lang="en-US" sz="2000" dirty="0">
              <a:latin typeface="+mn-lt"/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en-US" sz="2000" b="1" dirty="0">
                <a:latin typeface="+mn-lt"/>
                <a:ea typeface="Times New Roman" pitchFamily="18" charset="0"/>
                <a:cs typeface="Arial" charset="0"/>
              </a:rPr>
              <a:t>b)</a:t>
            </a:r>
            <a:r>
              <a:rPr lang="en-US" sz="2000" dirty="0">
                <a:latin typeface="+mn-lt"/>
                <a:ea typeface="Times New Roman" pitchFamily="18" charset="0"/>
                <a:cs typeface="Arial" charset="0"/>
              </a:rPr>
              <a:t> if </a:t>
            </a:r>
            <a:r>
              <a:rPr lang="el-GR" sz="2000" dirty="0">
                <a:latin typeface="+mn-lt"/>
                <a:ea typeface="Times New Roman" pitchFamily="18" charset="0"/>
                <a:cs typeface="Arial" charset="0"/>
              </a:rPr>
              <a:t>β</a:t>
            </a:r>
            <a:r>
              <a:rPr lang="en-US" sz="2000" dirty="0">
                <a:latin typeface="+mn-lt"/>
                <a:ea typeface="Times New Roman" pitchFamily="18" charset="0"/>
                <a:cs typeface="Arial" charset="0"/>
              </a:rPr>
              <a:t> (beta) receptors present   = vasodilation      </a:t>
            </a:r>
            <a:r>
              <a:rPr lang="en-US" sz="2000" dirty="0" smtClean="0">
                <a:latin typeface="+mn-lt"/>
                <a:ea typeface="Times New Roman" pitchFamily="18" charset="0"/>
                <a:cs typeface="Arial" charset="0"/>
              </a:rPr>
              <a:t>   = ↑Flow</a:t>
            </a:r>
            <a:r>
              <a:rPr lang="en-US" sz="2000" dirty="0">
                <a:latin typeface="+mn-lt"/>
                <a:ea typeface="Times New Roman" pitchFamily="18" charset="0"/>
                <a:cs typeface="Arial" charset="0"/>
              </a:rPr>
              <a:t>, </a:t>
            </a:r>
            <a:r>
              <a:rPr lang="en-US" sz="2000" dirty="0" smtClean="0">
                <a:latin typeface="+mn-lt"/>
                <a:ea typeface="Times New Roman" pitchFamily="18" charset="0"/>
                <a:cs typeface="Arial" charset="0"/>
              </a:rPr>
              <a:t> ↓ </a:t>
            </a:r>
            <a:r>
              <a:rPr lang="en-US" sz="2000" dirty="0">
                <a:latin typeface="+mn-lt"/>
                <a:ea typeface="Times New Roman" pitchFamily="18" charset="0"/>
                <a:cs typeface="Arial" charset="0"/>
              </a:rPr>
              <a:t>Blood Pressure</a:t>
            </a:r>
          </a:p>
          <a:p>
            <a:pPr algn="just" eaLnBrk="0" hangingPunct="0"/>
            <a:endParaRPr lang="en-US" sz="2000" dirty="0">
              <a:latin typeface="+mn-lt"/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en-US" sz="2000" dirty="0">
                <a:solidFill>
                  <a:srgbClr val="0000FF"/>
                </a:solidFill>
                <a:latin typeface="+mn-lt"/>
                <a:ea typeface="Times New Roman" pitchFamily="18" charset="0"/>
                <a:cs typeface="Arial" charset="0"/>
              </a:rPr>
              <a:t>The rule of thumb is: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charset="0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+mn-lt"/>
                <a:ea typeface="Times New Roman" pitchFamily="18" charset="0"/>
                <a:cs typeface="Arial" charset="0"/>
              </a:rPr>
              <a:t>more </a:t>
            </a:r>
            <a:r>
              <a:rPr lang="en-US" sz="2000" b="1" dirty="0" err="1">
                <a:solidFill>
                  <a:srgbClr val="0000FF"/>
                </a:solidFill>
                <a:latin typeface="+mn-lt"/>
                <a:ea typeface="Times New Roman" pitchFamily="18" charset="0"/>
                <a:cs typeface="Arial" charset="0"/>
              </a:rPr>
              <a:t>Sym</a:t>
            </a:r>
            <a:r>
              <a:rPr lang="en-US" sz="2000" dirty="0">
                <a:solidFill>
                  <a:srgbClr val="0000FF"/>
                </a:solidFill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charset="0"/>
              </a:rPr>
              <a:t>stimulation there is, </a:t>
            </a:r>
            <a:r>
              <a:rPr lang="en-US" sz="2000" dirty="0">
                <a:solidFill>
                  <a:srgbClr val="0000FF"/>
                </a:solidFill>
                <a:latin typeface="+mn-lt"/>
                <a:ea typeface="Times New Roman" pitchFamily="18" charset="0"/>
                <a:cs typeface="Arial" charset="0"/>
              </a:rPr>
              <a:t>the more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charset="0"/>
              </a:rPr>
              <a:t>constricted blood vessels become </a:t>
            </a:r>
            <a:r>
              <a:rPr lang="en-US" sz="2000" dirty="0">
                <a:solidFill>
                  <a:srgbClr val="0000FF"/>
                </a:solidFill>
                <a:latin typeface="+mn-lt"/>
                <a:ea typeface="Times New Roman" pitchFamily="18" charset="0"/>
                <a:cs typeface="Arial" charset="0"/>
              </a:rPr>
              <a:t>(</a:t>
            </a:r>
            <a:r>
              <a:rPr lang="en-US" sz="2000" i="1" dirty="0">
                <a:solidFill>
                  <a:srgbClr val="0000FF"/>
                </a:solidFill>
                <a:latin typeface="+mn-lt"/>
                <a:ea typeface="Times New Roman" pitchFamily="18" charset="0"/>
                <a:cs typeface="Arial" charset="0"/>
              </a:rPr>
              <a:t>except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charset="0"/>
              </a:rPr>
              <a:t>for blood vessels supplying </a:t>
            </a:r>
            <a:r>
              <a:rPr lang="en-US" sz="2000" i="1" dirty="0">
                <a:solidFill>
                  <a:srgbClr val="0000FF"/>
                </a:solidFill>
                <a:latin typeface="+mn-lt"/>
                <a:ea typeface="Times New Roman" pitchFamily="18" charset="0"/>
                <a:cs typeface="Arial" charset="0"/>
              </a:rPr>
              <a:t>skeletal muscle!</a:t>
            </a:r>
            <a:r>
              <a:rPr lang="en-US" sz="2000" dirty="0">
                <a:solidFill>
                  <a:srgbClr val="0000FF"/>
                </a:solidFill>
                <a:latin typeface="+mn-lt"/>
                <a:ea typeface="Times New Roman" pitchFamily="18" charset="0"/>
                <a:cs typeface="Arial" charset="0"/>
              </a:rPr>
              <a:t>). So this means your blood pressure will go up when you get excited!!!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Users\marie\Desktop\ANS Sym Blood Vesse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134" y="1143000"/>
            <a:ext cx="7693025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609600" y="152400"/>
            <a:ext cx="7264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002060"/>
                </a:solidFill>
                <a:latin typeface="Chiller" pitchFamily="82" charset="0"/>
              </a:rPr>
              <a:t>Blood Vessel Diameter: </a:t>
            </a:r>
            <a:r>
              <a:rPr lang="en-US" sz="6600" b="1">
                <a:solidFill>
                  <a:srgbClr val="C00000"/>
                </a:solidFill>
                <a:latin typeface="Chiller" pitchFamily="82" charset="0"/>
              </a:rPr>
              <a:t>SYM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457200" y="6319838"/>
            <a:ext cx="838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  <a:latin typeface="Calibri" pitchFamily="34" charset="0"/>
              </a:rPr>
              <a:t>α</a:t>
            </a:r>
            <a:r>
              <a:rPr lang="en-US" sz="2400" dirty="0">
                <a:solidFill>
                  <a:srgbClr val="0000FF"/>
                </a:solidFill>
                <a:latin typeface="Chiller" pitchFamily="82" charset="0"/>
              </a:rPr>
              <a:t>’s = constriction</a:t>
            </a:r>
            <a:r>
              <a:rPr lang="en-US" sz="2400" dirty="0">
                <a:latin typeface="Chiller" pitchFamily="82" charset="0"/>
              </a:rPr>
              <a:t>;</a:t>
            </a:r>
            <a:r>
              <a:rPr lang="el-GR" sz="2400" dirty="0">
                <a:latin typeface="Calibri" pitchFamily="34" charset="0"/>
              </a:rPr>
              <a:t> </a:t>
            </a:r>
            <a:r>
              <a:rPr lang="el-GR" sz="240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lang="en-US" sz="2400" dirty="0">
                <a:solidFill>
                  <a:srgbClr val="C00000"/>
                </a:solidFill>
                <a:latin typeface="Chiller" pitchFamily="82" charset="0"/>
              </a:rPr>
              <a:t>’s = dilation</a:t>
            </a:r>
            <a:r>
              <a:rPr lang="en-US" sz="2400" dirty="0">
                <a:latin typeface="Chiller" pitchFamily="82" charset="0"/>
              </a:rPr>
              <a:t>. The vessel above must have which receptors? Alpha?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7000" y="1143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3352800" y="5467350"/>
            <a:ext cx="2584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cs typeface="Arial" charset="0"/>
              </a:rPr>
              <a:t>↑</a:t>
            </a:r>
            <a:r>
              <a:rPr lang="en-US" sz="2000" b="1">
                <a:latin typeface="Chiller" pitchFamily="82" charset="0"/>
              </a:rPr>
              <a:t>r -&gt;    </a:t>
            </a:r>
            <a:r>
              <a:rPr lang="en-US" sz="2000" b="1">
                <a:cs typeface="Arial" charset="0"/>
              </a:rPr>
              <a:t>↓</a:t>
            </a:r>
            <a:r>
              <a:rPr lang="en-US" sz="2000" b="1">
                <a:latin typeface="Chiller" pitchFamily="82" charset="0"/>
              </a:rPr>
              <a:t>R -&gt; </a:t>
            </a:r>
            <a:r>
              <a:rPr lang="en-US" sz="2000" b="1">
                <a:cs typeface="Arial" charset="0"/>
              </a:rPr>
              <a:t>↓</a:t>
            </a:r>
            <a:r>
              <a:rPr lang="en-US" sz="2000" b="1">
                <a:latin typeface="Chiller" pitchFamily="82" charset="0"/>
              </a:rPr>
              <a:t>BP -&gt;</a:t>
            </a:r>
            <a:r>
              <a:rPr lang="en-US" sz="2000" b="1">
                <a:cs typeface="Arial" charset="0"/>
              </a:rPr>
              <a:t>↑</a:t>
            </a:r>
            <a:r>
              <a:rPr lang="en-US" sz="2000" b="1">
                <a:latin typeface="Chiller" pitchFamily="82" charset="0"/>
              </a:rPr>
              <a:t>flow</a:t>
            </a:r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3276600" y="1733550"/>
            <a:ext cx="2657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cs typeface="Arial" charset="0"/>
              </a:rPr>
              <a:t>↓</a:t>
            </a:r>
            <a:r>
              <a:rPr lang="en-US" sz="2000" b="1">
                <a:latin typeface="Chiller" pitchFamily="82" charset="0"/>
              </a:rPr>
              <a:t>r -&gt;    </a:t>
            </a:r>
            <a:r>
              <a:rPr lang="en-US" sz="2000" b="1">
                <a:cs typeface="Arial" charset="0"/>
              </a:rPr>
              <a:t>↑</a:t>
            </a:r>
            <a:r>
              <a:rPr lang="en-US" sz="2000" b="1">
                <a:latin typeface="Chiller" pitchFamily="82" charset="0"/>
              </a:rPr>
              <a:t>R -&gt; </a:t>
            </a:r>
            <a:r>
              <a:rPr lang="en-US" sz="2000" b="1">
                <a:cs typeface="Arial" charset="0"/>
              </a:rPr>
              <a:t>↑</a:t>
            </a:r>
            <a:r>
              <a:rPr lang="en-US" sz="2000" b="1">
                <a:latin typeface="Chiller" pitchFamily="82" charset="0"/>
              </a:rPr>
              <a:t>BP -&gt; </a:t>
            </a:r>
            <a:r>
              <a:rPr lang="en-US" sz="2000" b="1">
                <a:cs typeface="Arial" charset="0"/>
              </a:rPr>
              <a:t>↓</a:t>
            </a:r>
            <a:r>
              <a:rPr lang="en-US" sz="2000" b="1">
                <a:latin typeface="Chiller" pitchFamily="82" charset="0"/>
              </a:rPr>
              <a:t>flow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64068" y="1405467"/>
            <a:ext cx="795868" cy="769598"/>
            <a:chOff x="381000" y="1405467"/>
            <a:chExt cx="778935" cy="711200"/>
          </a:xfrm>
        </p:grpSpPr>
        <p:sp>
          <p:nvSpPr>
            <p:cNvPr id="2" name="Freeform 1"/>
            <p:cNvSpPr/>
            <p:nvPr/>
          </p:nvSpPr>
          <p:spPr>
            <a:xfrm>
              <a:off x="381000" y="1405467"/>
              <a:ext cx="778933" cy="711200"/>
            </a:xfrm>
            <a:custGeom>
              <a:avLst/>
              <a:gdLst>
                <a:gd name="connsiteX0" fmla="*/ 0 w 778933"/>
                <a:gd name="connsiteY0" fmla="*/ 711200 h 711200"/>
                <a:gd name="connsiteX1" fmla="*/ 8467 w 778933"/>
                <a:gd name="connsiteY1" fmla="*/ 635000 h 711200"/>
                <a:gd name="connsiteX2" fmla="*/ 16933 w 778933"/>
                <a:gd name="connsiteY2" fmla="*/ 609600 h 711200"/>
                <a:gd name="connsiteX3" fmla="*/ 25400 w 778933"/>
                <a:gd name="connsiteY3" fmla="*/ 541866 h 711200"/>
                <a:gd name="connsiteX4" fmla="*/ 33867 w 778933"/>
                <a:gd name="connsiteY4" fmla="*/ 482600 h 711200"/>
                <a:gd name="connsiteX5" fmla="*/ 42333 w 778933"/>
                <a:gd name="connsiteY5" fmla="*/ 440266 h 711200"/>
                <a:gd name="connsiteX6" fmla="*/ 50800 w 778933"/>
                <a:gd name="connsiteY6" fmla="*/ 355600 h 711200"/>
                <a:gd name="connsiteX7" fmla="*/ 59267 w 778933"/>
                <a:gd name="connsiteY7" fmla="*/ 330200 h 711200"/>
                <a:gd name="connsiteX8" fmla="*/ 67733 w 778933"/>
                <a:gd name="connsiteY8" fmla="*/ 287866 h 711200"/>
                <a:gd name="connsiteX9" fmla="*/ 84667 w 778933"/>
                <a:gd name="connsiteY9" fmla="*/ 270933 h 711200"/>
                <a:gd name="connsiteX10" fmla="*/ 110067 w 778933"/>
                <a:gd name="connsiteY10" fmla="*/ 186266 h 711200"/>
                <a:gd name="connsiteX11" fmla="*/ 118533 w 778933"/>
                <a:gd name="connsiteY11" fmla="*/ 152400 h 711200"/>
                <a:gd name="connsiteX12" fmla="*/ 135467 w 778933"/>
                <a:gd name="connsiteY12" fmla="*/ 135466 h 711200"/>
                <a:gd name="connsiteX13" fmla="*/ 160867 w 778933"/>
                <a:gd name="connsiteY13" fmla="*/ 101600 h 711200"/>
                <a:gd name="connsiteX14" fmla="*/ 177800 w 778933"/>
                <a:gd name="connsiteY14" fmla="*/ 84666 h 711200"/>
                <a:gd name="connsiteX15" fmla="*/ 220133 w 778933"/>
                <a:gd name="connsiteY15" fmla="*/ 42333 h 711200"/>
                <a:gd name="connsiteX16" fmla="*/ 270933 w 778933"/>
                <a:gd name="connsiteY16" fmla="*/ 25400 h 711200"/>
                <a:gd name="connsiteX17" fmla="*/ 296333 w 778933"/>
                <a:gd name="connsiteY17" fmla="*/ 16933 h 711200"/>
                <a:gd name="connsiteX18" fmla="*/ 321733 w 778933"/>
                <a:gd name="connsiteY18" fmla="*/ 8466 h 711200"/>
                <a:gd name="connsiteX19" fmla="*/ 347133 w 778933"/>
                <a:gd name="connsiteY19" fmla="*/ 0 h 711200"/>
                <a:gd name="connsiteX20" fmla="*/ 584200 w 778933"/>
                <a:gd name="connsiteY20" fmla="*/ 8466 h 711200"/>
                <a:gd name="connsiteX21" fmla="*/ 635000 w 778933"/>
                <a:gd name="connsiteY21" fmla="*/ 42333 h 711200"/>
                <a:gd name="connsiteX22" fmla="*/ 660400 w 778933"/>
                <a:gd name="connsiteY22" fmla="*/ 76200 h 711200"/>
                <a:gd name="connsiteX23" fmla="*/ 694267 w 778933"/>
                <a:gd name="connsiteY23" fmla="*/ 127000 h 711200"/>
                <a:gd name="connsiteX24" fmla="*/ 745067 w 778933"/>
                <a:gd name="connsiteY24" fmla="*/ 160866 h 711200"/>
                <a:gd name="connsiteX25" fmla="*/ 778933 w 778933"/>
                <a:gd name="connsiteY25" fmla="*/ 186266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8933" h="711200">
                  <a:moveTo>
                    <a:pt x="0" y="711200"/>
                  </a:moveTo>
                  <a:cubicBezTo>
                    <a:pt x="2822" y="685800"/>
                    <a:pt x="4266" y="660209"/>
                    <a:pt x="8467" y="635000"/>
                  </a:cubicBezTo>
                  <a:cubicBezTo>
                    <a:pt x="9934" y="626197"/>
                    <a:pt x="15337" y="618381"/>
                    <a:pt x="16933" y="609600"/>
                  </a:cubicBezTo>
                  <a:cubicBezTo>
                    <a:pt x="21003" y="587213"/>
                    <a:pt x="22393" y="564420"/>
                    <a:pt x="25400" y="541866"/>
                  </a:cubicBezTo>
                  <a:cubicBezTo>
                    <a:pt x="28038" y="522085"/>
                    <a:pt x="30586" y="502284"/>
                    <a:pt x="33867" y="482600"/>
                  </a:cubicBezTo>
                  <a:cubicBezTo>
                    <a:pt x="36233" y="468405"/>
                    <a:pt x="40431" y="454531"/>
                    <a:pt x="42333" y="440266"/>
                  </a:cubicBezTo>
                  <a:cubicBezTo>
                    <a:pt x="46081" y="412152"/>
                    <a:pt x="46487" y="383633"/>
                    <a:pt x="50800" y="355600"/>
                  </a:cubicBezTo>
                  <a:cubicBezTo>
                    <a:pt x="52157" y="346779"/>
                    <a:pt x="57103" y="338858"/>
                    <a:pt x="59267" y="330200"/>
                  </a:cubicBezTo>
                  <a:cubicBezTo>
                    <a:pt x="62757" y="316239"/>
                    <a:pt x="62064" y="301093"/>
                    <a:pt x="67733" y="287866"/>
                  </a:cubicBezTo>
                  <a:cubicBezTo>
                    <a:pt x="70877" y="280529"/>
                    <a:pt x="79022" y="276577"/>
                    <a:pt x="84667" y="270933"/>
                  </a:cubicBezTo>
                  <a:cubicBezTo>
                    <a:pt x="101902" y="167514"/>
                    <a:pt x="80534" y="265021"/>
                    <a:pt x="110067" y="186266"/>
                  </a:cubicBezTo>
                  <a:cubicBezTo>
                    <a:pt x="114153" y="175371"/>
                    <a:pt x="113329" y="162808"/>
                    <a:pt x="118533" y="152400"/>
                  </a:cubicBezTo>
                  <a:cubicBezTo>
                    <a:pt x="122103" y="145260"/>
                    <a:pt x="130357" y="141598"/>
                    <a:pt x="135467" y="135466"/>
                  </a:cubicBezTo>
                  <a:cubicBezTo>
                    <a:pt x="144501" y="124626"/>
                    <a:pt x="151833" y="112440"/>
                    <a:pt x="160867" y="101600"/>
                  </a:cubicBezTo>
                  <a:cubicBezTo>
                    <a:pt x="165977" y="95468"/>
                    <a:pt x="172813" y="90899"/>
                    <a:pt x="177800" y="84666"/>
                  </a:cubicBezTo>
                  <a:cubicBezTo>
                    <a:pt x="198041" y="59363"/>
                    <a:pt x="188602" y="56346"/>
                    <a:pt x="220133" y="42333"/>
                  </a:cubicBezTo>
                  <a:cubicBezTo>
                    <a:pt x="236444" y="35084"/>
                    <a:pt x="254000" y="31044"/>
                    <a:pt x="270933" y="25400"/>
                  </a:cubicBezTo>
                  <a:lnTo>
                    <a:pt x="296333" y="16933"/>
                  </a:lnTo>
                  <a:lnTo>
                    <a:pt x="321733" y="8466"/>
                  </a:lnTo>
                  <a:lnTo>
                    <a:pt x="347133" y="0"/>
                  </a:lnTo>
                  <a:cubicBezTo>
                    <a:pt x="426155" y="2822"/>
                    <a:pt x="505291" y="3375"/>
                    <a:pt x="584200" y="8466"/>
                  </a:cubicBezTo>
                  <a:cubicBezTo>
                    <a:pt x="608419" y="10028"/>
                    <a:pt x="620114" y="24966"/>
                    <a:pt x="635000" y="42333"/>
                  </a:cubicBezTo>
                  <a:cubicBezTo>
                    <a:pt x="644183" y="53047"/>
                    <a:pt x="652308" y="64640"/>
                    <a:pt x="660400" y="76200"/>
                  </a:cubicBezTo>
                  <a:cubicBezTo>
                    <a:pt x="672071" y="92873"/>
                    <a:pt x="677334" y="115711"/>
                    <a:pt x="694267" y="127000"/>
                  </a:cubicBezTo>
                  <a:cubicBezTo>
                    <a:pt x="711200" y="138289"/>
                    <a:pt x="730677" y="146475"/>
                    <a:pt x="745067" y="160866"/>
                  </a:cubicBezTo>
                  <a:cubicBezTo>
                    <a:pt x="766462" y="182262"/>
                    <a:pt x="754860" y="174230"/>
                    <a:pt x="778933" y="186266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982133" y="1608666"/>
              <a:ext cx="177800" cy="3386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1104901" y="1413405"/>
              <a:ext cx="55034" cy="17832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6530" y="2136002"/>
            <a:ext cx="1316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These are </a:t>
            </a:r>
          </a:p>
          <a:p>
            <a:r>
              <a:rPr lang="en-US" sz="1200" dirty="0" smtClean="0">
                <a:latin typeface="+mn-lt"/>
              </a:rPr>
              <a:t>the </a:t>
            </a:r>
            <a:r>
              <a:rPr lang="el-GR" sz="1200" dirty="0">
                <a:solidFill>
                  <a:srgbClr val="0000FF"/>
                </a:solidFill>
                <a:latin typeface="Calibri" pitchFamily="34" charset="0"/>
              </a:rPr>
              <a:t>α </a:t>
            </a:r>
            <a:r>
              <a:rPr lang="en-US" sz="1200" dirty="0" smtClean="0">
                <a:latin typeface="+mn-lt"/>
              </a:rPr>
              <a:t>receptors</a:t>
            </a:r>
          </a:p>
          <a:p>
            <a:r>
              <a:rPr lang="en-US" sz="1200" dirty="0" smtClean="0">
                <a:latin typeface="+mn-lt"/>
              </a:rPr>
              <a:t>and NE is binding</a:t>
            </a:r>
          </a:p>
          <a:p>
            <a:r>
              <a:rPr lang="en-US" sz="1200" dirty="0" smtClean="0">
                <a:latin typeface="+mn-lt"/>
              </a:rPr>
              <a:t>to them, big time!</a:t>
            </a:r>
            <a:endParaRPr lang="en-US" sz="12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333" y="4037373"/>
            <a:ext cx="17439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These are </a:t>
            </a:r>
            <a:r>
              <a:rPr lang="en-US" sz="1200" dirty="0" smtClean="0">
                <a:latin typeface="Calibri" pitchFamily="34" charset="0"/>
              </a:rPr>
              <a:t>the </a:t>
            </a:r>
          </a:p>
          <a:p>
            <a:r>
              <a:rPr lang="en-US" sz="1200" dirty="0" smtClean="0">
                <a:latin typeface="Calibri" pitchFamily="34" charset="0"/>
              </a:rPr>
              <a:t>same </a:t>
            </a:r>
            <a:r>
              <a:rPr lang="el-GR" sz="1200" dirty="0" smtClean="0">
                <a:solidFill>
                  <a:srgbClr val="0000FF"/>
                </a:solidFill>
                <a:latin typeface="Calibri" pitchFamily="34" charset="0"/>
              </a:rPr>
              <a:t>α </a:t>
            </a:r>
            <a:r>
              <a:rPr lang="en-US" sz="1200" dirty="0" smtClean="0">
                <a:latin typeface="+mn-lt"/>
              </a:rPr>
              <a:t>receptors but</a:t>
            </a:r>
          </a:p>
          <a:p>
            <a:r>
              <a:rPr lang="en-US" sz="1200" dirty="0" smtClean="0">
                <a:latin typeface="+mn-lt"/>
              </a:rPr>
              <a:t>there is less NE and thus</a:t>
            </a:r>
          </a:p>
          <a:p>
            <a:r>
              <a:rPr lang="en-US" sz="1200" dirty="0" smtClean="0">
                <a:latin typeface="+mn-lt"/>
              </a:rPr>
              <a:t>it is not binding to </a:t>
            </a:r>
          </a:p>
          <a:p>
            <a:r>
              <a:rPr lang="en-US" sz="1200" dirty="0" smtClean="0">
                <a:latin typeface="+mn-lt"/>
              </a:rPr>
              <a:t>all of them!</a:t>
            </a:r>
            <a:endParaRPr lang="en-US" sz="1200" dirty="0">
              <a:latin typeface="+mn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64067" y="4951963"/>
            <a:ext cx="770466" cy="339704"/>
            <a:chOff x="364067" y="4951963"/>
            <a:chExt cx="770466" cy="339704"/>
          </a:xfrm>
        </p:grpSpPr>
        <p:sp>
          <p:nvSpPr>
            <p:cNvPr id="17" name="Freeform 16"/>
            <p:cNvSpPr/>
            <p:nvPr/>
          </p:nvSpPr>
          <p:spPr>
            <a:xfrm>
              <a:off x="364067" y="4995333"/>
              <a:ext cx="770466" cy="296334"/>
            </a:xfrm>
            <a:custGeom>
              <a:avLst/>
              <a:gdLst>
                <a:gd name="connsiteX0" fmla="*/ 0 w 770466"/>
                <a:gd name="connsiteY0" fmla="*/ 0 h 296334"/>
                <a:gd name="connsiteX1" fmla="*/ 8466 w 770466"/>
                <a:gd name="connsiteY1" fmla="*/ 194734 h 296334"/>
                <a:gd name="connsiteX2" fmla="*/ 16933 w 770466"/>
                <a:gd name="connsiteY2" fmla="*/ 220134 h 296334"/>
                <a:gd name="connsiteX3" fmla="*/ 50800 w 770466"/>
                <a:gd name="connsiteY3" fmla="*/ 262467 h 296334"/>
                <a:gd name="connsiteX4" fmla="*/ 143933 w 770466"/>
                <a:gd name="connsiteY4" fmla="*/ 287867 h 296334"/>
                <a:gd name="connsiteX5" fmla="*/ 177800 w 770466"/>
                <a:gd name="connsiteY5" fmla="*/ 296334 h 296334"/>
                <a:gd name="connsiteX6" fmla="*/ 330200 w 770466"/>
                <a:gd name="connsiteY6" fmla="*/ 287867 h 296334"/>
                <a:gd name="connsiteX7" fmla="*/ 355600 w 770466"/>
                <a:gd name="connsiteY7" fmla="*/ 270934 h 296334"/>
                <a:gd name="connsiteX8" fmla="*/ 381000 w 770466"/>
                <a:gd name="connsiteY8" fmla="*/ 262467 h 296334"/>
                <a:gd name="connsiteX9" fmla="*/ 406400 w 770466"/>
                <a:gd name="connsiteY9" fmla="*/ 237067 h 296334"/>
                <a:gd name="connsiteX10" fmla="*/ 431800 w 770466"/>
                <a:gd name="connsiteY10" fmla="*/ 220134 h 296334"/>
                <a:gd name="connsiteX11" fmla="*/ 474133 w 770466"/>
                <a:gd name="connsiteY11" fmla="*/ 177800 h 296334"/>
                <a:gd name="connsiteX12" fmla="*/ 508000 w 770466"/>
                <a:gd name="connsiteY12" fmla="*/ 135467 h 296334"/>
                <a:gd name="connsiteX13" fmla="*/ 533400 w 770466"/>
                <a:gd name="connsiteY13" fmla="*/ 118534 h 296334"/>
                <a:gd name="connsiteX14" fmla="*/ 626533 w 770466"/>
                <a:gd name="connsiteY14" fmla="*/ 42334 h 296334"/>
                <a:gd name="connsiteX15" fmla="*/ 770466 w 770466"/>
                <a:gd name="connsiteY15" fmla="*/ 25400 h 29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0466" h="296334">
                  <a:moveTo>
                    <a:pt x="0" y="0"/>
                  </a:moveTo>
                  <a:cubicBezTo>
                    <a:pt x="2822" y="64911"/>
                    <a:pt x="3483" y="129953"/>
                    <a:pt x="8466" y="194734"/>
                  </a:cubicBezTo>
                  <a:cubicBezTo>
                    <a:pt x="9150" y="203632"/>
                    <a:pt x="12942" y="212152"/>
                    <a:pt x="16933" y="220134"/>
                  </a:cubicBezTo>
                  <a:cubicBezTo>
                    <a:pt x="20922" y="228112"/>
                    <a:pt x="40298" y="257216"/>
                    <a:pt x="50800" y="262467"/>
                  </a:cubicBezTo>
                  <a:cubicBezTo>
                    <a:pt x="82517" y="278325"/>
                    <a:pt x="110489" y="280435"/>
                    <a:pt x="143933" y="287867"/>
                  </a:cubicBezTo>
                  <a:cubicBezTo>
                    <a:pt x="155292" y="290391"/>
                    <a:pt x="166511" y="293512"/>
                    <a:pt x="177800" y="296334"/>
                  </a:cubicBezTo>
                  <a:cubicBezTo>
                    <a:pt x="228600" y="293512"/>
                    <a:pt x="279833" y="295062"/>
                    <a:pt x="330200" y="287867"/>
                  </a:cubicBezTo>
                  <a:cubicBezTo>
                    <a:pt x="340273" y="286428"/>
                    <a:pt x="346499" y="275485"/>
                    <a:pt x="355600" y="270934"/>
                  </a:cubicBezTo>
                  <a:cubicBezTo>
                    <a:pt x="363582" y="266943"/>
                    <a:pt x="372533" y="265289"/>
                    <a:pt x="381000" y="262467"/>
                  </a:cubicBezTo>
                  <a:cubicBezTo>
                    <a:pt x="389467" y="254000"/>
                    <a:pt x="397202" y="244732"/>
                    <a:pt x="406400" y="237067"/>
                  </a:cubicBezTo>
                  <a:cubicBezTo>
                    <a:pt x="414217" y="230553"/>
                    <a:pt x="424605" y="227329"/>
                    <a:pt x="431800" y="220134"/>
                  </a:cubicBezTo>
                  <a:cubicBezTo>
                    <a:pt x="488248" y="163686"/>
                    <a:pt x="406395" y="222960"/>
                    <a:pt x="474133" y="177800"/>
                  </a:cubicBezTo>
                  <a:cubicBezTo>
                    <a:pt x="486708" y="158938"/>
                    <a:pt x="490763" y="149256"/>
                    <a:pt x="508000" y="135467"/>
                  </a:cubicBezTo>
                  <a:cubicBezTo>
                    <a:pt x="515946" y="129110"/>
                    <a:pt x="525742" y="125235"/>
                    <a:pt x="533400" y="118534"/>
                  </a:cubicBezTo>
                  <a:cubicBezTo>
                    <a:pt x="554935" y="99691"/>
                    <a:pt x="595013" y="48638"/>
                    <a:pt x="626533" y="42334"/>
                  </a:cubicBezTo>
                  <a:cubicBezTo>
                    <a:pt x="730572" y="21526"/>
                    <a:pt x="682419" y="25400"/>
                    <a:pt x="770466" y="2540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 flipV="1">
              <a:off x="982133" y="4951963"/>
              <a:ext cx="150286" cy="4341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057276" y="5003636"/>
              <a:ext cx="75143" cy="13986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 rot="5400000">
            <a:off x="7056857" y="3548087"/>
            <a:ext cx="248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  <a:latin typeface="+mn-lt"/>
              </a:rPr>
              <a:t>Sympathetic Innervation</a:t>
            </a:r>
            <a:endParaRPr lang="en-US" dirty="0">
              <a:solidFill>
                <a:srgbClr val="CC33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arie\Desktop\ANS Sym Blood Vessels Skel M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77962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163638" y="152400"/>
            <a:ext cx="69897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002060"/>
                </a:solidFill>
                <a:latin typeface="Chiller" pitchFamily="82" charset="0"/>
              </a:rPr>
              <a:t>Diverting Blood Flow: </a:t>
            </a:r>
            <a:r>
              <a:rPr lang="en-US" sz="6600" b="1">
                <a:solidFill>
                  <a:srgbClr val="C00000"/>
                </a:solidFill>
                <a:latin typeface="Chiller" pitchFamily="82" charset="0"/>
              </a:rPr>
              <a:t>SYM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152400" y="1671638"/>
            <a:ext cx="3200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 b="1">
                <a:latin typeface="Calibri" pitchFamily="34" charset="0"/>
              </a:rPr>
              <a:t>α</a:t>
            </a:r>
            <a:r>
              <a:rPr lang="en-US" sz="3200">
                <a:latin typeface="Chiller" pitchFamily="82" charset="0"/>
              </a:rPr>
              <a:t> R’s = Vasoconstriction</a:t>
            </a: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6019800" y="17018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 b="1">
                <a:latin typeface="Calibri" pitchFamily="34" charset="0"/>
              </a:rPr>
              <a:t>β</a:t>
            </a:r>
            <a:r>
              <a:rPr lang="en-US" sz="3200">
                <a:latin typeface="Chiller" pitchFamily="82" charset="0"/>
              </a:rPr>
              <a:t> R’s = Vasodilation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5097459" y="6400800"/>
            <a:ext cx="42611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/>
            <a:r>
              <a:rPr lang="en-US" sz="2000" dirty="0" smtClean="0">
                <a:solidFill>
                  <a:srgbClr val="008000"/>
                </a:solidFill>
                <a:latin typeface="Chiller" pitchFamily="82" charset="0"/>
                <a:cs typeface="Arial" charset="0"/>
              </a:rPr>
              <a:t>Note: </a:t>
            </a:r>
            <a:r>
              <a:rPr lang="en-US" sz="2000" dirty="0">
                <a:solidFill>
                  <a:srgbClr val="008000"/>
                </a:solidFill>
                <a:latin typeface="Chiller" pitchFamily="82" charset="0"/>
                <a:cs typeface="Arial" charset="0"/>
              </a:rPr>
              <a:t>The ANS does not innervate Skeletal Muscle!</a:t>
            </a:r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11113" y="6351588"/>
            <a:ext cx="4454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hiller" pitchFamily="82" charset="0"/>
              </a:rPr>
              <a:t>What’s the Effector Tissue for blood vessels?</a:t>
            </a: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 rot="-181866">
            <a:off x="4500563" y="3330575"/>
            <a:ext cx="304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hiller" pitchFamily="82" charset="0"/>
              </a:rPr>
              <a:t>b</a:t>
            </a:r>
          </a:p>
          <a:p>
            <a:r>
              <a:rPr lang="en-US" sz="2000" b="1">
                <a:latin typeface="Chiller" pitchFamily="82" charset="0"/>
              </a:rPr>
              <a:t>l</a:t>
            </a:r>
          </a:p>
          <a:p>
            <a:r>
              <a:rPr lang="en-US" sz="2000" b="1">
                <a:latin typeface="Chiller" pitchFamily="82" charset="0"/>
              </a:rPr>
              <a:t>o</a:t>
            </a:r>
          </a:p>
          <a:p>
            <a:r>
              <a:rPr lang="en-US" sz="2000" b="1">
                <a:latin typeface="Chiller" pitchFamily="82" charset="0"/>
              </a:rPr>
              <a:t>o</a:t>
            </a:r>
          </a:p>
          <a:p>
            <a:r>
              <a:rPr lang="en-US" sz="2000" b="1">
                <a:latin typeface="Chiller" pitchFamily="82" charset="0"/>
              </a:rPr>
              <a:t>d</a:t>
            </a:r>
          </a:p>
          <a:p>
            <a:endParaRPr lang="en-US" sz="2000" b="1">
              <a:latin typeface="Chiller" pitchFamily="82" charset="0"/>
            </a:endParaRPr>
          </a:p>
          <a:p>
            <a:r>
              <a:rPr lang="en-US" sz="2000" b="1">
                <a:latin typeface="Chiller" pitchFamily="82" charset="0"/>
              </a:rPr>
              <a:t>v</a:t>
            </a:r>
          </a:p>
          <a:p>
            <a:r>
              <a:rPr lang="en-US" sz="2000" b="1">
                <a:latin typeface="Chiller" pitchFamily="82" charset="0"/>
              </a:rPr>
              <a:t>e</a:t>
            </a:r>
          </a:p>
          <a:p>
            <a:r>
              <a:rPr lang="en-US" sz="2000" b="1">
                <a:latin typeface="Chiller" pitchFamily="82" charset="0"/>
              </a:rPr>
              <a:t>s</a:t>
            </a:r>
          </a:p>
        </p:txBody>
      </p:sp>
      <p:sp>
        <p:nvSpPr>
          <p:cNvPr id="26633" name="TextBox 3"/>
          <p:cNvSpPr txBox="1">
            <a:spLocks noChangeArrowheads="1"/>
          </p:cNvSpPr>
          <p:nvPr/>
        </p:nvSpPr>
        <p:spPr bwMode="auto">
          <a:xfrm>
            <a:off x="666750" y="2143125"/>
            <a:ext cx="2076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latin typeface="Calibri" pitchFamily="34" charset="0"/>
              </a:rPr>
              <a:t>α</a:t>
            </a:r>
            <a:r>
              <a:rPr lang="en-US" sz="2000">
                <a:latin typeface="Chiller" pitchFamily="82" charset="0"/>
              </a:rPr>
              <a:t> </a:t>
            </a:r>
            <a:r>
              <a:rPr lang="en-US" sz="2400">
                <a:latin typeface="Chiller" pitchFamily="82" charset="0"/>
              </a:rPr>
              <a:t>= alpha receptors</a:t>
            </a:r>
          </a:p>
        </p:txBody>
      </p:sp>
      <p:sp>
        <p:nvSpPr>
          <p:cNvPr id="26634" name="TextBox 3"/>
          <p:cNvSpPr txBox="1">
            <a:spLocks noChangeArrowheads="1"/>
          </p:cNvSpPr>
          <p:nvPr/>
        </p:nvSpPr>
        <p:spPr bwMode="auto">
          <a:xfrm>
            <a:off x="6411913" y="2157413"/>
            <a:ext cx="2076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latin typeface="Calibri" pitchFamily="34" charset="0"/>
              </a:rPr>
              <a:t>β </a:t>
            </a:r>
            <a:r>
              <a:rPr lang="en-US" sz="2400">
                <a:latin typeface="Chiller" pitchFamily="82" charset="0"/>
              </a:rPr>
              <a:t>= beta receptors</a:t>
            </a:r>
          </a:p>
        </p:txBody>
      </p:sp>
      <p:sp>
        <p:nvSpPr>
          <p:cNvPr id="26635" name="TextBox 7"/>
          <p:cNvSpPr txBox="1">
            <a:spLocks noChangeArrowheads="1"/>
          </p:cNvSpPr>
          <p:nvPr/>
        </p:nvSpPr>
        <p:spPr bwMode="auto">
          <a:xfrm>
            <a:off x="3286125" y="1006475"/>
            <a:ext cx="2401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hiller" pitchFamily="82" charset="0"/>
              </a:rPr>
              <a:t>In times of Emergency!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arie\Desktop\ANS Errectile M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588" y="1198563"/>
            <a:ext cx="4068762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C:\Users\marie\Desktop\ANS Errectile M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941763"/>
            <a:ext cx="406876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1600200" y="34925"/>
            <a:ext cx="57165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0070C0"/>
                </a:solidFill>
                <a:latin typeface="Chiller" pitchFamily="82" charset="0"/>
              </a:rPr>
              <a:t>PARASYMPATHETIC</a:t>
            </a:r>
          </a:p>
        </p:txBody>
      </p:sp>
      <p:pic>
        <p:nvPicPr>
          <p:cNvPr id="27653" name="Picture 4" descr="C:\Users\marie\Desktop\ANS Increase Blood Fl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209800"/>
            <a:ext cx="25241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 descr="C:\Users\marie\Desktop\ANS Increase Blood Fl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75" y="5105400"/>
            <a:ext cx="25241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4876800" y="3733800"/>
            <a:ext cx="396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hiller" pitchFamily="82" charset="0"/>
              </a:rPr>
              <a:t>Yep –&gt; Engorged and Tingly </a:t>
            </a:r>
          </a:p>
        </p:txBody>
      </p:sp>
      <p:sp>
        <p:nvSpPr>
          <p:cNvPr id="27658" name="TextBox 9"/>
          <p:cNvSpPr txBox="1">
            <a:spLocks noChangeArrowheads="1"/>
          </p:cNvSpPr>
          <p:nvPr/>
        </p:nvSpPr>
        <p:spPr bwMode="auto">
          <a:xfrm>
            <a:off x="1371600" y="2600325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hiller" pitchFamily="82" charset="0"/>
              </a:rPr>
              <a:t>vasodilation</a:t>
            </a:r>
          </a:p>
        </p:txBody>
      </p:sp>
      <p:sp>
        <p:nvSpPr>
          <p:cNvPr id="27659" name="TextBox 10"/>
          <p:cNvSpPr txBox="1">
            <a:spLocks noChangeArrowheads="1"/>
          </p:cNvSpPr>
          <p:nvPr/>
        </p:nvSpPr>
        <p:spPr bwMode="auto">
          <a:xfrm>
            <a:off x="1371600" y="5334000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hiller" pitchFamily="82" charset="0"/>
              </a:rPr>
              <a:t>vasodilation</a:t>
            </a:r>
          </a:p>
        </p:txBody>
      </p:sp>
      <p:sp>
        <p:nvSpPr>
          <p:cNvPr id="27660" name="TextBox 11"/>
          <p:cNvSpPr txBox="1">
            <a:spLocks noChangeArrowheads="1"/>
          </p:cNvSpPr>
          <p:nvPr/>
        </p:nvSpPr>
        <p:spPr bwMode="auto">
          <a:xfrm>
            <a:off x="5638800" y="243840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hiller" pitchFamily="82" charset="0"/>
              </a:rPr>
              <a:t>to</a:t>
            </a:r>
          </a:p>
        </p:txBody>
      </p:sp>
      <p:sp>
        <p:nvSpPr>
          <p:cNvPr id="27661" name="TextBox 12"/>
          <p:cNvSpPr txBox="1">
            <a:spLocks noChangeArrowheads="1"/>
          </p:cNvSpPr>
          <p:nvPr/>
        </p:nvSpPr>
        <p:spPr bwMode="auto">
          <a:xfrm>
            <a:off x="5638800" y="533400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hiller" pitchFamily="82" charset="0"/>
              </a:rPr>
              <a:t>to</a:t>
            </a:r>
          </a:p>
        </p:txBody>
      </p:sp>
      <p:sp>
        <p:nvSpPr>
          <p:cNvPr id="27662" name="TextBox 8"/>
          <p:cNvSpPr txBox="1">
            <a:spLocks noChangeArrowheads="1"/>
          </p:cNvSpPr>
          <p:nvPr/>
        </p:nvSpPr>
        <p:spPr bwMode="auto">
          <a:xfrm>
            <a:off x="192088" y="3694113"/>
            <a:ext cx="19129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hiller" pitchFamily="82" charset="0"/>
              </a:rPr>
              <a:t>blood vessels to erectile tissue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350838" y="3136900"/>
            <a:ext cx="935038" cy="3190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69925" y="4572000"/>
            <a:ext cx="307978" cy="10244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5" name="TextBox 8"/>
          <p:cNvSpPr txBox="1">
            <a:spLocks noChangeArrowheads="1"/>
          </p:cNvSpPr>
          <p:nvPr/>
        </p:nvSpPr>
        <p:spPr bwMode="auto">
          <a:xfrm>
            <a:off x="5018088" y="1016000"/>
            <a:ext cx="34988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hiller" pitchFamily="82" charset="0"/>
              </a:rPr>
              <a:t>*PARA has no effect on blood Flow </a:t>
            </a:r>
            <a:r>
              <a:rPr lang="en-US" sz="2800" b="1" u="sng">
                <a:solidFill>
                  <a:srgbClr val="C00000"/>
                </a:solidFill>
                <a:latin typeface="Chiller" pitchFamily="82" charset="0"/>
              </a:rPr>
              <a:t>except</a:t>
            </a:r>
            <a:r>
              <a:rPr lang="en-US" sz="2800" b="1">
                <a:solidFill>
                  <a:srgbClr val="C00000"/>
                </a:solidFill>
                <a:latin typeface="Chiller" pitchFamily="82" charset="0"/>
              </a:rPr>
              <a:t> to erectile tissue!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9588" y="2625725"/>
            <a:ext cx="180975" cy="42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1488" y="5437188"/>
            <a:ext cx="180975" cy="42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6" name="Picture 2" descr="http://www.backgroundsy.com/file/male-symb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9" y="5885153"/>
            <a:ext cx="1043471" cy="78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sdgraphics.com/file/female-gender-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9" y="1565505"/>
            <a:ext cx="1076768" cy="86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4310" y="2313832"/>
            <a:ext cx="2560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Erectile tissue of </a:t>
            </a:r>
          </a:p>
          <a:p>
            <a:r>
              <a:rPr lang="en-US" sz="2400" u="sng" dirty="0" smtClean="0">
                <a:latin typeface="+mn-lt"/>
              </a:rPr>
              <a:t>clitoris for females</a:t>
            </a:r>
            <a:endParaRPr lang="en-US" sz="2400" u="sng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5636" y="5217384"/>
            <a:ext cx="2560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Erectile tissue of </a:t>
            </a:r>
          </a:p>
          <a:p>
            <a:r>
              <a:rPr lang="en-US" sz="2400" u="sng" dirty="0" smtClean="0">
                <a:latin typeface="+mn-lt"/>
              </a:rPr>
              <a:t>penis for males</a:t>
            </a:r>
            <a:endParaRPr lang="en-US" sz="2400" u="sng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  <p:bldP spid="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marie\Desktop\ANS Female Tra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385921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133600" y="0"/>
            <a:ext cx="4165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C00000"/>
                </a:solidFill>
                <a:latin typeface="Chiller" pitchFamily="82" charset="0"/>
              </a:rPr>
              <a:t>SYMPATHETIC</a:t>
            </a:r>
          </a:p>
        </p:txBody>
      </p:sp>
      <p:pic>
        <p:nvPicPr>
          <p:cNvPr id="28676" name="Picture 3" descr="C:\Users\marie\Desktop\ANS Male Tra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114800"/>
            <a:ext cx="38957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C:\Users\marie\Desktop\ANS Contract Ma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524000"/>
            <a:ext cx="30464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5" descr="C:\Users\marie\Desktop\ANS Contract Fema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0388" y="4327525"/>
            <a:ext cx="304641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5029200" y="34290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hiller" pitchFamily="82" charset="0"/>
              </a:rPr>
              <a:t>Yep –&gt; Ejection of Fluids</a:t>
            </a:r>
          </a:p>
        </p:txBody>
      </p:sp>
      <p:sp>
        <p:nvSpPr>
          <p:cNvPr id="28680" name="TextBox 7"/>
          <p:cNvSpPr txBox="1">
            <a:spLocks noChangeArrowheads="1"/>
          </p:cNvSpPr>
          <p:nvPr/>
        </p:nvSpPr>
        <p:spPr bwMode="auto">
          <a:xfrm>
            <a:off x="304799" y="6096000"/>
            <a:ext cx="74083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Chiller" pitchFamily="82" charset="0"/>
              </a:rPr>
              <a:t>Q: What’s the Effector </a:t>
            </a:r>
            <a:r>
              <a:rPr lang="en-US" sz="3200" dirty="0" smtClean="0">
                <a:latin typeface="Chiller" pitchFamily="82" charset="0"/>
              </a:rPr>
              <a:t>Tissue that lines these ducts?</a:t>
            </a:r>
            <a:endParaRPr lang="en-US" sz="3200" dirty="0">
              <a:latin typeface="Chiller" pitchFamily="82" charset="0"/>
            </a:endParaRPr>
          </a:p>
        </p:txBody>
      </p:sp>
      <p:sp>
        <p:nvSpPr>
          <p:cNvPr id="28681" name="TextBox 7"/>
          <p:cNvSpPr txBox="1">
            <a:spLocks noChangeArrowheads="1"/>
          </p:cNvSpPr>
          <p:nvPr/>
        </p:nvSpPr>
        <p:spPr bwMode="auto">
          <a:xfrm>
            <a:off x="158750" y="1333500"/>
            <a:ext cx="24892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hiller" pitchFamily="82" charset="0"/>
              </a:rPr>
              <a:t>Lining of Repro tract</a:t>
            </a:r>
          </a:p>
        </p:txBody>
      </p:sp>
      <p:sp>
        <p:nvSpPr>
          <p:cNvPr id="28682" name="Rectangle 9"/>
          <p:cNvSpPr>
            <a:spLocks noChangeArrowheads="1"/>
          </p:cNvSpPr>
          <p:nvPr/>
        </p:nvSpPr>
        <p:spPr bwMode="auto">
          <a:xfrm>
            <a:off x="128588" y="3776663"/>
            <a:ext cx="23590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hiller" pitchFamily="82" charset="0"/>
              </a:rPr>
              <a:t>Lining of Repro duct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54125" y="1903413"/>
            <a:ext cx="1000125" cy="828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8682" idx="2"/>
          </p:cNvCxnSpPr>
          <p:nvPr/>
        </p:nvCxnSpPr>
        <p:spPr>
          <a:xfrm rot="16200000" flipH="1">
            <a:off x="1325562" y="4281488"/>
            <a:ext cx="741363" cy="7762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180975" y="999598"/>
            <a:ext cx="88138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000" dirty="0">
                <a:ea typeface="Times New Roman" pitchFamily="18" charset="0"/>
                <a:cs typeface="Arial" charset="0"/>
              </a:rPr>
              <a:t>The Anatomical arrangement of two divisions is indicative of their function.</a:t>
            </a:r>
          </a:p>
          <a:p>
            <a:pPr algn="just"/>
            <a:endParaRPr lang="en-US" sz="2000" dirty="0"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en-US" sz="2000" b="1" dirty="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Para</a:t>
            </a:r>
            <a:r>
              <a:rPr lang="en-US" sz="2000" dirty="0">
                <a:ea typeface="Times New Roman" pitchFamily="18" charset="0"/>
                <a:cs typeface="Arial" charset="0"/>
              </a:rPr>
              <a:t> is more </a:t>
            </a:r>
            <a:r>
              <a:rPr lang="en-US" sz="2000" b="1" dirty="0">
                <a:ea typeface="Times New Roman" pitchFamily="18" charset="0"/>
                <a:cs typeface="Arial" charset="0"/>
              </a:rPr>
              <a:t>Convergent</a:t>
            </a:r>
            <a:r>
              <a:rPr lang="en-US" sz="2000" dirty="0">
                <a:ea typeface="Times New Roman" pitchFamily="18" charset="0"/>
                <a:cs typeface="Arial" charset="0"/>
              </a:rPr>
              <a:t>, such that it often focuses on </a:t>
            </a:r>
            <a:r>
              <a:rPr lang="en-US" sz="2000" b="1" dirty="0">
                <a:ea typeface="Times New Roman" pitchFamily="18" charset="0"/>
                <a:cs typeface="Arial" charset="0"/>
              </a:rPr>
              <a:t>one thing at a </a:t>
            </a:r>
            <a:r>
              <a:rPr lang="en-US" sz="2000" b="1" dirty="0" smtClean="0">
                <a:ea typeface="Times New Roman" pitchFamily="18" charset="0"/>
                <a:cs typeface="Arial" charset="0"/>
              </a:rPr>
              <a:t>time, </a:t>
            </a:r>
            <a:r>
              <a:rPr lang="en-US" sz="2000" dirty="0" smtClean="0">
                <a:ea typeface="Times New Roman" pitchFamily="18" charset="0"/>
                <a:cs typeface="Arial" charset="0"/>
              </a:rPr>
              <a:t>like only one effector tissue, not 4 at once. </a:t>
            </a:r>
            <a:r>
              <a:rPr lang="en-US" sz="2000" dirty="0">
                <a:ea typeface="Times New Roman" pitchFamily="18" charset="0"/>
                <a:cs typeface="Arial" charset="0"/>
              </a:rPr>
              <a:t>Usually the ganglion </a:t>
            </a:r>
            <a:r>
              <a:rPr lang="en-US" sz="2000" dirty="0" smtClean="0">
                <a:ea typeface="Times New Roman" pitchFamily="18" charset="0"/>
                <a:cs typeface="Arial" charset="0"/>
              </a:rPr>
              <a:t>is very close to or </a:t>
            </a:r>
            <a:r>
              <a:rPr lang="en-US" sz="2000" i="1" dirty="0">
                <a:ea typeface="Times New Roman" pitchFamily="18" charset="0"/>
                <a:cs typeface="Arial" charset="0"/>
              </a:rPr>
              <a:t>on</a:t>
            </a:r>
            <a:r>
              <a:rPr lang="en-US" sz="2000" dirty="0">
                <a:ea typeface="Times New Roman" pitchFamily="18" charset="0"/>
                <a:cs typeface="Arial" charset="0"/>
              </a:rPr>
              <a:t> the effector tissue, so it is a focused response, it is not </a:t>
            </a:r>
            <a:r>
              <a:rPr lang="en-US" sz="2000" dirty="0" smtClean="0">
                <a:ea typeface="Times New Roman" pitchFamily="18" charset="0"/>
                <a:cs typeface="Arial" charset="0"/>
              </a:rPr>
              <a:t>wide-spread. </a:t>
            </a:r>
            <a:endParaRPr lang="en-US" sz="2000" dirty="0">
              <a:ea typeface="Times New Roman" pitchFamily="18" charset="0"/>
              <a:cs typeface="Arial" charset="0"/>
            </a:endParaRPr>
          </a:p>
          <a:p>
            <a:pPr algn="just" eaLnBrk="0" hangingPunct="0"/>
            <a:endParaRPr lang="en-US" sz="2000" dirty="0"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en-US" sz="2000" b="1" dirty="0" err="1">
                <a:solidFill>
                  <a:srgbClr val="CC0000"/>
                </a:solidFill>
                <a:ea typeface="Times New Roman" pitchFamily="18" charset="0"/>
                <a:cs typeface="Arial" charset="0"/>
              </a:rPr>
              <a:t>Sym</a:t>
            </a:r>
            <a:r>
              <a:rPr lang="en-US" sz="2000" dirty="0">
                <a:ea typeface="Times New Roman" pitchFamily="18" charset="0"/>
                <a:cs typeface="Arial" charset="0"/>
              </a:rPr>
              <a:t> is more </a:t>
            </a:r>
            <a:r>
              <a:rPr lang="en-US" sz="2000" b="1" dirty="0">
                <a:ea typeface="Times New Roman" pitchFamily="18" charset="0"/>
                <a:cs typeface="Arial" charset="0"/>
              </a:rPr>
              <a:t>Divergent</a:t>
            </a:r>
            <a:r>
              <a:rPr lang="en-US" sz="2000" dirty="0">
                <a:ea typeface="Times New Roman" pitchFamily="18" charset="0"/>
                <a:cs typeface="Arial" charset="0"/>
              </a:rPr>
              <a:t>, such that it can </a:t>
            </a:r>
            <a:r>
              <a:rPr lang="en-US" sz="2000" b="1" dirty="0">
                <a:ea typeface="Times New Roman" pitchFamily="18" charset="0"/>
                <a:cs typeface="Arial" charset="0"/>
              </a:rPr>
              <a:t>signal multiple tissues at once</a:t>
            </a:r>
            <a:r>
              <a:rPr lang="en-US" sz="2000" dirty="0">
                <a:ea typeface="Times New Roman" pitchFamily="18" charset="0"/>
                <a:cs typeface="Arial" charset="0"/>
              </a:rPr>
              <a:t>. With the ganglion so close to the spinal cord, this allows the response to </a:t>
            </a:r>
            <a:r>
              <a:rPr lang="en-US" sz="2000" dirty="0" smtClean="0">
                <a:ea typeface="Times New Roman" pitchFamily="18" charset="0"/>
                <a:cs typeface="Arial" charset="0"/>
              </a:rPr>
              <a:t>be wide-spread, branching out into </a:t>
            </a:r>
            <a:r>
              <a:rPr lang="en-US" sz="2000" dirty="0">
                <a:ea typeface="Times New Roman" pitchFamily="18" charset="0"/>
                <a:cs typeface="Arial" charset="0"/>
              </a:rPr>
              <a:t>many directions at once (simultaneously). </a:t>
            </a:r>
          </a:p>
          <a:p>
            <a:pPr algn="just" eaLnBrk="0" hangingPunct="0"/>
            <a:endParaRPr lang="en-US" sz="2000" dirty="0"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en-US" sz="2000" dirty="0" smtClean="0">
                <a:ea typeface="Times New Roman" pitchFamily="18" charset="0"/>
                <a:cs typeface="Arial" charset="0"/>
              </a:rPr>
              <a:t>Note how the 2 divisions seem to cooperate more with reproductive issues?</a:t>
            </a:r>
            <a:endParaRPr lang="en-US" sz="2000" dirty="0">
              <a:ea typeface="Times New Roman" pitchFamily="18" charset="0"/>
              <a:cs typeface="Arial" charset="0"/>
            </a:endParaRPr>
          </a:p>
        </p:txBody>
      </p:sp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304800" y="244475"/>
            <a:ext cx="17160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latin typeface="Chiller" pitchFamily="82" charset="0"/>
              </a:rPr>
              <a:t>Notes:</a:t>
            </a:r>
          </a:p>
        </p:txBody>
      </p:sp>
      <p:sp>
        <p:nvSpPr>
          <p:cNvPr id="2" name="Rectangle 1"/>
          <p:cNvSpPr/>
          <p:nvPr/>
        </p:nvSpPr>
        <p:spPr>
          <a:xfrm>
            <a:off x="230586" y="4955586"/>
            <a:ext cx="8958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US" b="1" u="sng" dirty="0" smtClean="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Para</a:t>
            </a:r>
            <a:r>
              <a:rPr lang="en-US" dirty="0" smtClean="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 relaxes VSM* and </a:t>
            </a:r>
            <a:r>
              <a:rPr lang="en-US" b="1" dirty="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increases</a:t>
            </a:r>
            <a:r>
              <a:rPr lang="en-US" dirty="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blood flow to erectile tissue = the “point” factor.</a:t>
            </a:r>
          </a:p>
          <a:p>
            <a:pPr algn="just" eaLnBrk="0" hangingPunct="0"/>
            <a:endParaRPr lang="en-US" dirty="0" smtClean="0"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en-US" b="1" u="sng" dirty="0" err="1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Sym</a:t>
            </a:r>
            <a:r>
              <a:rPr lang="en-US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causes the smooth muscle of reproductive ducts to </a:t>
            </a:r>
            <a:r>
              <a:rPr lang="en-US" b="1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contract</a:t>
            </a:r>
            <a:r>
              <a:rPr lang="en-US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= the “shoot” factor.</a:t>
            </a:r>
            <a:endParaRPr lang="en-US" dirty="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9720" y="6028376"/>
            <a:ext cx="5747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*VSM = vascular smooth muscle (the muscle around blood vessels)</a:t>
            </a:r>
            <a:endParaRPr lang="en-US" sz="1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126" y="4470513"/>
            <a:ext cx="346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hiller" panose="04020404031007020602" pitchFamily="82" charset="0"/>
              </a:rPr>
              <a:t>In matters of Reproduction… </a:t>
            </a:r>
            <a:endParaRPr lang="en-US" sz="2800" dirty="0">
              <a:latin typeface="Chiller" panose="040204040310070206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marie\Desktop\ANS Divergent and Converg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900"/>
            <a:ext cx="69342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marie\Desktop\ANS Diverg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505200"/>
            <a:ext cx="62436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6858000" y="762000"/>
            <a:ext cx="2133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33CC"/>
                </a:solidFill>
                <a:latin typeface="Chiller" pitchFamily="82" charset="0"/>
              </a:rPr>
              <a:t>Para </a:t>
            </a:r>
          </a:p>
          <a:p>
            <a:pPr algn="ctr"/>
            <a:r>
              <a:rPr lang="en-US" sz="3200" b="1">
                <a:solidFill>
                  <a:srgbClr val="0033CC"/>
                </a:solidFill>
                <a:latin typeface="Chiller" pitchFamily="82" charset="0"/>
              </a:rPr>
              <a:t>is </a:t>
            </a:r>
          </a:p>
          <a:p>
            <a:pPr algn="ctr"/>
            <a:r>
              <a:rPr lang="en-US" sz="3200" b="1">
                <a:solidFill>
                  <a:srgbClr val="0033CC"/>
                </a:solidFill>
                <a:latin typeface="Chiller" pitchFamily="82" charset="0"/>
              </a:rPr>
              <a:t>CONVERGENT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10400" y="4191000"/>
            <a:ext cx="1905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Chiller" pitchFamily="82" charset="0"/>
              </a:rPr>
              <a:t>Sym</a:t>
            </a:r>
            <a:r>
              <a:rPr lang="en-US" sz="3200" b="1" dirty="0">
                <a:solidFill>
                  <a:srgbClr val="C00000"/>
                </a:solidFill>
                <a:latin typeface="Chiller" pitchFamily="82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Chiller" pitchFamily="82" charset="0"/>
              </a:rPr>
              <a:t>is 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Chiller" pitchFamily="82" charset="0"/>
              </a:rPr>
              <a:t>DIVERGENT</a:t>
            </a: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2806700" y="158750"/>
            <a:ext cx="42322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hiller" pitchFamily="82" charset="0"/>
              </a:rPr>
              <a:t>Anatomical Arrangement of ANS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26463" y="2154234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Ganglion </a:t>
            </a:r>
            <a:endParaRPr lang="en-US" sz="1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2762" y="5684897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Ganglion </a:t>
            </a:r>
            <a:endParaRPr lang="en-US" sz="1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6796" y="2186573"/>
            <a:ext cx="880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Effector </a:t>
            </a:r>
          </a:p>
          <a:p>
            <a:pPr algn="ctr"/>
            <a:r>
              <a:rPr lang="en-US" sz="1600" dirty="0" smtClean="0">
                <a:latin typeface="+mn-lt"/>
              </a:rPr>
              <a:t>Tissue</a:t>
            </a:r>
            <a:endParaRPr lang="en-US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2888" y="6137756"/>
            <a:ext cx="880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Effector </a:t>
            </a:r>
          </a:p>
          <a:p>
            <a:pPr algn="ctr"/>
            <a:r>
              <a:rPr lang="en-US" sz="1600" dirty="0" smtClean="0">
                <a:latin typeface="+mn-lt"/>
              </a:rPr>
              <a:t>Tissue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27000"/>
            <a:ext cx="7620000" cy="9144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D90C1C"/>
                </a:solidFill>
                <a:latin typeface="Chiller" pitchFamily="82" charset="0"/>
              </a:rPr>
              <a:t>Central Nervous System</a:t>
            </a:r>
            <a:endParaRPr lang="en-US" sz="4800" b="1" dirty="0" smtClean="0">
              <a:latin typeface="Chiller" pitchFamily="82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71538" y="3119438"/>
            <a:ext cx="2243137" cy="7048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4000" b="1" smtClean="0">
                <a:latin typeface="Chiller" pitchFamily="82" charset="0"/>
              </a:rPr>
              <a:t>Somatic N.S.</a:t>
            </a:r>
            <a:endParaRPr lang="en-US" sz="4000" smtClean="0">
              <a:latin typeface="Chiller" pitchFamily="82" charset="0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22888" y="3057525"/>
            <a:ext cx="3287712" cy="660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4000" b="1" smtClean="0">
                <a:latin typeface="Chiller" pitchFamily="82" charset="0"/>
              </a:rPr>
              <a:t>Autonomic N.S.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>
            <a:off x="2514600" y="2452688"/>
            <a:ext cx="2033588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>
            <a:off x="4560888" y="2449513"/>
            <a:ext cx="1839912" cy="622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4560888" y="2249488"/>
            <a:ext cx="0" cy="241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10"/>
          <p:cNvSpPr>
            <a:spLocks noChangeShapeType="1"/>
          </p:cNvSpPr>
          <p:nvPr/>
        </p:nvSpPr>
        <p:spPr bwMode="auto">
          <a:xfrm flipH="1">
            <a:off x="3916363" y="914400"/>
            <a:ext cx="0" cy="657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143000" y="3748088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i="1">
                <a:solidFill>
                  <a:srgbClr val="0000FF"/>
                </a:solidFill>
              </a:rPr>
              <a:t>Voluntary*</a:t>
            </a:r>
          </a:p>
        </p:txBody>
      </p:sp>
      <p:sp>
        <p:nvSpPr>
          <p:cNvPr id="13322" name="Rectangle 12"/>
          <p:cNvSpPr>
            <a:spLocks noChangeArrowheads="1"/>
          </p:cNvSpPr>
          <p:nvPr/>
        </p:nvSpPr>
        <p:spPr bwMode="auto">
          <a:xfrm>
            <a:off x="762000" y="1435100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>
                <a:solidFill>
                  <a:srgbClr val="D90C1C"/>
                </a:solidFill>
                <a:latin typeface="Chiller" pitchFamily="82" charset="0"/>
              </a:rPr>
              <a:t>Peripheral Nervous System</a:t>
            </a:r>
            <a:endParaRPr lang="en-US" sz="4800" b="1">
              <a:solidFill>
                <a:schemeClr val="tx2"/>
              </a:solidFill>
              <a:latin typeface="Chiller" pitchFamily="82" charset="0"/>
            </a:endParaRPr>
          </a:p>
        </p:txBody>
      </p:sp>
      <p:sp>
        <p:nvSpPr>
          <p:cNvPr id="13323" name="Line 14"/>
          <p:cNvSpPr>
            <a:spLocks noChangeShapeType="1"/>
          </p:cNvSpPr>
          <p:nvPr/>
        </p:nvSpPr>
        <p:spPr bwMode="auto">
          <a:xfrm flipV="1">
            <a:off x="4926013" y="860425"/>
            <a:ext cx="0" cy="6746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730875" y="3671888"/>
            <a:ext cx="1736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i="1">
                <a:solidFill>
                  <a:srgbClr val="0000FF"/>
                </a:solidFill>
              </a:rPr>
              <a:t>Involuntary*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06400" y="4208463"/>
            <a:ext cx="2592388" cy="160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 u="sng" dirty="0">
                <a:solidFill>
                  <a:srgbClr val="CC3300"/>
                </a:solidFill>
              </a:rPr>
              <a:t>Effector Tissue is</a:t>
            </a:r>
            <a:r>
              <a:rPr lang="en-US" sz="2000" dirty="0">
                <a:solidFill>
                  <a:srgbClr val="CC3300"/>
                </a:solidFill>
              </a:rPr>
              <a:t>: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 dirty="0">
                <a:latin typeface="Chiller" pitchFamily="82" charset="0"/>
              </a:rPr>
              <a:t>Skeletal </a:t>
            </a:r>
            <a:r>
              <a:rPr lang="en-US" sz="3200" b="1" dirty="0" smtClean="0">
                <a:latin typeface="Chiller" pitchFamily="82" charset="0"/>
              </a:rPr>
              <a:t>Muscle</a:t>
            </a:r>
            <a:endParaRPr lang="en-US" sz="3200" b="1" dirty="0">
              <a:latin typeface="Chiller" pitchFamily="82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200" b="1" dirty="0">
                <a:latin typeface="Chiller" pitchFamily="82" charset="0"/>
              </a:rPr>
              <a:t>only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268913" y="5100638"/>
            <a:ext cx="2652712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000" u="sng">
                <a:solidFill>
                  <a:srgbClr val="CC3300"/>
                </a:solidFill>
              </a:rPr>
              <a:t>Effector Tissues are</a:t>
            </a:r>
            <a:r>
              <a:rPr lang="en-US" sz="2000">
                <a:solidFill>
                  <a:srgbClr val="CC3300"/>
                </a:solidFill>
              </a:rPr>
              <a:t>:</a:t>
            </a:r>
          </a:p>
          <a:p>
            <a:pPr marL="342900" indent="-342900"/>
            <a:r>
              <a:rPr lang="en-US" sz="2000" b="1">
                <a:latin typeface="Chiller" pitchFamily="82" charset="0"/>
              </a:rPr>
              <a:t>1. </a:t>
            </a:r>
            <a:r>
              <a:rPr lang="en-US" sz="2800" b="1">
                <a:latin typeface="Chiller" pitchFamily="82" charset="0"/>
              </a:rPr>
              <a:t>Cardiac Muscle</a:t>
            </a:r>
          </a:p>
          <a:p>
            <a:pPr marL="342900" indent="-342900"/>
            <a:r>
              <a:rPr lang="en-US" sz="2000" b="1">
                <a:latin typeface="Chiller" pitchFamily="82" charset="0"/>
              </a:rPr>
              <a:t>2.</a:t>
            </a:r>
            <a:r>
              <a:rPr lang="en-US" sz="2400" b="1">
                <a:latin typeface="Chiller" pitchFamily="82" charset="0"/>
              </a:rPr>
              <a:t> </a:t>
            </a:r>
            <a:r>
              <a:rPr lang="en-US" sz="2800" b="1">
                <a:latin typeface="Chiller" pitchFamily="82" charset="0"/>
              </a:rPr>
              <a:t>Smooth Muscle</a:t>
            </a:r>
          </a:p>
          <a:p>
            <a:pPr marL="342900" indent="-342900"/>
            <a:r>
              <a:rPr lang="en-US" sz="2000" b="1">
                <a:latin typeface="Chiller" pitchFamily="82" charset="0"/>
              </a:rPr>
              <a:t>3.</a:t>
            </a:r>
            <a:r>
              <a:rPr lang="en-US" sz="2400" b="1">
                <a:latin typeface="Chiller" pitchFamily="82" charset="0"/>
              </a:rPr>
              <a:t> </a:t>
            </a:r>
            <a:r>
              <a:rPr lang="en-US" sz="2800" b="1">
                <a:latin typeface="Chiller" pitchFamily="82" charset="0"/>
              </a:rPr>
              <a:t>Glands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038600" y="4586288"/>
            <a:ext cx="2470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/>
              <a:t>Parasympathetic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773863" y="4586288"/>
            <a:ext cx="22002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/>
              <a:t>Sympathetic </a:t>
            </a:r>
            <a:endParaRPr lang="en-US" sz="2800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5816600" y="4219575"/>
            <a:ext cx="622300" cy="384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6451600" y="4206875"/>
            <a:ext cx="671513" cy="4079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6451600" y="4016375"/>
            <a:ext cx="0" cy="241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235825" y="3681413"/>
            <a:ext cx="187007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8000"/>
                </a:solidFill>
              </a:rPr>
              <a:t>(has 2 divisions)</a:t>
            </a:r>
          </a:p>
        </p:txBody>
      </p:sp>
      <p:sp>
        <p:nvSpPr>
          <p:cNvPr id="2" name="Rectangle 1"/>
          <p:cNvSpPr/>
          <p:nvPr/>
        </p:nvSpPr>
        <p:spPr>
          <a:xfrm>
            <a:off x="1860021" y="1546225"/>
            <a:ext cx="5364692" cy="663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68" grpId="0" build="p"/>
      <p:bldP spid="11275" grpId="0"/>
      <p:bldP spid="11279" grpId="0"/>
      <p:bldP spid="13" grpId="0"/>
      <p:bldP spid="14" grpId="0"/>
      <p:bldP spid="7174" grpId="0"/>
      <p:bldP spid="7175" grpId="0"/>
      <p:bldP spid="7173" grpId="0" animBg="1"/>
      <p:bldP spid="7176" grpId="0" animBg="1"/>
      <p:bldP spid="7177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55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620117"/>
              </p:ext>
            </p:extLst>
          </p:nvPr>
        </p:nvGraphicFramePr>
        <p:xfrm>
          <a:off x="352425" y="795864"/>
          <a:ext cx="8451850" cy="6001388"/>
        </p:xfrm>
        <a:graphic>
          <a:graphicData uri="http://schemas.openxmlformats.org/drawingml/2006/table">
            <a:tbl>
              <a:tblPr/>
              <a:tblGrid>
                <a:gridCol w="3379788"/>
                <a:gridCol w="2487612"/>
                <a:gridCol w="2584450"/>
              </a:tblGrid>
              <a:tr h="44291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Effector Tissue</a:t>
                      </a:r>
                      <a:endParaRPr kumimoji="0" lang="en-US" sz="2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PARA</a:t>
                      </a:r>
                      <a:endParaRPr kumimoji="0" lang="en-US" sz="28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SYM</a:t>
                      </a:r>
                      <a:endParaRPr kumimoji="0" lang="en-US" sz="28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iller" pitchFamily="82" charset="0"/>
                          <a:cs typeface="Arial" charset="0"/>
                        </a:rPr>
                        <a:t>Heart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iller" pitchFamily="82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iller" pitchFamily="82" charset="0"/>
                          <a:cs typeface="Arial" charset="0"/>
                        </a:rPr>
                        <a:t>Bronchioles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iller" pitchFamily="82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iller" pitchFamily="82" charset="0"/>
                          <a:cs typeface="Arial" charset="0"/>
                        </a:rPr>
                        <a:t>Pupil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iller" pitchFamily="82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iller" pitchFamily="82" charset="0"/>
                          <a:cs typeface="Arial" charset="0"/>
                        </a:rPr>
                        <a:t>Salivary Glands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iller" pitchFamily="82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iller" pitchFamily="82" charset="0"/>
                          <a:cs typeface="Arial" charset="0"/>
                        </a:rPr>
                        <a:t>Sweat Glands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iller" pitchFamily="82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iller" pitchFamily="82" charset="0"/>
                          <a:cs typeface="Arial" charset="0"/>
                        </a:rPr>
                        <a:t>Digestive Activity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iller" pitchFamily="82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iller" pitchFamily="82" charset="0"/>
                          <a:cs typeface="Arial" charset="0"/>
                        </a:rPr>
                        <a:t>Blood Vessels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iller" pitchFamily="82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iller" pitchFamily="82" charset="0"/>
                          <a:cs typeface="Arial" charset="0"/>
                        </a:rPr>
                        <a:t>Erectile Tissue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iller" pitchFamily="82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hiller" pitchFamily="82" charset="0"/>
                          <a:cs typeface="Arial" charset="0"/>
                        </a:rPr>
                        <a:t>Reproductive Ducts/Tracts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hiller" pitchFamily="82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92" name="TextBox 6"/>
          <p:cNvSpPr txBox="1">
            <a:spLocks noChangeArrowheads="1"/>
          </p:cNvSpPr>
          <p:nvPr/>
        </p:nvSpPr>
        <p:spPr bwMode="auto">
          <a:xfrm>
            <a:off x="2315528" y="5077471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33CC"/>
                </a:solidFill>
                <a:latin typeface="Chiller" pitchFamily="82" charset="0"/>
              </a:rPr>
              <a:t>“point”</a:t>
            </a:r>
          </a:p>
        </p:txBody>
      </p:sp>
      <p:sp>
        <p:nvSpPr>
          <p:cNvPr id="31793" name="TextBox 6"/>
          <p:cNvSpPr txBox="1">
            <a:spLocks noChangeArrowheads="1"/>
          </p:cNvSpPr>
          <p:nvPr/>
        </p:nvSpPr>
        <p:spPr bwMode="auto">
          <a:xfrm>
            <a:off x="2315528" y="5723880"/>
            <a:ext cx="806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33CC"/>
                </a:solidFill>
                <a:latin typeface="Chiller" pitchFamily="82" charset="0"/>
              </a:rPr>
              <a:t>“shoot”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513" y="84665"/>
            <a:ext cx="889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+mn-lt"/>
              </a:rPr>
              <a:t>Table of Actions of the 2 Divisions of the Autonomic Nervous System</a:t>
            </a:r>
            <a:endParaRPr lang="en-US" sz="24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880" y="457201"/>
            <a:ext cx="8211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Fill in the table on your question sheet regarding how the ANS influences Effector Tissue 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42"/>
          <p:cNvSpPr>
            <a:spLocks noChangeShapeType="1"/>
          </p:cNvSpPr>
          <p:nvPr/>
        </p:nvSpPr>
        <p:spPr bwMode="auto">
          <a:xfrm>
            <a:off x="1311275" y="2598738"/>
            <a:ext cx="4768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914400" y="200025"/>
            <a:ext cx="74469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5400" b="1">
                <a:solidFill>
                  <a:srgbClr val="008000"/>
                </a:solidFill>
                <a:latin typeface="Chiller" pitchFamily="82" charset="0"/>
              </a:rPr>
              <a:t>The Somatic Nervous System (SNS)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6086475" y="2420938"/>
            <a:ext cx="22860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086475" y="2605088"/>
            <a:ext cx="2413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6632575" y="2097088"/>
            <a:ext cx="266700" cy="1231900"/>
          </a:xfrm>
          <a:prstGeom prst="can">
            <a:avLst>
              <a:gd name="adj" fmla="val 48799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061200" y="2324100"/>
            <a:ext cx="17299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u="sng" dirty="0">
                <a:latin typeface="Times New Roman" pitchFamily="18" charset="0"/>
              </a:rPr>
              <a:t>Effector Tissue</a:t>
            </a:r>
          </a:p>
          <a:p>
            <a:pPr eaLnBrk="0" hangingPunct="0"/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Skeletal Muscle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6238875" y="2554288"/>
            <a:ext cx="42863" cy="44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6391275" y="2706688"/>
            <a:ext cx="42863" cy="44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315075" y="2649538"/>
            <a:ext cx="42863" cy="44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6384925" y="2611438"/>
            <a:ext cx="42863" cy="44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 rot="5575427">
            <a:off x="6442075" y="2598738"/>
            <a:ext cx="203200" cy="177800"/>
          </a:xfrm>
          <a:custGeom>
            <a:avLst/>
            <a:gdLst>
              <a:gd name="T0" fmla="*/ 84586974 w 21600"/>
              <a:gd name="T1" fmla="*/ 0 h 21600"/>
              <a:gd name="T2" fmla="*/ 21146725 w 21600"/>
              <a:gd name="T3" fmla="*/ 49583348 h 21600"/>
              <a:gd name="T4" fmla="*/ 84586974 w 21600"/>
              <a:gd name="T5" fmla="*/ 24791641 h 21600"/>
              <a:gd name="T6" fmla="*/ 148027195 w 21600"/>
              <a:gd name="T7" fmla="*/ 4958334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DDD31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4349" name="Text Box 14"/>
          <p:cNvSpPr txBox="1">
            <a:spLocks noChangeArrowheads="1"/>
          </p:cNvSpPr>
          <p:nvPr/>
        </p:nvSpPr>
        <p:spPr bwMode="auto">
          <a:xfrm>
            <a:off x="1911350" y="822325"/>
            <a:ext cx="5319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latin typeface="Chiller" pitchFamily="82" charset="0"/>
              </a:rPr>
              <a:t>This one is simple and easy – so let it be!</a:t>
            </a:r>
          </a:p>
        </p:txBody>
      </p:sp>
      <p:sp>
        <p:nvSpPr>
          <p:cNvPr id="14350" name="Freeform 35"/>
          <p:cNvSpPr>
            <a:spLocks/>
          </p:cNvSpPr>
          <p:nvPr/>
        </p:nvSpPr>
        <p:spPr bwMode="auto">
          <a:xfrm>
            <a:off x="533400" y="2201863"/>
            <a:ext cx="811213" cy="695325"/>
          </a:xfrm>
          <a:custGeom>
            <a:avLst/>
            <a:gdLst>
              <a:gd name="T0" fmla="*/ 2147483647 w 559"/>
              <a:gd name="T1" fmla="*/ 2147483647 h 414"/>
              <a:gd name="T2" fmla="*/ 2147483647 w 559"/>
              <a:gd name="T3" fmla="*/ 2147483647 h 414"/>
              <a:gd name="T4" fmla="*/ 2147483647 w 559"/>
              <a:gd name="T5" fmla="*/ 2147483647 h 414"/>
              <a:gd name="T6" fmla="*/ 2147483647 w 559"/>
              <a:gd name="T7" fmla="*/ 2147483647 h 414"/>
              <a:gd name="T8" fmla="*/ 2147483647 w 559"/>
              <a:gd name="T9" fmla="*/ 2147483647 h 414"/>
              <a:gd name="T10" fmla="*/ 2147483647 w 559"/>
              <a:gd name="T11" fmla="*/ 2147483647 h 414"/>
              <a:gd name="T12" fmla="*/ 2147483647 w 559"/>
              <a:gd name="T13" fmla="*/ 2147483647 h 414"/>
              <a:gd name="T14" fmla="*/ 2147483647 w 559"/>
              <a:gd name="T15" fmla="*/ 2147483647 h 414"/>
              <a:gd name="T16" fmla="*/ 2147483647 w 559"/>
              <a:gd name="T17" fmla="*/ 2147483647 h 414"/>
              <a:gd name="T18" fmla="*/ 2147483647 w 559"/>
              <a:gd name="T19" fmla="*/ 2147483647 h 414"/>
              <a:gd name="T20" fmla="*/ 2147483647 w 559"/>
              <a:gd name="T21" fmla="*/ 2147483647 h 414"/>
              <a:gd name="T22" fmla="*/ 2147483647 w 559"/>
              <a:gd name="T23" fmla="*/ 2147483647 h 414"/>
              <a:gd name="T24" fmla="*/ 2147483647 w 559"/>
              <a:gd name="T25" fmla="*/ 2147483647 h 414"/>
              <a:gd name="T26" fmla="*/ 2147483647 w 559"/>
              <a:gd name="T27" fmla="*/ 2147483647 h 414"/>
              <a:gd name="T28" fmla="*/ 2147483647 w 559"/>
              <a:gd name="T29" fmla="*/ 2147483647 h 414"/>
              <a:gd name="T30" fmla="*/ 2147483647 w 559"/>
              <a:gd name="T31" fmla="*/ 2147483647 h 414"/>
              <a:gd name="T32" fmla="*/ 2147483647 w 559"/>
              <a:gd name="T33" fmla="*/ 2147483647 h 414"/>
              <a:gd name="T34" fmla="*/ 2147483647 w 559"/>
              <a:gd name="T35" fmla="*/ 2147483647 h 414"/>
              <a:gd name="T36" fmla="*/ 2147483647 w 559"/>
              <a:gd name="T37" fmla="*/ 2147483647 h 414"/>
              <a:gd name="T38" fmla="*/ 2147483647 w 559"/>
              <a:gd name="T39" fmla="*/ 2147483647 h 41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59"/>
              <a:gd name="T61" fmla="*/ 0 h 414"/>
              <a:gd name="T62" fmla="*/ 559 w 559"/>
              <a:gd name="T63" fmla="*/ 414 h 41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59" h="414">
                <a:moveTo>
                  <a:pt x="110" y="94"/>
                </a:moveTo>
                <a:cubicBezTo>
                  <a:pt x="91" y="100"/>
                  <a:pt x="68" y="97"/>
                  <a:pt x="54" y="110"/>
                </a:cubicBezTo>
                <a:cubicBezTo>
                  <a:pt x="39" y="122"/>
                  <a:pt x="22" y="158"/>
                  <a:pt x="22" y="158"/>
                </a:cubicBezTo>
                <a:cubicBezTo>
                  <a:pt x="15" y="206"/>
                  <a:pt x="0" y="247"/>
                  <a:pt x="46" y="278"/>
                </a:cubicBezTo>
                <a:cubicBezTo>
                  <a:pt x="57" y="295"/>
                  <a:pt x="76" y="307"/>
                  <a:pt x="86" y="326"/>
                </a:cubicBezTo>
                <a:cubicBezTo>
                  <a:pt x="92" y="338"/>
                  <a:pt x="87" y="353"/>
                  <a:pt x="94" y="366"/>
                </a:cubicBezTo>
                <a:cubicBezTo>
                  <a:pt x="100" y="379"/>
                  <a:pt x="140" y="406"/>
                  <a:pt x="150" y="414"/>
                </a:cubicBezTo>
                <a:cubicBezTo>
                  <a:pt x="259" y="409"/>
                  <a:pt x="339" y="414"/>
                  <a:pt x="438" y="390"/>
                </a:cubicBezTo>
                <a:cubicBezTo>
                  <a:pt x="471" y="367"/>
                  <a:pt x="502" y="351"/>
                  <a:pt x="534" y="326"/>
                </a:cubicBezTo>
                <a:cubicBezTo>
                  <a:pt x="535" y="323"/>
                  <a:pt x="559" y="278"/>
                  <a:pt x="558" y="270"/>
                </a:cubicBezTo>
                <a:cubicBezTo>
                  <a:pt x="557" y="264"/>
                  <a:pt x="521" y="196"/>
                  <a:pt x="518" y="190"/>
                </a:cubicBezTo>
                <a:cubicBezTo>
                  <a:pt x="515" y="176"/>
                  <a:pt x="518" y="160"/>
                  <a:pt x="510" y="150"/>
                </a:cubicBezTo>
                <a:cubicBezTo>
                  <a:pt x="502" y="141"/>
                  <a:pt x="488" y="146"/>
                  <a:pt x="478" y="142"/>
                </a:cubicBezTo>
                <a:cubicBezTo>
                  <a:pt x="454" y="131"/>
                  <a:pt x="427" y="116"/>
                  <a:pt x="406" y="102"/>
                </a:cubicBezTo>
                <a:cubicBezTo>
                  <a:pt x="379" y="23"/>
                  <a:pt x="409" y="74"/>
                  <a:pt x="358" y="38"/>
                </a:cubicBezTo>
                <a:cubicBezTo>
                  <a:pt x="305" y="0"/>
                  <a:pt x="361" y="23"/>
                  <a:pt x="310" y="6"/>
                </a:cubicBezTo>
                <a:cubicBezTo>
                  <a:pt x="274" y="11"/>
                  <a:pt x="240" y="19"/>
                  <a:pt x="206" y="30"/>
                </a:cubicBezTo>
                <a:cubicBezTo>
                  <a:pt x="189" y="34"/>
                  <a:pt x="174" y="40"/>
                  <a:pt x="158" y="46"/>
                </a:cubicBezTo>
                <a:cubicBezTo>
                  <a:pt x="150" y="48"/>
                  <a:pt x="134" y="54"/>
                  <a:pt x="134" y="54"/>
                </a:cubicBezTo>
                <a:cubicBezTo>
                  <a:pt x="131" y="60"/>
                  <a:pt x="110" y="125"/>
                  <a:pt x="110" y="9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AutoShape 36"/>
          <p:cNvSpPr>
            <a:spLocks noChangeArrowheads="1"/>
          </p:cNvSpPr>
          <p:nvPr/>
        </p:nvSpPr>
        <p:spPr bwMode="auto">
          <a:xfrm>
            <a:off x="825500" y="2516188"/>
            <a:ext cx="165100" cy="1524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4352" name="Text Box 39"/>
          <p:cNvSpPr txBox="1">
            <a:spLocks noChangeArrowheads="1"/>
          </p:cNvSpPr>
          <p:nvPr/>
        </p:nvSpPr>
        <p:spPr bwMode="auto">
          <a:xfrm>
            <a:off x="2427288" y="1657350"/>
            <a:ext cx="3470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u="sng" dirty="0">
                <a:solidFill>
                  <a:srgbClr val="0033CC"/>
                </a:solidFill>
              </a:rPr>
              <a:t>One Somatic Motor Neuron</a:t>
            </a:r>
          </a:p>
          <a:p>
            <a:pPr eaLnBrk="0" hangingPunct="0"/>
            <a:r>
              <a:rPr lang="en-US" sz="2000" b="1" u="sng" dirty="0">
                <a:solidFill>
                  <a:srgbClr val="0033CC"/>
                </a:solidFill>
              </a:rPr>
              <a:t>to a single effector tissue</a:t>
            </a:r>
            <a:r>
              <a:rPr lang="en-US" sz="2000" b="1" dirty="0">
                <a:solidFill>
                  <a:srgbClr val="0033CC"/>
                </a:solidFill>
              </a:rPr>
              <a:t>:</a:t>
            </a:r>
          </a:p>
        </p:txBody>
      </p:sp>
      <p:sp>
        <p:nvSpPr>
          <p:cNvPr id="14353" name="Text Box 40"/>
          <p:cNvSpPr txBox="1">
            <a:spLocks noChangeArrowheads="1"/>
          </p:cNvSpPr>
          <p:nvPr/>
        </p:nvSpPr>
        <p:spPr bwMode="auto">
          <a:xfrm>
            <a:off x="515938" y="1374775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CNS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4354" name="Rectangle 41"/>
          <p:cNvSpPr>
            <a:spLocks noChangeArrowheads="1"/>
          </p:cNvSpPr>
          <p:nvPr/>
        </p:nvSpPr>
        <p:spPr bwMode="auto">
          <a:xfrm>
            <a:off x="228600" y="1150938"/>
            <a:ext cx="1371600" cy="2520950"/>
          </a:xfrm>
          <a:prstGeom prst="rect">
            <a:avLst/>
          </a:prstGeom>
          <a:noFill/>
          <a:ln w="76200" cmpd="tri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Line 42"/>
          <p:cNvSpPr>
            <a:spLocks noChangeShapeType="1"/>
          </p:cNvSpPr>
          <p:nvPr/>
        </p:nvSpPr>
        <p:spPr bwMode="auto">
          <a:xfrm>
            <a:off x="6656388" y="2355850"/>
            <a:ext cx="212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Line 43"/>
          <p:cNvSpPr>
            <a:spLocks noChangeShapeType="1"/>
          </p:cNvSpPr>
          <p:nvPr/>
        </p:nvSpPr>
        <p:spPr bwMode="auto">
          <a:xfrm>
            <a:off x="6662738" y="2482850"/>
            <a:ext cx="212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7" name="Line 44"/>
          <p:cNvSpPr>
            <a:spLocks noChangeShapeType="1"/>
          </p:cNvSpPr>
          <p:nvPr/>
        </p:nvSpPr>
        <p:spPr bwMode="auto">
          <a:xfrm>
            <a:off x="6662738" y="2628900"/>
            <a:ext cx="212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Line 45"/>
          <p:cNvSpPr>
            <a:spLocks noChangeShapeType="1"/>
          </p:cNvSpPr>
          <p:nvPr/>
        </p:nvSpPr>
        <p:spPr bwMode="auto">
          <a:xfrm>
            <a:off x="6662738" y="2774950"/>
            <a:ext cx="212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Line 46"/>
          <p:cNvSpPr>
            <a:spLocks noChangeShapeType="1"/>
          </p:cNvSpPr>
          <p:nvPr/>
        </p:nvSpPr>
        <p:spPr bwMode="auto">
          <a:xfrm>
            <a:off x="6662738" y="2927350"/>
            <a:ext cx="212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0" name="Line 47"/>
          <p:cNvSpPr>
            <a:spLocks noChangeShapeType="1"/>
          </p:cNvSpPr>
          <p:nvPr/>
        </p:nvSpPr>
        <p:spPr bwMode="auto">
          <a:xfrm>
            <a:off x="6662738" y="3048000"/>
            <a:ext cx="212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1" name="Line 48"/>
          <p:cNvSpPr>
            <a:spLocks noChangeShapeType="1"/>
          </p:cNvSpPr>
          <p:nvPr/>
        </p:nvSpPr>
        <p:spPr bwMode="auto">
          <a:xfrm>
            <a:off x="6662738" y="3175000"/>
            <a:ext cx="212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381014" y="3870325"/>
            <a:ext cx="874470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800000"/>
                </a:solidFill>
                <a:latin typeface="Chiller" pitchFamily="82" charset="0"/>
              </a:rPr>
              <a:t>All that ever happens is that a </a:t>
            </a:r>
            <a:r>
              <a:rPr lang="en-US" sz="3200" b="1" dirty="0">
                <a:solidFill>
                  <a:srgbClr val="FF0000"/>
                </a:solidFill>
                <a:latin typeface="Chiller" pitchFamily="82" charset="0"/>
              </a:rPr>
              <a:t>Somatic </a:t>
            </a:r>
            <a:r>
              <a:rPr lang="en-US" sz="3200" b="1" dirty="0" smtClean="0">
                <a:solidFill>
                  <a:srgbClr val="FF0000"/>
                </a:solidFill>
                <a:latin typeface="Chiller" pitchFamily="82" charset="0"/>
              </a:rPr>
              <a:t>Motor Neuron</a:t>
            </a:r>
            <a:r>
              <a:rPr lang="en-US" sz="3200" b="1" dirty="0" smtClean="0">
                <a:solidFill>
                  <a:srgbClr val="800000"/>
                </a:solidFill>
                <a:latin typeface="Chiller" pitchFamily="82" charset="0"/>
              </a:rPr>
              <a:t> </a:t>
            </a:r>
            <a:r>
              <a:rPr lang="en-US" sz="3200" b="1" dirty="0">
                <a:solidFill>
                  <a:srgbClr val="800000"/>
                </a:solidFill>
                <a:latin typeface="Chiller" pitchFamily="82" charset="0"/>
              </a:rPr>
              <a:t>‘fires’ a signal</a:t>
            </a:r>
          </a:p>
          <a:p>
            <a:pPr eaLnBrk="0" hangingPunct="0"/>
            <a:r>
              <a:rPr lang="en-US" sz="3200" b="1" dirty="0">
                <a:solidFill>
                  <a:srgbClr val="800000"/>
                </a:solidFill>
                <a:latin typeface="Chiller" pitchFamily="82" charset="0"/>
              </a:rPr>
              <a:t>to skeletal muscle fibers and then the muscle </a:t>
            </a:r>
            <a:r>
              <a:rPr lang="en-US" sz="3200" b="1" dirty="0" smtClean="0">
                <a:solidFill>
                  <a:srgbClr val="800000"/>
                </a:solidFill>
                <a:latin typeface="Chiller" pitchFamily="82" charset="0"/>
              </a:rPr>
              <a:t>contracts!</a:t>
            </a:r>
            <a:endParaRPr lang="en-US" sz="3200" b="1" dirty="0">
              <a:solidFill>
                <a:srgbClr val="800000"/>
              </a:solidFill>
              <a:latin typeface="Chiller" pitchFamily="82" charset="0"/>
            </a:endParaRPr>
          </a:p>
        </p:txBody>
      </p:sp>
      <p:sp>
        <p:nvSpPr>
          <p:cNvPr id="31796" name="Rectangle 52"/>
          <p:cNvSpPr>
            <a:spLocks noChangeArrowheads="1"/>
          </p:cNvSpPr>
          <p:nvPr/>
        </p:nvSpPr>
        <p:spPr bwMode="auto">
          <a:xfrm>
            <a:off x="3752850" y="6162675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008000"/>
                </a:solidFill>
                <a:latin typeface="Chiller" pitchFamily="82" charset="0"/>
              </a:rPr>
              <a:t>Easy, huh?</a:t>
            </a:r>
          </a:p>
        </p:txBody>
      </p:sp>
      <p:sp>
        <p:nvSpPr>
          <p:cNvPr id="3" name="Text Box 39"/>
          <p:cNvSpPr txBox="1">
            <a:spLocks noChangeArrowheads="1"/>
          </p:cNvSpPr>
          <p:nvPr/>
        </p:nvSpPr>
        <p:spPr bwMode="auto">
          <a:xfrm>
            <a:off x="666750" y="5629275"/>
            <a:ext cx="779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0033CC"/>
                </a:solidFill>
              </a:rPr>
              <a:t>e.g., the radial nerve sends a signal and presto, the triceps brachii contract!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341273" y="2671763"/>
            <a:ext cx="1999844" cy="1272810"/>
          </a:xfrm>
          <a:prstGeom prst="straightConnector1">
            <a:avLst/>
          </a:prstGeom>
          <a:ln w="1905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2052631">
            <a:off x="4103551" y="3077007"/>
            <a:ext cx="812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This thing!</a:t>
            </a:r>
            <a:endParaRPr lang="en-US" sz="1000" dirty="0">
              <a:latin typeface="+mn-lt"/>
            </a:endParaRP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1122296" y="4927886"/>
            <a:ext cx="68916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hiller" pitchFamily="82" charset="0"/>
              </a:rPr>
              <a:t>If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hiller" pitchFamily="82" charset="0"/>
              </a:rPr>
              <a:t>they do not send a signal, the muscle stays relaxed!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796" grpId="0"/>
      <p:bldP spid="3" grpId="0"/>
      <p:bldP spid="6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arie\Desktop\ANS Overview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1788"/>
            <a:ext cx="8340725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3733800"/>
            <a:ext cx="152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76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533400" y="152400"/>
            <a:ext cx="7993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002060"/>
                </a:solidFill>
                <a:latin typeface="Chiller" pitchFamily="82" charset="0"/>
              </a:rPr>
              <a:t>The Autonomic Nervous System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6800" y="3886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1193359" y="5121302"/>
            <a:ext cx="76594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Chiller" pitchFamily="82" charset="0"/>
              </a:rPr>
              <a:t>The ANS is mostly </a:t>
            </a:r>
            <a:r>
              <a:rPr lang="en-US" sz="3600" b="1" dirty="0">
                <a:solidFill>
                  <a:schemeClr val="folHlink"/>
                </a:solidFill>
                <a:latin typeface="Chiller" pitchFamily="82" charset="0"/>
              </a:rPr>
              <a:t>involuntary</a:t>
            </a:r>
            <a:r>
              <a:rPr lang="en-US" sz="3600" b="1" dirty="0">
                <a:latin typeface="Chiller" pitchFamily="82" charset="0"/>
              </a:rPr>
              <a:t> and involves 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Chiller" pitchFamily="82" charset="0"/>
              </a:rPr>
              <a:t>2</a:t>
            </a:r>
            <a:r>
              <a:rPr lang="en-US" sz="3600" b="1" dirty="0">
                <a:latin typeface="Chiller" pitchFamily="82" charset="0"/>
              </a:rPr>
              <a:t> Motor Neurons </a:t>
            </a:r>
            <a:r>
              <a:rPr lang="en-US" sz="3600" b="1" dirty="0" smtClean="0">
                <a:latin typeface="Chiller" pitchFamily="82" charset="0"/>
              </a:rPr>
              <a:t>going to </a:t>
            </a:r>
            <a:r>
              <a:rPr lang="en-US" sz="3600" b="1" dirty="0">
                <a:solidFill>
                  <a:srgbClr val="008000"/>
                </a:solidFill>
                <a:latin typeface="Chiller" pitchFamily="82" charset="0"/>
              </a:rPr>
              <a:t>3</a:t>
            </a:r>
            <a:r>
              <a:rPr lang="en-US" sz="3600" b="1" dirty="0">
                <a:latin typeface="Chiller" pitchFamily="82" charset="0"/>
              </a:rPr>
              <a:t> types of Effector Tissue</a:t>
            </a: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7239000" y="10668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hiller" pitchFamily="82" charset="0"/>
              </a:rPr>
              <a:t>Effector Tissue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44196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370" name="Rectangle 15"/>
          <p:cNvSpPr>
            <a:spLocks noChangeArrowheads="1"/>
          </p:cNvSpPr>
          <p:nvPr/>
        </p:nvSpPr>
        <p:spPr bwMode="auto">
          <a:xfrm>
            <a:off x="2114550" y="1204913"/>
            <a:ext cx="44767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8000"/>
                </a:solidFill>
              </a:rPr>
              <a:t>(the ANS is more complex </a:t>
            </a:r>
            <a:r>
              <a:rPr lang="en-US" dirty="0" smtClean="0">
                <a:solidFill>
                  <a:srgbClr val="008000"/>
                </a:solidFill>
              </a:rPr>
              <a:t>than </a:t>
            </a:r>
            <a:r>
              <a:rPr lang="en-US" dirty="0">
                <a:solidFill>
                  <a:srgbClr val="008000"/>
                </a:solidFill>
              </a:rPr>
              <a:t>the SNS!)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04800" y="0"/>
            <a:ext cx="287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latin typeface="Chiller" pitchFamily="82" charset="0"/>
              </a:rPr>
              <a:t>Notes:</a:t>
            </a: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212725" y="746835"/>
            <a:ext cx="8686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000" dirty="0">
                <a:ea typeface="Times New Roman" pitchFamily="18" charset="0"/>
                <a:cs typeface="Arial" charset="0"/>
              </a:rPr>
              <a:t>The Autonomic Nervous System (ANS) is complex. </a:t>
            </a:r>
            <a:endParaRPr lang="en-US" sz="2000" dirty="0" smtClean="0">
              <a:ea typeface="Times New Roman" pitchFamily="18" charset="0"/>
              <a:cs typeface="Arial" charset="0"/>
            </a:endParaRPr>
          </a:p>
          <a:p>
            <a:pPr algn="just"/>
            <a:r>
              <a:rPr lang="en-US" sz="2000" dirty="0">
                <a:ea typeface="Times New Roman" pitchFamily="18" charset="0"/>
                <a:cs typeface="Arial" charset="0"/>
              </a:rPr>
              <a:t>It has </a:t>
            </a:r>
            <a:r>
              <a:rPr lang="en-US" sz="2000" b="1" dirty="0">
                <a:solidFill>
                  <a:srgbClr val="008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000" dirty="0">
                <a:ea typeface="Times New Roman" pitchFamily="18" charset="0"/>
                <a:cs typeface="Arial" charset="0"/>
              </a:rPr>
              <a:t> divisions: </a:t>
            </a:r>
            <a:r>
              <a:rPr lang="en-US" sz="2000" b="1" dirty="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Para</a:t>
            </a:r>
            <a:r>
              <a:rPr lang="en-US" sz="2000" dirty="0">
                <a:ea typeface="Times New Roman" pitchFamily="18" charset="0"/>
                <a:cs typeface="Arial" charset="0"/>
              </a:rPr>
              <a:t>sympathetic and </a:t>
            </a:r>
            <a:r>
              <a:rPr lang="en-US" sz="20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Sym</a:t>
            </a:r>
            <a:r>
              <a:rPr lang="en-US" sz="2000" dirty="0">
                <a:ea typeface="Times New Roman" pitchFamily="18" charset="0"/>
                <a:cs typeface="Arial" charset="0"/>
              </a:rPr>
              <a:t>pathetic. There are </a:t>
            </a:r>
            <a:r>
              <a:rPr lang="en-US" sz="2000" b="1" dirty="0">
                <a:solidFill>
                  <a:srgbClr val="008000"/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en-US" sz="2000" dirty="0">
                <a:ea typeface="Times New Roman" pitchFamily="18" charset="0"/>
                <a:cs typeface="Arial" charset="0"/>
              </a:rPr>
              <a:t> basic effector tissues in the ANS: </a:t>
            </a:r>
            <a:r>
              <a:rPr lang="en-US" sz="2000" dirty="0">
                <a:solidFill>
                  <a:srgbClr val="008000"/>
                </a:solidFill>
                <a:ea typeface="Times New Roman" pitchFamily="18" charset="0"/>
                <a:cs typeface="Arial" charset="0"/>
                <a:sym typeface="Wingdings 2" pitchFamily="18" charset="2"/>
              </a:rPr>
              <a:t></a:t>
            </a:r>
            <a:r>
              <a:rPr lang="en-US" sz="2000" dirty="0">
                <a:ea typeface="Times New Roman" pitchFamily="18" charset="0"/>
                <a:cs typeface="Arial" charset="0"/>
              </a:rPr>
              <a:t> cardiac muscle, </a:t>
            </a:r>
            <a:r>
              <a:rPr lang="en-US" sz="2000" dirty="0">
                <a:solidFill>
                  <a:srgbClr val="008000"/>
                </a:solidFill>
                <a:ea typeface="Times New Roman" pitchFamily="18" charset="0"/>
                <a:cs typeface="Arial" charset="0"/>
                <a:sym typeface="Wingdings 2" pitchFamily="18" charset="2"/>
              </a:rPr>
              <a:t></a:t>
            </a:r>
            <a:r>
              <a:rPr lang="en-US" sz="2000" dirty="0">
                <a:ea typeface="Times New Roman" pitchFamily="18" charset="0"/>
                <a:cs typeface="Arial" charset="0"/>
                <a:sym typeface="Wingdings 2" pitchFamily="18" charset="2"/>
              </a:rPr>
              <a:t> </a:t>
            </a:r>
            <a:r>
              <a:rPr lang="en-US" sz="2000" dirty="0">
                <a:ea typeface="Times New Roman" pitchFamily="18" charset="0"/>
                <a:cs typeface="Arial" charset="0"/>
              </a:rPr>
              <a:t>smooth muscle and </a:t>
            </a:r>
            <a:r>
              <a:rPr lang="en-US" sz="2000" dirty="0">
                <a:solidFill>
                  <a:srgbClr val="008000"/>
                </a:solidFill>
                <a:ea typeface="Times New Roman" pitchFamily="18" charset="0"/>
                <a:cs typeface="Arial" charset="0"/>
                <a:sym typeface="Wingdings 2" pitchFamily="18" charset="2"/>
              </a:rPr>
              <a:t></a:t>
            </a:r>
            <a:r>
              <a:rPr lang="en-US" sz="2000" dirty="0">
                <a:ea typeface="Times New Roman" pitchFamily="18" charset="0"/>
                <a:cs typeface="Arial" charset="0"/>
                <a:sym typeface="Wingdings 2" pitchFamily="18" charset="2"/>
              </a:rPr>
              <a:t> </a:t>
            </a:r>
            <a:r>
              <a:rPr lang="en-US" sz="2000" dirty="0">
                <a:ea typeface="Times New Roman" pitchFamily="18" charset="0"/>
                <a:cs typeface="Arial" charset="0"/>
              </a:rPr>
              <a:t>glandular tissue. So both divisions have the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same effector tissues</a:t>
            </a:r>
            <a:r>
              <a:rPr lang="en-US" sz="2000" dirty="0">
                <a:ea typeface="Times New Roman" pitchFamily="18" charset="0"/>
                <a:cs typeface="Arial" charset="0"/>
              </a:rPr>
              <a:t>, but often the 2 divisions have </a:t>
            </a:r>
            <a:r>
              <a:rPr lang="en-US" sz="2000" i="1" dirty="0">
                <a:ea typeface="Times New Roman" pitchFamily="18" charset="0"/>
                <a:cs typeface="Arial" charset="0"/>
              </a:rPr>
              <a:t>antagonistic</a:t>
            </a:r>
            <a:r>
              <a:rPr lang="en-US" sz="2000" dirty="0">
                <a:ea typeface="Times New Roman" pitchFamily="18" charset="0"/>
                <a:cs typeface="Arial" charset="0"/>
              </a:rPr>
              <a:t> (opposing) effects.</a:t>
            </a:r>
          </a:p>
          <a:p>
            <a:pPr algn="just"/>
            <a:endParaRPr lang="en-US" sz="2000" dirty="0" smtClean="0">
              <a:ea typeface="Times New Roman" pitchFamily="18" charset="0"/>
              <a:cs typeface="Arial" charset="0"/>
            </a:endParaRPr>
          </a:p>
          <a:p>
            <a:pPr algn="just"/>
            <a:r>
              <a:rPr lang="en-US" sz="2000" dirty="0" smtClean="0">
                <a:ea typeface="Times New Roman" pitchFamily="18" charset="0"/>
                <a:cs typeface="Arial" charset="0"/>
              </a:rPr>
              <a:t>The ANS involves </a:t>
            </a:r>
            <a:r>
              <a:rPr lang="en-US" sz="2000" dirty="0">
                <a:ea typeface="Times New Roman" pitchFamily="18" charset="0"/>
                <a:cs typeface="Arial" charset="0"/>
              </a:rPr>
              <a:t>two motor </a:t>
            </a:r>
            <a:r>
              <a:rPr lang="en-US" sz="2000" dirty="0" smtClean="0">
                <a:ea typeface="Times New Roman" pitchFamily="18" charset="0"/>
                <a:cs typeface="Arial" charset="0"/>
              </a:rPr>
              <a:t>(efferent) neurons</a:t>
            </a:r>
            <a:r>
              <a:rPr lang="en-US" sz="2000" dirty="0">
                <a:ea typeface="Times New Roman" pitchFamily="18" charset="0"/>
                <a:cs typeface="Arial" charset="0"/>
              </a:rPr>
              <a:t>; one neuron from the CNS to a ganglion </a:t>
            </a:r>
            <a:r>
              <a:rPr lang="en-US" sz="2000" dirty="0" smtClean="0">
                <a:ea typeface="Times New Roman" pitchFamily="18" charset="0"/>
                <a:cs typeface="Arial" charset="0"/>
              </a:rPr>
              <a:t>(called the </a:t>
            </a:r>
            <a:r>
              <a:rPr lang="en-US" sz="2000" b="1" i="1" dirty="0">
                <a:ea typeface="Times New Roman" pitchFamily="18" charset="0"/>
                <a:cs typeface="Arial" charset="0"/>
              </a:rPr>
              <a:t>preganglionic</a:t>
            </a:r>
            <a:r>
              <a:rPr lang="en-US" sz="2000" dirty="0">
                <a:ea typeface="Times New Roman" pitchFamily="18" charset="0"/>
                <a:cs typeface="Arial" charset="0"/>
              </a:rPr>
              <a:t> neuron) and the second neuron from the ganglion to the effector tissue </a:t>
            </a:r>
            <a:r>
              <a:rPr lang="en-US" sz="2000" dirty="0" smtClean="0">
                <a:ea typeface="Times New Roman" pitchFamily="18" charset="0"/>
                <a:cs typeface="Arial" charset="0"/>
              </a:rPr>
              <a:t>(called the </a:t>
            </a:r>
            <a:r>
              <a:rPr lang="en-US" sz="2000" b="1" i="1" dirty="0">
                <a:ea typeface="Times New Roman" pitchFamily="18" charset="0"/>
                <a:cs typeface="Arial" charset="0"/>
              </a:rPr>
              <a:t>postganglionic</a:t>
            </a:r>
            <a:r>
              <a:rPr lang="en-US" sz="2000" dirty="0">
                <a:ea typeface="Times New Roman" pitchFamily="18" charset="0"/>
                <a:cs typeface="Arial" charset="0"/>
              </a:rPr>
              <a:t> neuron</a:t>
            </a:r>
            <a:r>
              <a:rPr lang="en-US" sz="2000" dirty="0" smtClean="0">
                <a:ea typeface="Times New Roman" pitchFamily="18" charset="0"/>
                <a:cs typeface="Arial" charset="0"/>
              </a:rPr>
              <a:t>).</a:t>
            </a:r>
            <a:endParaRPr lang="en-US" sz="2000" dirty="0">
              <a:ea typeface="Times New Roman" pitchFamily="18" charset="0"/>
              <a:cs typeface="Arial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2725" y="3755717"/>
            <a:ext cx="8686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 sz="2000" dirty="0" smtClean="0">
                <a:ea typeface="Times New Roman" pitchFamily="18" charset="0"/>
                <a:cs typeface="Arial" charset="0"/>
              </a:rPr>
              <a:t>A </a:t>
            </a:r>
            <a:r>
              <a:rPr lang="en-US" sz="2000" dirty="0">
                <a:ea typeface="Times New Roman" pitchFamily="18" charset="0"/>
                <a:cs typeface="Arial" charset="0"/>
              </a:rPr>
              <a:t>ganglion is a cluster of nerve cell bodies in the PNS. And a nerve fiber is a single axon. Right?   : )</a:t>
            </a:r>
          </a:p>
          <a:p>
            <a:pPr algn="just" eaLnBrk="0" hangingPunct="0"/>
            <a:endParaRPr lang="en-US" sz="2000" dirty="0"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en-US" sz="2000" dirty="0">
                <a:ea typeface="Times New Roman" pitchFamily="18" charset="0"/>
                <a:cs typeface="Arial" charset="0"/>
              </a:rPr>
              <a:t>In the detailed drawings, please notice how the ganglion in the </a:t>
            </a:r>
            <a:r>
              <a:rPr lang="en-US" sz="2000" b="1" dirty="0">
                <a:ea typeface="Times New Roman" pitchFamily="18" charset="0"/>
                <a:cs typeface="Arial" charset="0"/>
              </a:rPr>
              <a:t>Para</a:t>
            </a:r>
            <a:r>
              <a:rPr lang="en-US" sz="2000" dirty="0">
                <a:ea typeface="Times New Roman" pitchFamily="18" charset="0"/>
                <a:cs typeface="Arial" charset="0"/>
              </a:rPr>
              <a:t> </a:t>
            </a:r>
            <a:r>
              <a:rPr lang="en-US" sz="2000" dirty="0" smtClean="0">
                <a:ea typeface="Times New Roman" pitchFamily="18" charset="0"/>
                <a:cs typeface="Arial" charset="0"/>
              </a:rPr>
              <a:t>division are </a:t>
            </a:r>
            <a:r>
              <a:rPr lang="en-US" sz="2000" dirty="0">
                <a:ea typeface="Times New Roman" pitchFamily="18" charset="0"/>
                <a:cs typeface="Arial" charset="0"/>
              </a:rPr>
              <a:t>close to the effector tissue, but in the </a:t>
            </a:r>
            <a:r>
              <a:rPr lang="en-US" sz="2000" b="1" dirty="0" err="1" smtClean="0">
                <a:ea typeface="Times New Roman" pitchFamily="18" charset="0"/>
                <a:cs typeface="Arial" charset="0"/>
              </a:rPr>
              <a:t>Sym</a:t>
            </a:r>
            <a:r>
              <a:rPr lang="en-US" sz="2000" dirty="0" smtClean="0">
                <a:ea typeface="Times New Roman" pitchFamily="18" charset="0"/>
                <a:cs typeface="Arial" charset="0"/>
              </a:rPr>
              <a:t> division </a:t>
            </a:r>
            <a:r>
              <a:rPr lang="en-US" sz="2000" dirty="0">
                <a:ea typeface="Times New Roman" pitchFamily="18" charset="0"/>
                <a:cs typeface="Arial" charset="0"/>
              </a:rPr>
              <a:t>they are close to the CNS. </a:t>
            </a:r>
            <a:r>
              <a:rPr lang="en-US" sz="2000" dirty="0" smtClean="0">
                <a:ea typeface="Times New Roman" pitchFamily="18" charset="0"/>
                <a:cs typeface="Arial" charset="0"/>
              </a:rPr>
              <a:t>Also, the </a:t>
            </a:r>
            <a:r>
              <a:rPr lang="en-US" sz="2000" dirty="0">
                <a:ea typeface="Times New Roman" pitchFamily="18" charset="0"/>
                <a:cs typeface="Arial" charset="0"/>
              </a:rPr>
              <a:t>nerve fibers </a:t>
            </a:r>
            <a:r>
              <a:rPr lang="en-US" sz="2000" dirty="0" smtClean="0">
                <a:ea typeface="Times New Roman" pitchFamily="18" charset="0"/>
                <a:cs typeface="Arial" charset="0"/>
              </a:rPr>
              <a:t>(axons) for </a:t>
            </a:r>
            <a:r>
              <a:rPr lang="en-US" sz="2000" dirty="0">
                <a:ea typeface="Times New Roman" pitchFamily="18" charset="0"/>
                <a:cs typeface="Arial" charset="0"/>
              </a:rPr>
              <a:t>the preganglionic neurons in the Para are </a:t>
            </a:r>
            <a:r>
              <a:rPr lang="en-US" sz="2000" i="1" dirty="0">
                <a:ea typeface="Times New Roman" pitchFamily="18" charset="0"/>
                <a:cs typeface="Arial" charset="0"/>
              </a:rPr>
              <a:t>very long </a:t>
            </a:r>
            <a:r>
              <a:rPr lang="en-US" sz="2000" dirty="0">
                <a:ea typeface="Times New Roman" pitchFamily="18" charset="0"/>
                <a:cs typeface="Arial" charset="0"/>
              </a:rPr>
              <a:t>and the nerve fibers for the postganglionic are </a:t>
            </a:r>
            <a:r>
              <a:rPr lang="en-US" sz="2000" i="1" dirty="0">
                <a:ea typeface="Times New Roman" pitchFamily="18" charset="0"/>
                <a:cs typeface="Arial" charset="0"/>
              </a:rPr>
              <a:t>very short</a:t>
            </a:r>
            <a:r>
              <a:rPr lang="en-US" sz="2000" dirty="0">
                <a:ea typeface="Times New Roman" pitchFamily="18" charset="0"/>
                <a:cs typeface="Arial" charset="0"/>
              </a:rPr>
              <a:t>. It is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opposite </a:t>
            </a:r>
            <a:r>
              <a:rPr lang="en-US" sz="2000" dirty="0">
                <a:ea typeface="Times New Roman" pitchFamily="18" charset="0"/>
                <a:cs typeface="Arial" charset="0"/>
              </a:rPr>
              <a:t>arrangement for the </a:t>
            </a:r>
            <a:r>
              <a:rPr lang="en-US" sz="2000" dirty="0" err="1">
                <a:ea typeface="Times New Roman" pitchFamily="18" charset="0"/>
                <a:cs typeface="Arial" charset="0"/>
              </a:rPr>
              <a:t>Sym</a:t>
            </a:r>
            <a:r>
              <a:rPr lang="en-US" sz="2000" dirty="0">
                <a:ea typeface="Times New Roman" pitchFamily="18" charset="0"/>
                <a:cs typeface="Arial" charset="0"/>
              </a:rPr>
              <a:t> division! </a:t>
            </a:r>
            <a:r>
              <a:rPr lang="en-US" sz="2000" dirty="0" smtClean="0">
                <a:ea typeface="Times New Roman" pitchFamily="18" charset="0"/>
                <a:cs typeface="Arial" charset="0"/>
              </a:rPr>
              <a:t>What do you notice about axon myelination?</a:t>
            </a:r>
            <a:endParaRPr lang="en-US" sz="2000" dirty="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arie\Desktop\ANS Magazine\ANS Overview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7818438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6356350" y="5278438"/>
            <a:ext cx="27876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rgbClr val="008000"/>
                </a:solidFill>
                <a:latin typeface="Chiller" pitchFamily="82" charset="0"/>
              </a:rPr>
              <a:t>Effector Tissue</a:t>
            </a:r>
            <a:r>
              <a:rPr lang="en-US" sz="2800" b="1">
                <a:solidFill>
                  <a:srgbClr val="008000"/>
                </a:solidFill>
                <a:latin typeface="Chiller" pitchFamily="82" charset="0"/>
              </a:rPr>
              <a:t>: </a:t>
            </a:r>
          </a:p>
          <a:p>
            <a:pPr algn="ctr"/>
            <a:r>
              <a:rPr lang="en-US" sz="2800" b="1">
                <a:solidFill>
                  <a:srgbClr val="008000"/>
                </a:solidFill>
                <a:latin typeface="Chiller" pitchFamily="82" charset="0"/>
              </a:rPr>
              <a:t>Cardiac, Smooth Muscle </a:t>
            </a:r>
          </a:p>
          <a:p>
            <a:pPr algn="ctr"/>
            <a:r>
              <a:rPr lang="en-US" sz="2800" b="1">
                <a:solidFill>
                  <a:srgbClr val="008000"/>
                </a:solidFill>
                <a:latin typeface="Chiller" pitchFamily="82" charset="0"/>
              </a:rPr>
              <a:t>and Glands 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398713" y="593725"/>
            <a:ext cx="3227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Chiller" pitchFamily="82" charset="0"/>
              </a:rPr>
              <a:t>Preganglionic Neurons 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711450" y="1106488"/>
            <a:ext cx="1296988" cy="463550"/>
          </a:xfrm>
          <a:custGeom>
            <a:avLst/>
            <a:gdLst>
              <a:gd name="T0" fmla="*/ 1278202 w 1380970"/>
              <a:gd name="T1" fmla="*/ 13199 h 707350"/>
              <a:gd name="T2" fmla="*/ 1208301 w 1380970"/>
              <a:gd name="T3" fmla="*/ 55007 h 707350"/>
              <a:gd name="T4" fmla="*/ 1168357 w 1380970"/>
              <a:gd name="T5" fmla="*/ 89846 h 707350"/>
              <a:gd name="T6" fmla="*/ 1148385 w 1380970"/>
              <a:gd name="T7" fmla="*/ 103782 h 707350"/>
              <a:gd name="T8" fmla="*/ 1028554 w 1380970"/>
              <a:gd name="T9" fmla="*/ 145589 h 707350"/>
              <a:gd name="T10" fmla="*/ 958652 w 1380970"/>
              <a:gd name="T11" fmla="*/ 173460 h 707350"/>
              <a:gd name="T12" fmla="*/ 878764 w 1380970"/>
              <a:gd name="T13" fmla="*/ 187396 h 707350"/>
              <a:gd name="T14" fmla="*/ 848806 w 1380970"/>
              <a:gd name="T15" fmla="*/ 201332 h 707350"/>
              <a:gd name="T16" fmla="*/ 768918 w 1380970"/>
              <a:gd name="T17" fmla="*/ 215268 h 707350"/>
              <a:gd name="T18" fmla="*/ 728975 w 1380970"/>
              <a:gd name="T19" fmla="*/ 229203 h 707350"/>
              <a:gd name="T20" fmla="*/ 679045 w 1380970"/>
              <a:gd name="T21" fmla="*/ 243139 h 707350"/>
              <a:gd name="T22" fmla="*/ 649088 w 1380970"/>
              <a:gd name="T23" fmla="*/ 257075 h 707350"/>
              <a:gd name="T24" fmla="*/ 559214 w 1380970"/>
              <a:gd name="T25" fmla="*/ 277979 h 707350"/>
              <a:gd name="T26" fmla="*/ 529256 w 1380970"/>
              <a:gd name="T27" fmla="*/ 284946 h 707350"/>
              <a:gd name="T28" fmla="*/ 459354 w 1380970"/>
              <a:gd name="T29" fmla="*/ 291914 h 707350"/>
              <a:gd name="T30" fmla="*/ 409424 w 1380970"/>
              <a:gd name="T31" fmla="*/ 305850 h 707350"/>
              <a:gd name="T32" fmla="*/ 329537 w 1380970"/>
              <a:gd name="T33" fmla="*/ 319786 h 707350"/>
              <a:gd name="T34" fmla="*/ 269621 w 1380970"/>
              <a:gd name="T35" fmla="*/ 333721 h 707350"/>
              <a:gd name="T36" fmla="*/ 239663 w 1380970"/>
              <a:gd name="T37" fmla="*/ 340689 h 707350"/>
              <a:gd name="T38" fmla="*/ 159775 w 1380970"/>
              <a:gd name="T39" fmla="*/ 368561 h 707350"/>
              <a:gd name="T40" fmla="*/ 129818 w 1380970"/>
              <a:gd name="T41" fmla="*/ 382496 h 707350"/>
              <a:gd name="T42" fmla="*/ 109845 w 1380970"/>
              <a:gd name="T43" fmla="*/ 396432 h 707350"/>
              <a:gd name="T44" fmla="*/ 79888 w 1380970"/>
              <a:gd name="T45" fmla="*/ 403400 h 707350"/>
              <a:gd name="T46" fmla="*/ 59916 w 1380970"/>
              <a:gd name="T47" fmla="*/ 424303 h 707350"/>
              <a:gd name="T48" fmla="*/ 29958 w 1380970"/>
              <a:gd name="T49" fmla="*/ 438239 h 707350"/>
              <a:gd name="T50" fmla="*/ 0 w 1380970"/>
              <a:gd name="T51" fmla="*/ 459143 h 70735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80970" h="707350">
                <a:moveTo>
                  <a:pt x="1360968" y="20141"/>
                </a:moveTo>
                <a:cubicBezTo>
                  <a:pt x="1309498" y="97347"/>
                  <a:pt x="1380970" y="0"/>
                  <a:pt x="1286540" y="83937"/>
                </a:cubicBezTo>
                <a:cubicBezTo>
                  <a:pt x="1269579" y="99014"/>
                  <a:pt x="1258779" y="119869"/>
                  <a:pt x="1244010" y="137099"/>
                </a:cubicBezTo>
                <a:cubicBezTo>
                  <a:pt x="1237486" y="144710"/>
                  <a:pt x="1231449" y="153391"/>
                  <a:pt x="1222745" y="158365"/>
                </a:cubicBezTo>
                <a:cubicBezTo>
                  <a:pt x="1181460" y="181957"/>
                  <a:pt x="1136439" y="198569"/>
                  <a:pt x="1095154" y="222160"/>
                </a:cubicBezTo>
                <a:cubicBezTo>
                  <a:pt x="1070345" y="236337"/>
                  <a:pt x="1047256" y="254078"/>
                  <a:pt x="1020726" y="264690"/>
                </a:cubicBezTo>
                <a:cubicBezTo>
                  <a:pt x="993590" y="275544"/>
                  <a:pt x="964019" y="278867"/>
                  <a:pt x="935665" y="285955"/>
                </a:cubicBezTo>
                <a:cubicBezTo>
                  <a:pt x="925033" y="293043"/>
                  <a:pt x="915197" y="301505"/>
                  <a:pt x="903768" y="307220"/>
                </a:cubicBezTo>
                <a:cubicBezTo>
                  <a:pt x="881971" y="318119"/>
                  <a:pt x="838929" y="324442"/>
                  <a:pt x="818707" y="328486"/>
                </a:cubicBezTo>
                <a:cubicBezTo>
                  <a:pt x="804530" y="335574"/>
                  <a:pt x="790661" y="343314"/>
                  <a:pt x="776177" y="349751"/>
                </a:cubicBezTo>
                <a:cubicBezTo>
                  <a:pt x="758736" y="357503"/>
                  <a:pt x="740085" y="362480"/>
                  <a:pt x="723014" y="371016"/>
                </a:cubicBezTo>
                <a:cubicBezTo>
                  <a:pt x="711585" y="376731"/>
                  <a:pt x="702913" y="387366"/>
                  <a:pt x="691117" y="392281"/>
                </a:cubicBezTo>
                <a:cubicBezTo>
                  <a:pt x="660080" y="405213"/>
                  <a:pt x="627322" y="413547"/>
                  <a:pt x="595424" y="424179"/>
                </a:cubicBezTo>
                <a:cubicBezTo>
                  <a:pt x="584791" y="427723"/>
                  <a:pt x="574621" y="433226"/>
                  <a:pt x="563526" y="434811"/>
                </a:cubicBezTo>
                <a:lnTo>
                  <a:pt x="489098" y="445444"/>
                </a:lnTo>
                <a:cubicBezTo>
                  <a:pt x="471377" y="452532"/>
                  <a:pt x="454177" y="461096"/>
                  <a:pt x="435935" y="466709"/>
                </a:cubicBezTo>
                <a:cubicBezTo>
                  <a:pt x="408001" y="475304"/>
                  <a:pt x="378601" y="478732"/>
                  <a:pt x="350875" y="487974"/>
                </a:cubicBezTo>
                <a:lnTo>
                  <a:pt x="287079" y="509239"/>
                </a:lnTo>
                <a:cubicBezTo>
                  <a:pt x="276447" y="512783"/>
                  <a:pt x="265206" y="514860"/>
                  <a:pt x="255182" y="519872"/>
                </a:cubicBezTo>
                <a:cubicBezTo>
                  <a:pt x="226828" y="534049"/>
                  <a:pt x="196497" y="544818"/>
                  <a:pt x="170121" y="562402"/>
                </a:cubicBezTo>
                <a:cubicBezTo>
                  <a:pt x="159489" y="569490"/>
                  <a:pt x="148202" y="575684"/>
                  <a:pt x="138224" y="583667"/>
                </a:cubicBezTo>
                <a:cubicBezTo>
                  <a:pt x="130396" y="589929"/>
                  <a:pt x="125554" y="599774"/>
                  <a:pt x="116958" y="604932"/>
                </a:cubicBezTo>
                <a:cubicBezTo>
                  <a:pt x="107348" y="610698"/>
                  <a:pt x="95693" y="612021"/>
                  <a:pt x="85061" y="615565"/>
                </a:cubicBezTo>
                <a:cubicBezTo>
                  <a:pt x="77973" y="626197"/>
                  <a:pt x="72832" y="638426"/>
                  <a:pt x="63796" y="647462"/>
                </a:cubicBezTo>
                <a:cubicBezTo>
                  <a:pt x="54760" y="656498"/>
                  <a:pt x="39881" y="658748"/>
                  <a:pt x="31898" y="668727"/>
                </a:cubicBezTo>
                <a:cubicBezTo>
                  <a:pt x="1000" y="707350"/>
                  <a:pt x="43872" y="700625"/>
                  <a:pt x="0" y="700625"/>
                </a:cubicBezTo>
              </a:path>
            </a:pathLst>
          </a:custGeom>
          <a:noFill/>
          <a:ln w="19050" cap="flat" cmpd="sng" algn="ctr">
            <a:solidFill>
              <a:srgbClr val="FF66CC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030413" y="1138238"/>
            <a:ext cx="1989137" cy="2073275"/>
          </a:xfrm>
          <a:custGeom>
            <a:avLst/>
            <a:gdLst>
              <a:gd name="T0" fmla="*/ 1969459 w 2073175"/>
              <a:gd name="T1" fmla="*/ 0 h 2296633"/>
              <a:gd name="T2" fmla="*/ 1969459 w 2073175"/>
              <a:gd name="T3" fmla="*/ 374342 h 2296633"/>
              <a:gd name="T4" fmla="*/ 1949056 w 2073175"/>
              <a:gd name="T5" fmla="*/ 422334 h 2296633"/>
              <a:gd name="T6" fmla="*/ 1938855 w 2073175"/>
              <a:gd name="T7" fmla="*/ 451129 h 2296633"/>
              <a:gd name="T8" fmla="*/ 1857242 w 2073175"/>
              <a:gd name="T9" fmla="*/ 537516 h 2296633"/>
              <a:gd name="T10" fmla="*/ 1826638 w 2073175"/>
              <a:gd name="T11" fmla="*/ 556713 h 2296633"/>
              <a:gd name="T12" fmla="*/ 1755227 w 2073175"/>
              <a:gd name="T13" fmla="*/ 604705 h 2296633"/>
              <a:gd name="T14" fmla="*/ 1694017 w 2073175"/>
              <a:gd name="T15" fmla="*/ 633501 h 2296633"/>
              <a:gd name="T16" fmla="*/ 1632808 w 2073175"/>
              <a:gd name="T17" fmla="*/ 671895 h 2296633"/>
              <a:gd name="T18" fmla="*/ 1571599 w 2073175"/>
              <a:gd name="T19" fmla="*/ 691092 h 2296633"/>
              <a:gd name="T20" fmla="*/ 1520591 w 2073175"/>
              <a:gd name="T21" fmla="*/ 719887 h 2296633"/>
              <a:gd name="T22" fmla="*/ 1418575 w 2073175"/>
              <a:gd name="T23" fmla="*/ 758281 h 2296633"/>
              <a:gd name="T24" fmla="*/ 1377769 w 2073175"/>
              <a:gd name="T25" fmla="*/ 777478 h 2296633"/>
              <a:gd name="T26" fmla="*/ 1326762 w 2073175"/>
              <a:gd name="T27" fmla="*/ 796675 h 2296633"/>
              <a:gd name="T28" fmla="*/ 1245150 w 2073175"/>
              <a:gd name="T29" fmla="*/ 835070 h 2296633"/>
              <a:gd name="T30" fmla="*/ 1183940 w 2073175"/>
              <a:gd name="T31" fmla="*/ 854266 h 2296633"/>
              <a:gd name="T32" fmla="*/ 1153336 w 2073175"/>
              <a:gd name="T33" fmla="*/ 863864 h 2296633"/>
              <a:gd name="T34" fmla="*/ 1061522 w 2073175"/>
              <a:gd name="T35" fmla="*/ 921456 h 2296633"/>
              <a:gd name="T36" fmla="*/ 1000311 w 2073175"/>
              <a:gd name="T37" fmla="*/ 950251 h 2296633"/>
              <a:gd name="T38" fmla="*/ 959505 w 2073175"/>
              <a:gd name="T39" fmla="*/ 979047 h 2296633"/>
              <a:gd name="T40" fmla="*/ 816683 w 2073175"/>
              <a:gd name="T41" fmla="*/ 1055834 h 2296633"/>
              <a:gd name="T42" fmla="*/ 735071 w 2073175"/>
              <a:gd name="T43" fmla="*/ 1103827 h 2296633"/>
              <a:gd name="T44" fmla="*/ 673861 w 2073175"/>
              <a:gd name="T45" fmla="*/ 1142221 h 2296633"/>
              <a:gd name="T46" fmla="*/ 633055 w 2073175"/>
              <a:gd name="T47" fmla="*/ 1161419 h 2296633"/>
              <a:gd name="T48" fmla="*/ 602451 w 2073175"/>
              <a:gd name="T49" fmla="*/ 1180615 h 2296633"/>
              <a:gd name="T50" fmla="*/ 541241 w 2073175"/>
              <a:gd name="T51" fmla="*/ 1199812 h 2296633"/>
              <a:gd name="T52" fmla="*/ 510637 w 2073175"/>
              <a:gd name="T53" fmla="*/ 1228607 h 2296633"/>
              <a:gd name="T54" fmla="*/ 398419 w 2073175"/>
              <a:gd name="T55" fmla="*/ 1286199 h 2296633"/>
              <a:gd name="T56" fmla="*/ 347412 w 2073175"/>
              <a:gd name="T57" fmla="*/ 1334191 h 2296633"/>
              <a:gd name="T58" fmla="*/ 316807 w 2073175"/>
              <a:gd name="T59" fmla="*/ 1353388 h 2296633"/>
              <a:gd name="T60" fmla="*/ 235194 w 2073175"/>
              <a:gd name="T61" fmla="*/ 1449373 h 2296633"/>
              <a:gd name="T62" fmla="*/ 194388 w 2073175"/>
              <a:gd name="T63" fmla="*/ 1535759 h 2296633"/>
              <a:gd name="T64" fmla="*/ 163784 w 2073175"/>
              <a:gd name="T65" fmla="*/ 1564555 h 2296633"/>
              <a:gd name="T66" fmla="*/ 143380 w 2073175"/>
              <a:gd name="T67" fmla="*/ 1641342 h 2296633"/>
              <a:gd name="T68" fmla="*/ 133179 w 2073175"/>
              <a:gd name="T69" fmla="*/ 1679737 h 2296633"/>
              <a:gd name="T70" fmla="*/ 92373 w 2073175"/>
              <a:gd name="T71" fmla="*/ 1737328 h 2296633"/>
              <a:gd name="T72" fmla="*/ 71970 w 2073175"/>
              <a:gd name="T73" fmla="*/ 1823714 h 2296633"/>
              <a:gd name="T74" fmla="*/ 61768 w 2073175"/>
              <a:gd name="T75" fmla="*/ 1871707 h 2296633"/>
              <a:gd name="T76" fmla="*/ 41365 w 2073175"/>
              <a:gd name="T77" fmla="*/ 1929298 h 2296633"/>
              <a:gd name="T78" fmla="*/ 20962 w 2073175"/>
              <a:gd name="T79" fmla="*/ 1986889 h 2296633"/>
              <a:gd name="T80" fmla="*/ 559 w 2073175"/>
              <a:gd name="T81" fmla="*/ 2063677 h 2296633"/>
              <a:gd name="T82" fmla="*/ 559 w 2073175"/>
              <a:gd name="T83" fmla="*/ 2073275 h 229663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73175" h="2296633">
                <a:moveTo>
                  <a:pt x="2052666" y="0"/>
                </a:moveTo>
                <a:cubicBezTo>
                  <a:pt x="2065192" y="175358"/>
                  <a:pt x="2073175" y="209579"/>
                  <a:pt x="2052666" y="414670"/>
                </a:cubicBezTo>
                <a:cubicBezTo>
                  <a:pt x="2050767" y="433661"/>
                  <a:pt x="2038102" y="449962"/>
                  <a:pt x="2031401" y="467833"/>
                </a:cubicBezTo>
                <a:cubicBezTo>
                  <a:pt x="2027466" y="478327"/>
                  <a:pt x="2025781" y="489706"/>
                  <a:pt x="2020769" y="499730"/>
                </a:cubicBezTo>
                <a:cubicBezTo>
                  <a:pt x="2004789" y="531691"/>
                  <a:pt x="1956845" y="581331"/>
                  <a:pt x="1935708" y="595423"/>
                </a:cubicBezTo>
                <a:cubicBezTo>
                  <a:pt x="1925076" y="602511"/>
                  <a:pt x="1913789" y="608705"/>
                  <a:pt x="1903811" y="616688"/>
                </a:cubicBezTo>
                <a:cubicBezTo>
                  <a:pt x="1846166" y="662804"/>
                  <a:pt x="1936011" y="611689"/>
                  <a:pt x="1829383" y="669851"/>
                </a:cubicBezTo>
                <a:cubicBezTo>
                  <a:pt x="1808511" y="681236"/>
                  <a:pt x="1786124" y="689769"/>
                  <a:pt x="1765587" y="701749"/>
                </a:cubicBezTo>
                <a:cubicBezTo>
                  <a:pt x="1743511" y="714627"/>
                  <a:pt x="1724651" y="732849"/>
                  <a:pt x="1701792" y="744279"/>
                </a:cubicBezTo>
                <a:cubicBezTo>
                  <a:pt x="1681743" y="754303"/>
                  <a:pt x="1658403" y="756268"/>
                  <a:pt x="1637997" y="765544"/>
                </a:cubicBezTo>
                <a:cubicBezTo>
                  <a:pt x="1619183" y="774096"/>
                  <a:pt x="1602977" y="787546"/>
                  <a:pt x="1584834" y="797442"/>
                </a:cubicBezTo>
                <a:cubicBezTo>
                  <a:pt x="1519793" y="832919"/>
                  <a:pt x="1536835" y="825391"/>
                  <a:pt x="1478508" y="839972"/>
                </a:cubicBezTo>
                <a:cubicBezTo>
                  <a:pt x="1464331" y="847060"/>
                  <a:pt x="1450462" y="854800"/>
                  <a:pt x="1435978" y="861237"/>
                </a:cubicBezTo>
                <a:cubicBezTo>
                  <a:pt x="1418537" y="868989"/>
                  <a:pt x="1399886" y="873967"/>
                  <a:pt x="1382815" y="882502"/>
                </a:cubicBezTo>
                <a:cubicBezTo>
                  <a:pt x="1288253" y="929782"/>
                  <a:pt x="1432656" y="875977"/>
                  <a:pt x="1297755" y="925033"/>
                </a:cubicBezTo>
                <a:cubicBezTo>
                  <a:pt x="1276689" y="932694"/>
                  <a:pt x="1255224" y="939210"/>
                  <a:pt x="1233959" y="946298"/>
                </a:cubicBezTo>
                <a:lnTo>
                  <a:pt x="1202062" y="956930"/>
                </a:lnTo>
                <a:cubicBezTo>
                  <a:pt x="1131278" y="1010018"/>
                  <a:pt x="1188395" y="969460"/>
                  <a:pt x="1106369" y="1020726"/>
                </a:cubicBezTo>
                <a:cubicBezTo>
                  <a:pt x="1059259" y="1050170"/>
                  <a:pt x="1091757" y="1036229"/>
                  <a:pt x="1042573" y="1052623"/>
                </a:cubicBezTo>
                <a:cubicBezTo>
                  <a:pt x="1028396" y="1063256"/>
                  <a:pt x="1014949" y="1074938"/>
                  <a:pt x="1000043" y="1084521"/>
                </a:cubicBezTo>
                <a:cubicBezTo>
                  <a:pt x="916105" y="1138481"/>
                  <a:pt x="916888" y="1136730"/>
                  <a:pt x="851187" y="1169581"/>
                </a:cubicBezTo>
                <a:cubicBezTo>
                  <a:pt x="755808" y="1264963"/>
                  <a:pt x="859096" y="1176260"/>
                  <a:pt x="766127" y="1222744"/>
                </a:cubicBezTo>
                <a:cubicBezTo>
                  <a:pt x="743267" y="1234174"/>
                  <a:pt x="725190" y="1253844"/>
                  <a:pt x="702331" y="1265274"/>
                </a:cubicBezTo>
                <a:cubicBezTo>
                  <a:pt x="688154" y="1272363"/>
                  <a:pt x="673563" y="1278676"/>
                  <a:pt x="659801" y="1286540"/>
                </a:cubicBezTo>
                <a:cubicBezTo>
                  <a:pt x="648706" y="1292880"/>
                  <a:pt x="639581" y="1302615"/>
                  <a:pt x="627904" y="1307805"/>
                </a:cubicBezTo>
                <a:cubicBezTo>
                  <a:pt x="607420" y="1316909"/>
                  <a:pt x="564108" y="1329070"/>
                  <a:pt x="564108" y="1329070"/>
                </a:cubicBezTo>
                <a:cubicBezTo>
                  <a:pt x="553476" y="1339702"/>
                  <a:pt x="544897" y="1352894"/>
                  <a:pt x="532211" y="1360967"/>
                </a:cubicBezTo>
                <a:cubicBezTo>
                  <a:pt x="506798" y="1377139"/>
                  <a:pt x="444874" y="1398843"/>
                  <a:pt x="415252" y="1424763"/>
                </a:cubicBezTo>
                <a:cubicBezTo>
                  <a:pt x="396392" y="1441266"/>
                  <a:pt x="382942" y="1464025"/>
                  <a:pt x="362090" y="1477926"/>
                </a:cubicBezTo>
                <a:cubicBezTo>
                  <a:pt x="351457" y="1485014"/>
                  <a:pt x="340009" y="1491010"/>
                  <a:pt x="330192" y="1499191"/>
                </a:cubicBezTo>
                <a:cubicBezTo>
                  <a:pt x="294860" y="1528633"/>
                  <a:pt x="270325" y="1567727"/>
                  <a:pt x="245131" y="1605516"/>
                </a:cubicBezTo>
                <a:cubicBezTo>
                  <a:pt x="229676" y="1651882"/>
                  <a:pt x="230684" y="1667509"/>
                  <a:pt x="202601" y="1701209"/>
                </a:cubicBezTo>
                <a:cubicBezTo>
                  <a:pt x="192975" y="1712761"/>
                  <a:pt x="181336" y="1722474"/>
                  <a:pt x="170704" y="1733107"/>
                </a:cubicBezTo>
                <a:cubicBezTo>
                  <a:pt x="149081" y="1841218"/>
                  <a:pt x="171239" y="1741864"/>
                  <a:pt x="149438" y="1818167"/>
                </a:cubicBezTo>
                <a:cubicBezTo>
                  <a:pt x="145423" y="1832218"/>
                  <a:pt x="145341" y="1847627"/>
                  <a:pt x="138806" y="1860698"/>
                </a:cubicBezTo>
                <a:cubicBezTo>
                  <a:pt x="127377" y="1883557"/>
                  <a:pt x="96276" y="1924493"/>
                  <a:pt x="96276" y="1924493"/>
                </a:cubicBezTo>
                <a:cubicBezTo>
                  <a:pt x="64206" y="2084836"/>
                  <a:pt x="105042" y="1885045"/>
                  <a:pt x="75011" y="2020186"/>
                </a:cubicBezTo>
                <a:cubicBezTo>
                  <a:pt x="71091" y="2037828"/>
                  <a:pt x="69133" y="2055914"/>
                  <a:pt x="64378" y="2073349"/>
                </a:cubicBezTo>
                <a:cubicBezTo>
                  <a:pt x="58480" y="2094974"/>
                  <a:pt x="50201" y="2115879"/>
                  <a:pt x="43113" y="2137144"/>
                </a:cubicBezTo>
                <a:lnTo>
                  <a:pt x="21848" y="2200940"/>
                </a:lnTo>
                <a:cubicBezTo>
                  <a:pt x="8151" y="2242031"/>
                  <a:pt x="9138" y="2234667"/>
                  <a:pt x="583" y="2286000"/>
                </a:cubicBezTo>
                <a:cubicBezTo>
                  <a:pt x="0" y="2289496"/>
                  <a:pt x="583" y="2293089"/>
                  <a:pt x="583" y="2296633"/>
                </a:cubicBezTo>
              </a:path>
            </a:pathLst>
          </a:custGeom>
          <a:noFill/>
          <a:ln w="19050" cap="flat" cmpd="sng" algn="ctr">
            <a:solidFill>
              <a:srgbClr val="FF66CC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3276600" y="3886200"/>
            <a:ext cx="337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Chiller" pitchFamily="82" charset="0"/>
              </a:rPr>
              <a:t>Postganglionic Neurons 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284663" y="3519488"/>
            <a:ext cx="214312" cy="542925"/>
          </a:xfrm>
          <a:custGeom>
            <a:avLst/>
            <a:gdLst>
              <a:gd name="T0" fmla="*/ 0 w 213772"/>
              <a:gd name="T1" fmla="*/ 542925 h 542260"/>
              <a:gd name="T2" fmla="*/ 10659 w 213772"/>
              <a:gd name="T3" fmla="*/ 393886 h 542260"/>
              <a:gd name="T4" fmla="*/ 31979 w 213772"/>
              <a:gd name="T5" fmla="*/ 361950 h 542260"/>
              <a:gd name="T6" fmla="*/ 74616 w 213772"/>
              <a:gd name="T7" fmla="*/ 287431 h 542260"/>
              <a:gd name="T8" fmla="*/ 127913 w 213772"/>
              <a:gd name="T9" fmla="*/ 191621 h 542260"/>
              <a:gd name="T10" fmla="*/ 138572 w 213772"/>
              <a:gd name="T11" fmla="*/ 159684 h 542260"/>
              <a:gd name="T12" fmla="*/ 159891 w 213772"/>
              <a:gd name="T13" fmla="*/ 127746 h 542260"/>
              <a:gd name="T14" fmla="*/ 202529 w 213772"/>
              <a:gd name="T15" fmla="*/ 42582 h 542260"/>
              <a:gd name="T16" fmla="*/ 213188 w 213772"/>
              <a:gd name="T17" fmla="*/ 0 h 542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3772" h="542260">
                <a:moveTo>
                  <a:pt x="0" y="542260"/>
                </a:moveTo>
                <a:cubicBezTo>
                  <a:pt x="3544" y="492641"/>
                  <a:pt x="1987" y="442392"/>
                  <a:pt x="10632" y="393404"/>
                </a:cubicBezTo>
                <a:cubicBezTo>
                  <a:pt x="12853" y="380820"/>
                  <a:pt x="25558" y="372602"/>
                  <a:pt x="31898" y="361507"/>
                </a:cubicBezTo>
                <a:cubicBezTo>
                  <a:pt x="85866" y="267064"/>
                  <a:pt x="22613" y="364801"/>
                  <a:pt x="74428" y="287079"/>
                </a:cubicBezTo>
                <a:cubicBezTo>
                  <a:pt x="100448" y="209018"/>
                  <a:pt x="79843" y="239133"/>
                  <a:pt x="127591" y="191386"/>
                </a:cubicBezTo>
                <a:cubicBezTo>
                  <a:pt x="131135" y="180753"/>
                  <a:pt x="133211" y="169513"/>
                  <a:pt x="138223" y="159488"/>
                </a:cubicBezTo>
                <a:cubicBezTo>
                  <a:pt x="143938" y="148058"/>
                  <a:pt x="154298" y="139267"/>
                  <a:pt x="159488" y="127590"/>
                </a:cubicBezTo>
                <a:cubicBezTo>
                  <a:pt x="198583" y="39625"/>
                  <a:pt x="158346" y="86201"/>
                  <a:pt x="202019" y="42530"/>
                </a:cubicBezTo>
                <a:cubicBezTo>
                  <a:pt x="213772" y="7270"/>
                  <a:pt x="212651" y="21840"/>
                  <a:pt x="212651" y="0"/>
                </a:cubicBezTo>
              </a:path>
            </a:pathLst>
          </a:custGeom>
          <a:noFill/>
          <a:ln w="19050" cap="flat" cmpd="sng" algn="ctr">
            <a:solidFill>
              <a:srgbClr val="FF66CC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306888" y="1765300"/>
            <a:ext cx="2200275" cy="2309813"/>
          </a:xfrm>
          <a:custGeom>
            <a:avLst/>
            <a:gdLst>
              <a:gd name="T0" fmla="*/ 0 w 2200940"/>
              <a:gd name="T1" fmla="*/ 2307499 h 2309579"/>
              <a:gd name="T2" fmla="*/ 265734 w 2200940"/>
              <a:gd name="T3" fmla="*/ 2201162 h 2309579"/>
              <a:gd name="T4" fmla="*/ 414545 w 2200940"/>
              <a:gd name="T5" fmla="*/ 2158628 h 2309579"/>
              <a:gd name="T6" fmla="*/ 616502 w 2200940"/>
              <a:gd name="T7" fmla="*/ 2073559 h 2309579"/>
              <a:gd name="T8" fmla="*/ 669649 w 2200940"/>
              <a:gd name="T9" fmla="*/ 2052291 h 2309579"/>
              <a:gd name="T10" fmla="*/ 797201 w 2200940"/>
              <a:gd name="T11" fmla="*/ 1999124 h 2309579"/>
              <a:gd name="T12" fmla="*/ 871606 w 2200940"/>
              <a:gd name="T13" fmla="*/ 1956589 h 2309579"/>
              <a:gd name="T14" fmla="*/ 914124 w 2200940"/>
              <a:gd name="T15" fmla="*/ 1914054 h 2309579"/>
              <a:gd name="T16" fmla="*/ 999159 w 2200940"/>
              <a:gd name="T17" fmla="*/ 1882153 h 2309579"/>
              <a:gd name="T18" fmla="*/ 1084193 w 2200940"/>
              <a:gd name="T19" fmla="*/ 1818352 h 2309579"/>
              <a:gd name="T20" fmla="*/ 1126710 w 2200940"/>
              <a:gd name="T21" fmla="*/ 1807719 h 2309579"/>
              <a:gd name="T22" fmla="*/ 1179857 w 2200940"/>
              <a:gd name="T23" fmla="*/ 1775817 h 2309579"/>
              <a:gd name="T24" fmla="*/ 1222375 w 2200940"/>
              <a:gd name="T25" fmla="*/ 1743916 h 2309579"/>
              <a:gd name="T26" fmla="*/ 1254263 w 2200940"/>
              <a:gd name="T27" fmla="*/ 1733283 h 2309579"/>
              <a:gd name="T28" fmla="*/ 1339297 w 2200940"/>
              <a:gd name="T29" fmla="*/ 1669481 h 2309579"/>
              <a:gd name="T30" fmla="*/ 1371185 w 2200940"/>
              <a:gd name="T31" fmla="*/ 1637580 h 2309579"/>
              <a:gd name="T32" fmla="*/ 1413703 w 2200940"/>
              <a:gd name="T33" fmla="*/ 1616312 h 2309579"/>
              <a:gd name="T34" fmla="*/ 1445591 w 2200940"/>
              <a:gd name="T35" fmla="*/ 1584412 h 2309579"/>
              <a:gd name="T36" fmla="*/ 1488108 w 2200940"/>
              <a:gd name="T37" fmla="*/ 1563145 h 2309579"/>
              <a:gd name="T38" fmla="*/ 1562514 w 2200940"/>
              <a:gd name="T39" fmla="*/ 1509976 h 2309579"/>
              <a:gd name="T40" fmla="*/ 1605031 w 2200940"/>
              <a:gd name="T41" fmla="*/ 1488709 h 2309579"/>
              <a:gd name="T42" fmla="*/ 1636919 w 2200940"/>
              <a:gd name="T43" fmla="*/ 1456808 h 2309579"/>
              <a:gd name="T44" fmla="*/ 1700695 w 2200940"/>
              <a:gd name="T45" fmla="*/ 1414274 h 2309579"/>
              <a:gd name="T46" fmla="*/ 1732583 w 2200940"/>
              <a:gd name="T47" fmla="*/ 1393007 h 2309579"/>
              <a:gd name="T48" fmla="*/ 1796359 w 2200940"/>
              <a:gd name="T49" fmla="*/ 1329204 h 2309579"/>
              <a:gd name="T50" fmla="*/ 1849506 w 2200940"/>
              <a:gd name="T51" fmla="*/ 1222868 h 2309579"/>
              <a:gd name="T52" fmla="*/ 1849506 w 2200940"/>
              <a:gd name="T53" fmla="*/ 1222868 h 2309579"/>
              <a:gd name="T54" fmla="*/ 1881394 w 2200940"/>
              <a:gd name="T55" fmla="*/ 1159066 h 2309579"/>
              <a:gd name="T56" fmla="*/ 1892023 w 2200940"/>
              <a:gd name="T57" fmla="*/ 1127166 h 2309579"/>
              <a:gd name="T58" fmla="*/ 1923911 w 2200940"/>
              <a:gd name="T59" fmla="*/ 1010196 h 2309579"/>
              <a:gd name="T60" fmla="*/ 1955800 w 2200940"/>
              <a:gd name="T61" fmla="*/ 935760 h 2309579"/>
              <a:gd name="T62" fmla="*/ 1977058 w 2200940"/>
              <a:gd name="T63" fmla="*/ 893226 h 2309579"/>
              <a:gd name="T64" fmla="*/ 1987687 w 2200940"/>
              <a:gd name="T65" fmla="*/ 861325 h 2309579"/>
              <a:gd name="T66" fmla="*/ 1998317 w 2200940"/>
              <a:gd name="T67" fmla="*/ 818790 h 2309579"/>
              <a:gd name="T68" fmla="*/ 2030205 w 2200940"/>
              <a:gd name="T69" fmla="*/ 776255 h 2309579"/>
              <a:gd name="T70" fmla="*/ 2040834 w 2200940"/>
              <a:gd name="T71" fmla="*/ 733721 h 2309579"/>
              <a:gd name="T72" fmla="*/ 2062092 w 2200940"/>
              <a:gd name="T73" fmla="*/ 669919 h 2309579"/>
              <a:gd name="T74" fmla="*/ 2093981 w 2200940"/>
              <a:gd name="T75" fmla="*/ 552949 h 2309579"/>
              <a:gd name="T76" fmla="*/ 2115239 w 2200940"/>
              <a:gd name="T77" fmla="*/ 510414 h 2309579"/>
              <a:gd name="T78" fmla="*/ 2136498 w 2200940"/>
              <a:gd name="T79" fmla="*/ 446612 h 2309579"/>
              <a:gd name="T80" fmla="*/ 2157756 w 2200940"/>
              <a:gd name="T81" fmla="*/ 382811 h 2309579"/>
              <a:gd name="T82" fmla="*/ 2179015 w 2200940"/>
              <a:gd name="T83" fmla="*/ 287108 h 2309579"/>
              <a:gd name="T84" fmla="*/ 2189644 w 2200940"/>
              <a:gd name="T85" fmla="*/ 212673 h 2309579"/>
              <a:gd name="T86" fmla="*/ 2200275 w 2200940"/>
              <a:gd name="T87" fmla="*/ 148870 h 2309579"/>
              <a:gd name="T88" fmla="*/ 2179015 w 2200940"/>
              <a:gd name="T89" fmla="*/ 0 h 23095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200940" h="2309579">
                <a:moveTo>
                  <a:pt x="0" y="2307265"/>
                </a:moveTo>
                <a:cubicBezTo>
                  <a:pt x="135813" y="2280101"/>
                  <a:pt x="9028" y="2309579"/>
                  <a:pt x="265814" y="2200939"/>
                </a:cubicBezTo>
                <a:cubicBezTo>
                  <a:pt x="388588" y="2148996"/>
                  <a:pt x="267114" y="2213060"/>
                  <a:pt x="414670" y="2158409"/>
                </a:cubicBezTo>
                <a:cubicBezTo>
                  <a:pt x="483187" y="2133032"/>
                  <a:pt x="549243" y="2101450"/>
                  <a:pt x="616688" y="2073348"/>
                </a:cubicBezTo>
                <a:cubicBezTo>
                  <a:pt x="634306" y="2066007"/>
                  <a:pt x="652130" y="2059171"/>
                  <a:pt x="669851" y="2052083"/>
                </a:cubicBezTo>
                <a:cubicBezTo>
                  <a:pt x="688349" y="2044684"/>
                  <a:pt x="789936" y="2004551"/>
                  <a:pt x="797442" y="1998921"/>
                </a:cubicBezTo>
                <a:cubicBezTo>
                  <a:pt x="848938" y="1960298"/>
                  <a:pt x="823160" y="1972627"/>
                  <a:pt x="871870" y="1956390"/>
                </a:cubicBezTo>
                <a:cubicBezTo>
                  <a:pt x="886047" y="1942213"/>
                  <a:pt x="898361" y="1925889"/>
                  <a:pt x="914400" y="1913860"/>
                </a:cubicBezTo>
                <a:cubicBezTo>
                  <a:pt x="942200" y="1893010"/>
                  <a:pt x="967185" y="1890031"/>
                  <a:pt x="999461" y="1881962"/>
                </a:cubicBezTo>
                <a:cubicBezTo>
                  <a:pt x="1032513" y="1848910"/>
                  <a:pt x="1036961" y="1839305"/>
                  <a:pt x="1084521" y="1818167"/>
                </a:cubicBezTo>
                <a:cubicBezTo>
                  <a:pt x="1097874" y="1812232"/>
                  <a:pt x="1112874" y="1811079"/>
                  <a:pt x="1127051" y="1807535"/>
                </a:cubicBezTo>
                <a:cubicBezTo>
                  <a:pt x="1144772" y="1796902"/>
                  <a:pt x="1163019" y="1787101"/>
                  <a:pt x="1180214" y="1775637"/>
                </a:cubicBezTo>
                <a:cubicBezTo>
                  <a:pt x="1194959" y="1765807"/>
                  <a:pt x="1207358" y="1752531"/>
                  <a:pt x="1222744" y="1743739"/>
                </a:cubicBezTo>
                <a:cubicBezTo>
                  <a:pt x="1232475" y="1738178"/>
                  <a:pt x="1244009" y="1736651"/>
                  <a:pt x="1254642" y="1733107"/>
                </a:cubicBezTo>
                <a:cubicBezTo>
                  <a:pt x="1282995" y="1711842"/>
                  <a:pt x="1314640" y="1694372"/>
                  <a:pt x="1339702" y="1669311"/>
                </a:cubicBezTo>
                <a:cubicBezTo>
                  <a:pt x="1350335" y="1658679"/>
                  <a:pt x="1359364" y="1646154"/>
                  <a:pt x="1371600" y="1637414"/>
                </a:cubicBezTo>
                <a:cubicBezTo>
                  <a:pt x="1384498" y="1628201"/>
                  <a:pt x="1401232" y="1625361"/>
                  <a:pt x="1414130" y="1616148"/>
                </a:cubicBezTo>
                <a:cubicBezTo>
                  <a:pt x="1426366" y="1607408"/>
                  <a:pt x="1433792" y="1592991"/>
                  <a:pt x="1446028" y="1584251"/>
                </a:cubicBezTo>
                <a:cubicBezTo>
                  <a:pt x="1458926" y="1575038"/>
                  <a:pt x="1475117" y="1571387"/>
                  <a:pt x="1488558" y="1562986"/>
                </a:cubicBezTo>
                <a:cubicBezTo>
                  <a:pt x="1549424" y="1524944"/>
                  <a:pt x="1510493" y="1539819"/>
                  <a:pt x="1562986" y="1509823"/>
                </a:cubicBezTo>
                <a:cubicBezTo>
                  <a:pt x="1576748" y="1501959"/>
                  <a:pt x="1592618" y="1497771"/>
                  <a:pt x="1605516" y="1488558"/>
                </a:cubicBezTo>
                <a:cubicBezTo>
                  <a:pt x="1617752" y="1479818"/>
                  <a:pt x="1625545" y="1465892"/>
                  <a:pt x="1637414" y="1456660"/>
                </a:cubicBezTo>
                <a:cubicBezTo>
                  <a:pt x="1657588" y="1440969"/>
                  <a:pt x="1679944" y="1428307"/>
                  <a:pt x="1701209" y="1414130"/>
                </a:cubicBezTo>
                <a:cubicBezTo>
                  <a:pt x="1711842" y="1407042"/>
                  <a:pt x="1724071" y="1401901"/>
                  <a:pt x="1733107" y="1392865"/>
                </a:cubicBezTo>
                <a:lnTo>
                  <a:pt x="1796902" y="1329069"/>
                </a:lnTo>
                <a:cubicBezTo>
                  <a:pt x="1813734" y="1261745"/>
                  <a:pt x="1799429" y="1298698"/>
                  <a:pt x="1850065" y="1222744"/>
                </a:cubicBezTo>
                <a:cubicBezTo>
                  <a:pt x="1864739" y="1178723"/>
                  <a:pt x="1854481" y="1200172"/>
                  <a:pt x="1881963" y="1158948"/>
                </a:cubicBezTo>
                <a:cubicBezTo>
                  <a:pt x="1885507" y="1148316"/>
                  <a:pt x="1889877" y="1137924"/>
                  <a:pt x="1892595" y="1127051"/>
                </a:cubicBezTo>
                <a:cubicBezTo>
                  <a:pt x="1904262" y="1080384"/>
                  <a:pt x="1901684" y="1055713"/>
                  <a:pt x="1924493" y="1010093"/>
                </a:cubicBezTo>
                <a:cubicBezTo>
                  <a:pt x="1995028" y="869020"/>
                  <a:pt x="1909451" y="1045189"/>
                  <a:pt x="1956391" y="935665"/>
                </a:cubicBezTo>
                <a:cubicBezTo>
                  <a:pt x="1962635" y="921097"/>
                  <a:pt x="1971412" y="907703"/>
                  <a:pt x="1977656" y="893135"/>
                </a:cubicBezTo>
                <a:cubicBezTo>
                  <a:pt x="1982071" y="882833"/>
                  <a:pt x="1985209" y="872014"/>
                  <a:pt x="1988288" y="861237"/>
                </a:cubicBezTo>
                <a:cubicBezTo>
                  <a:pt x="1992302" y="847186"/>
                  <a:pt x="1992386" y="831777"/>
                  <a:pt x="1998921" y="818707"/>
                </a:cubicBezTo>
                <a:cubicBezTo>
                  <a:pt x="2006846" y="802857"/>
                  <a:pt x="2020186" y="790353"/>
                  <a:pt x="2030819" y="776176"/>
                </a:cubicBezTo>
                <a:cubicBezTo>
                  <a:pt x="2034363" y="761999"/>
                  <a:pt x="2037252" y="747643"/>
                  <a:pt x="2041451" y="733646"/>
                </a:cubicBezTo>
                <a:cubicBezTo>
                  <a:pt x="2047892" y="712176"/>
                  <a:pt x="2057280" y="691597"/>
                  <a:pt x="2062716" y="669851"/>
                </a:cubicBezTo>
                <a:cubicBezTo>
                  <a:pt x="2065973" y="656823"/>
                  <a:pt x="2082686" y="580724"/>
                  <a:pt x="2094614" y="552893"/>
                </a:cubicBezTo>
                <a:cubicBezTo>
                  <a:pt x="2100858" y="538324"/>
                  <a:pt x="2109992" y="525079"/>
                  <a:pt x="2115879" y="510362"/>
                </a:cubicBezTo>
                <a:cubicBezTo>
                  <a:pt x="2124204" y="489550"/>
                  <a:pt x="2130056" y="467832"/>
                  <a:pt x="2137144" y="446567"/>
                </a:cubicBezTo>
                <a:cubicBezTo>
                  <a:pt x="2137147" y="446557"/>
                  <a:pt x="2158406" y="382783"/>
                  <a:pt x="2158409" y="382772"/>
                </a:cubicBezTo>
                <a:cubicBezTo>
                  <a:pt x="2167970" y="344530"/>
                  <a:pt x="2172923" y="327587"/>
                  <a:pt x="2179674" y="287079"/>
                </a:cubicBezTo>
                <a:cubicBezTo>
                  <a:pt x="2183794" y="262359"/>
                  <a:pt x="2186496" y="237421"/>
                  <a:pt x="2190307" y="212651"/>
                </a:cubicBezTo>
                <a:cubicBezTo>
                  <a:pt x="2193585" y="191343"/>
                  <a:pt x="2197396" y="170120"/>
                  <a:pt x="2200940" y="148855"/>
                </a:cubicBezTo>
                <a:cubicBezTo>
                  <a:pt x="2178509" y="14273"/>
                  <a:pt x="2179674" y="64382"/>
                  <a:pt x="2179674" y="0"/>
                </a:cubicBezTo>
              </a:path>
            </a:pathLst>
          </a:custGeom>
          <a:noFill/>
          <a:ln w="19050" cap="flat" cmpd="sng" algn="ctr">
            <a:solidFill>
              <a:srgbClr val="FF66CC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rot="5400000">
            <a:off x="6362700" y="1790700"/>
            <a:ext cx="152400" cy="76200"/>
          </a:xfrm>
          <a:prstGeom prst="line">
            <a:avLst/>
          </a:prstGeom>
          <a:noFill/>
          <a:ln w="28575" algn="ctr">
            <a:solidFill>
              <a:srgbClr val="FF66CC"/>
            </a:solidFill>
            <a:round/>
            <a:headEnd/>
            <a:tailEnd/>
          </a:ln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rot="16200000" flipH="1">
            <a:off x="6438900" y="1790700"/>
            <a:ext cx="152400" cy="76200"/>
          </a:xfrm>
          <a:prstGeom prst="line">
            <a:avLst/>
          </a:prstGeom>
          <a:noFill/>
          <a:ln w="28575" algn="ctr">
            <a:solidFill>
              <a:srgbClr val="FF66CC"/>
            </a:solidFill>
            <a:round/>
            <a:headEnd/>
            <a:tailEnd/>
          </a:ln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5400000">
            <a:off x="4381500" y="3467100"/>
            <a:ext cx="152400" cy="76200"/>
          </a:xfrm>
          <a:prstGeom prst="line">
            <a:avLst/>
          </a:prstGeom>
          <a:noFill/>
          <a:ln w="28575" algn="ctr">
            <a:solidFill>
              <a:srgbClr val="FF66CC"/>
            </a:solidFill>
            <a:round/>
            <a:headEnd/>
            <a:tailEnd/>
          </a:ln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16200000" flipH="1">
            <a:off x="4457700" y="3467100"/>
            <a:ext cx="152400" cy="76200"/>
          </a:xfrm>
          <a:prstGeom prst="line">
            <a:avLst/>
          </a:prstGeom>
          <a:noFill/>
          <a:ln w="28575" algn="ctr">
            <a:solidFill>
              <a:srgbClr val="FF66CC"/>
            </a:solidFill>
            <a:round/>
            <a:headEnd/>
            <a:tailEnd/>
          </a:ln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rot="16200000" flipH="1">
            <a:off x="1905000" y="3124200"/>
            <a:ext cx="152400" cy="152400"/>
          </a:xfrm>
          <a:prstGeom prst="line">
            <a:avLst/>
          </a:prstGeom>
          <a:noFill/>
          <a:ln w="19050" algn="ctr">
            <a:solidFill>
              <a:srgbClr val="FF66CC"/>
            </a:solidFill>
            <a:round/>
            <a:headEnd/>
            <a:tailEnd/>
          </a:ln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rot="5400000">
            <a:off x="2019300" y="3162300"/>
            <a:ext cx="152400" cy="76200"/>
          </a:xfrm>
          <a:prstGeom prst="line">
            <a:avLst/>
          </a:prstGeom>
          <a:noFill/>
          <a:ln w="19050" algn="ctr">
            <a:solidFill>
              <a:srgbClr val="FF66CC"/>
            </a:solidFill>
            <a:round/>
            <a:headEnd/>
            <a:tailEnd/>
          </a:ln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rot="16200000" flipH="1">
            <a:off x="2602707" y="1473994"/>
            <a:ext cx="204787" cy="9525"/>
          </a:xfrm>
          <a:prstGeom prst="line">
            <a:avLst/>
          </a:prstGeom>
          <a:noFill/>
          <a:ln w="19050" algn="ctr">
            <a:solidFill>
              <a:srgbClr val="FF66CC"/>
            </a:solidFill>
            <a:round/>
            <a:headEnd/>
            <a:tailEnd/>
          </a:ln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rot="5400000">
            <a:off x="2790826" y="1462087"/>
            <a:ext cx="38100" cy="200025"/>
          </a:xfrm>
          <a:prstGeom prst="line">
            <a:avLst/>
          </a:prstGeom>
          <a:noFill/>
          <a:ln w="19050" algn="ctr">
            <a:solidFill>
              <a:srgbClr val="FF66CC"/>
            </a:solidFill>
            <a:round/>
            <a:headEnd/>
            <a:tailEnd/>
          </a:ln>
        </p:spPr>
      </p:cxnSp>
      <p:sp>
        <p:nvSpPr>
          <p:cNvPr id="24" name="Rectangle 23"/>
          <p:cNvSpPr/>
          <p:nvPr/>
        </p:nvSpPr>
        <p:spPr>
          <a:xfrm>
            <a:off x="6172200" y="8382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27" name="TextBox 24"/>
          <p:cNvSpPr txBox="1">
            <a:spLocks noChangeArrowheads="1"/>
          </p:cNvSpPr>
          <p:nvPr/>
        </p:nvSpPr>
        <p:spPr bwMode="auto">
          <a:xfrm>
            <a:off x="3859213" y="5267325"/>
            <a:ext cx="22225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rgbClr val="663300"/>
                </a:solidFill>
                <a:latin typeface="Chiller" pitchFamily="82" charset="0"/>
              </a:rPr>
              <a:t>At Ganglion</a:t>
            </a:r>
            <a:r>
              <a:rPr lang="en-US" sz="2800" b="1">
                <a:solidFill>
                  <a:srgbClr val="663300"/>
                </a:solidFill>
                <a:latin typeface="Chiller" pitchFamily="82" charset="0"/>
              </a:rPr>
              <a:t>: </a:t>
            </a:r>
          </a:p>
          <a:p>
            <a:pPr algn="ctr"/>
            <a:r>
              <a:rPr lang="en-US" sz="2800" b="1">
                <a:solidFill>
                  <a:srgbClr val="663300"/>
                </a:solidFill>
                <a:latin typeface="Chiller" pitchFamily="82" charset="0"/>
              </a:rPr>
              <a:t>Postganglionic </a:t>
            </a:r>
          </a:p>
          <a:p>
            <a:pPr algn="ctr"/>
            <a:r>
              <a:rPr lang="en-US" sz="2800" b="1">
                <a:solidFill>
                  <a:srgbClr val="663300"/>
                </a:solidFill>
                <a:latin typeface="Chiller" pitchFamily="82" charset="0"/>
              </a:rPr>
              <a:t>Nerve cell bodies</a:t>
            </a:r>
          </a:p>
        </p:txBody>
      </p:sp>
      <p:sp>
        <p:nvSpPr>
          <p:cNvPr id="17428" name="TextBox 25"/>
          <p:cNvSpPr txBox="1">
            <a:spLocks noChangeArrowheads="1"/>
          </p:cNvSpPr>
          <p:nvPr/>
        </p:nvSpPr>
        <p:spPr bwMode="auto">
          <a:xfrm>
            <a:off x="133350" y="1528763"/>
            <a:ext cx="1019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33CC"/>
                </a:solidFill>
                <a:latin typeface="Chiller" pitchFamily="82" charset="0"/>
              </a:rPr>
              <a:t>PARA</a:t>
            </a:r>
          </a:p>
        </p:txBody>
      </p:sp>
      <p:sp>
        <p:nvSpPr>
          <p:cNvPr id="17429" name="TextBox 25"/>
          <p:cNvSpPr txBox="1">
            <a:spLocks noChangeArrowheads="1"/>
          </p:cNvSpPr>
          <p:nvPr/>
        </p:nvSpPr>
        <p:spPr bwMode="auto">
          <a:xfrm>
            <a:off x="0" y="5286375"/>
            <a:ext cx="35671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0033CC"/>
                </a:solidFill>
                <a:latin typeface="Chiller" pitchFamily="82" charset="0"/>
              </a:rPr>
              <a:t>In CNS</a:t>
            </a:r>
            <a:r>
              <a:rPr lang="en-US" sz="2800" b="1">
                <a:solidFill>
                  <a:srgbClr val="0033CC"/>
                </a:solidFill>
                <a:latin typeface="Chiller" pitchFamily="82" charset="0"/>
              </a:rPr>
              <a:t>: Preganglionic Neurons</a:t>
            </a:r>
          </a:p>
          <a:p>
            <a:r>
              <a:rPr lang="en-US" sz="2800" b="1">
                <a:solidFill>
                  <a:srgbClr val="0033CC"/>
                </a:solidFill>
                <a:latin typeface="Chiller" pitchFamily="82" charset="0"/>
              </a:rPr>
              <a:t>Para = Craniosacral Origin</a:t>
            </a:r>
          </a:p>
          <a:p>
            <a:r>
              <a:rPr lang="en-US" sz="2800" b="1">
                <a:solidFill>
                  <a:srgbClr val="C00000"/>
                </a:solidFill>
                <a:latin typeface="Chiller" pitchFamily="82" charset="0"/>
              </a:rPr>
              <a:t>Sym = Thoracolumbar Origin</a:t>
            </a:r>
          </a:p>
        </p:txBody>
      </p:sp>
      <p:sp>
        <p:nvSpPr>
          <p:cNvPr id="17430" name="TextBox 25"/>
          <p:cNvSpPr txBox="1">
            <a:spLocks noChangeArrowheads="1"/>
          </p:cNvSpPr>
          <p:nvPr/>
        </p:nvSpPr>
        <p:spPr bwMode="auto">
          <a:xfrm>
            <a:off x="396875" y="3240088"/>
            <a:ext cx="752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hiller" pitchFamily="82" charset="0"/>
              </a:rPr>
              <a:t>SYM</a:t>
            </a:r>
          </a:p>
        </p:txBody>
      </p:sp>
      <p:sp>
        <p:nvSpPr>
          <p:cNvPr id="17431" name="TextBox 25"/>
          <p:cNvSpPr txBox="1">
            <a:spLocks noChangeArrowheads="1"/>
          </p:cNvSpPr>
          <p:nvPr/>
        </p:nvSpPr>
        <p:spPr bwMode="auto">
          <a:xfrm>
            <a:off x="1041400" y="139700"/>
            <a:ext cx="766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292929"/>
                </a:solidFill>
                <a:latin typeface="Chiller" pitchFamily="82" charset="0"/>
              </a:rPr>
              <a:t>CNS</a:t>
            </a:r>
          </a:p>
        </p:txBody>
      </p:sp>
      <p:sp>
        <p:nvSpPr>
          <p:cNvPr id="17432" name="TextBox 25"/>
          <p:cNvSpPr txBox="1">
            <a:spLocks noChangeArrowheads="1"/>
          </p:cNvSpPr>
          <p:nvPr/>
        </p:nvSpPr>
        <p:spPr bwMode="auto">
          <a:xfrm>
            <a:off x="3744913" y="131763"/>
            <a:ext cx="766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292929"/>
                </a:solidFill>
                <a:latin typeface="Chiller" pitchFamily="82" charset="0"/>
              </a:rPr>
              <a:t>PNS</a:t>
            </a:r>
          </a:p>
        </p:txBody>
      </p:sp>
      <p:sp>
        <p:nvSpPr>
          <p:cNvPr id="17433" name="TextBox 28"/>
          <p:cNvSpPr txBox="1">
            <a:spLocks noChangeArrowheads="1"/>
          </p:cNvSpPr>
          <p:nvPr/>
        </p:nvSpPr>
        <p:spPr bwMode="auto">
          <a:xfrm>
            <a:off x="6651625" y="125413"/>
            <a:ext cx="9286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292929"/>
                </a:solidFill>
                <a:latin typeface="Chiller" pitchFamily="82" charset="0"/>
              </a:rPr>
              <a:t>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304800" y="46765"/>
            <a:ext cx="17160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latin typeface="Chiller" pitchFamily="82" charset="0"/>
              </a:rPr>
              <a:t>Notes:</a:t>
            </a: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52388" y="910982"/>
            <a:ext cx="899636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000" dirty="0">
                <a:ea typeface="Times New Roman" pitchFamily="18" charset="0"/>
                <a:cs typeface="Arial" charset="0"/>
              </a:rPr>
              <a:t>In general, </a:t>
            </a:r>
            <a:r>
              <a:rPr lang="en-US" sz="2000" b="1" dirty="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Para</a:t>
            </a:r>
            <a:r>
              <a:rPr lang="en-US" sz="2000" dirty="0">
                <a:ea typeface="Times New Roman" pitchFamily="18" charset="0"/>
                <a:cs typeface="Arial" charset="0"/>
              </a:rPr>
              <a:t> is for ‘</a:t>
            </a:r>
            <a:r>
              <a:rPr lang="en-US" sz="2000" dirty="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housekeeping</a:t>
            </a:r>
            <a:r>
              <a:rPr lang="en-US" sz="2000" dirty="0">
                <a:ea typeface="Times New Roman" pitchFamily="18" charset="0"/>
                <a:cs typeface="Arial" charset="0"/>
              </a:rPr>
              <a:t>’ activities (“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Rest &amp; Digest</a:t>
            </a:r>
            <a:r>
              <a:rPr lang="en-US" sz="2000" dirty="0">
                <a:ea typeface="Times New Roman" pitchFamily="18" charset="0"/>
                <a:cs typeface="Arial" charset="0"/>
              </a:rPr>
              <a:t>”), storing needed things, </a:t>
            </a:r>
            <a:r>
              <a:rPr lang="en-US" sz="2000" dirty="0" smtClean="0">
                <a:ea typeface="Times New Roman" pitchFamily="18" charset="0"/>
                <a:cs typeface="Arial" charset="0"/>
              </a:rPr>
              <a:t>relaxing, getting </a:t>
            </a:r>
            <a:r>
              <a:rPr lang="en-US" sz="2000" dirty="0">
                <a:ea typeface="Times New Roman" pitchFamily="18" charset="0"/>
                <a:cs typeface="Arial" charset="0"/>
              </a:rPr>
              <a:t>rid of things and doing </a:t>
            </a:r>
            <a:r>
              <a:rPr lang="en-US" sz="2000" dirty="0" smtClean="0">
                <a:ea typeface="Times New Roman" pitchFamily="18" charset="0"/>
                <a:cs typeface="Arial" charset="0"/>
              </a:rPr>
              <a:t>some </a:t>
            </a:r>
            <a:r>
              <a:rPr lang="en-US" sz="2000" dirty="0">
                <a:ea typeface="Times New Roman" pitchFamily="18" charset="0"/>
                <a:cs typeface="Arial" charset="0"/>
              </a:rPr>
              <a:t>chores! </a:t>
            </a:r>
          </a:p>
          <a:p>
            <a:pPr algn="just"/>
            <a:endParaRPr lang="en-US" sz="2000" dirty="0">
              <a:ea typeface="Times New Roman" pitchFamily="18" charset="0"/>
              <a:cs typeface="Arial" charset="0"/>
            </a:endParaRPr>
          </a:p>
          <a:p>
            <a:pPr algn="just"/>
            <a:r>
              <a:rPr lang="en-US" sz="3000" b="1" dirty="0">
                <a:solidFill>
                  <a:srgbClr val="0000FF"/>
                </a:solidFill>
                <a:latin typeface="Chiller" panose="04020404031007020602" pitchFamily="82" charset="0"/>
                <a:ea typeface="Times New Roman" pitchFamily="18" charset="0"/>
                <a:cs typeface="Arial" charset="0"/>
              </a:rPr>
              <a:t>e.g.,</a:t>
            </a:r>
            <a:r>
              <a:rPr lang="en-US" sz="2800" b="1" dirty="0">
                <a:solidFill>
                  <a:srgbClr val="0000FF"/>
                </a:solidFill>
                <a:latin typeface="Chiller" panose="04020404031007020602" pitchFamily="82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>
                <a:ea typeface="Times New Roman" pitchFamily="18" charset="0"/>
                <a:cs typeface="Arial" charset="0"/>
              </a:rPr>
              <a:t>after lunch, as you decide to sit and read - Para is at work! Heart rate is low, saliva and G.I. tract activity is </a:t>
            </a:r>
            <a:r>
              <a:rPr lang="en-US" sz="2000" dirty="0" smtClean="0">
                <a:ea typeface="Times New Roman" pitchFamily="18" charset="0"/>
                <a:cs typeface="Arial" charset="0"/>
              </a:rPr>
              <a:t>high</a:t>
            </a:r>
            <a:r>
              <a:rPr lang="en-US" sz="2000" dirty="0">
                <a:ea typeface="Times New Roman" pitchFamily="18" charset="0"/>
                <a:cs typeface="Arial" charset="0"/>
              </a:rPr>
              <a:t>, bronchiole (airways) diameter </a:t>
            </a:r>
            <a:r>
              <a:rPr lang="en-US" sz="2000" dirty="0" smtClean="0">
                <a:ea typeface="Times New Roman" pitchFamily="18" charset="0"/>
                <a:cs typeface="Arial" charset="0"/>
              </a:rPr>
              <a:t>is small, </a:t>
            </a:r>
            <a:r>
              <a:rPr lang="en-US" sz="2000" dirty="0">
                <a:ea typeface="Times New Roman" pitchFamily="18" charset="0"/>
                <a:cs typeface="Arial" charset="0"/>
              </a:rPr>
              <a:t>no need for much air, everything is fine, there’s no hurry, you’ve got all day. Pupil diameter is </a:t>
            </a:r>
            <a:r>
              <a:rPr lang="en-US" sz="2000" dirty="0" smtClean="0">
                <a:ea typeface="Times New Roman" pitchFamily="18" charset="0"/>
                <a:cs typeface="Arial" charset="0"/>
              </a:rPr>
              <a:t>small too, </a:t>
            </a:r>
            <a:r>
              <a:rPr lang="en-US" sz="2000" dirty="0">
                <a:ea typeface="Times New Roman" pitchFamily="18" charset="0"/>
                <a:cs typeface="Arial" charset="0"/>
              </a:rPr>
              <a:t>enabling that fine focus to get all the details!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38" y="3517557"/>
            <a:ext cx="9135762" cy="16475"/>
          </a:xfrm>
          <a:prstGeom prst="line">
            <a:avLst/>
          </a:prstGeom>
          <a:ln w="28575">
            <a:solidFill>
              <a:srgbClr val="008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388" y="3702128"/>
            <a:ext cx="899636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 sz="2000" dirty="0" smtClean="0">
                <a:ea typeface="Times New Roman" pitchFamily="18" charset="0"/>
                <a:cs typeface="Arial" charset="0"/>
              </a:rPr>
              <a:t>In </a:t>
            </a:r>
            <a:r>
              <a:rPr lang="en-US" sz="2000" dirty="0">
                <a:ea typeface="Times New Roman" pitchFamily="18" charset="0"/>
                <a:cs typeface="Arial" charset="0"/>
              </a:rPr>
              <a:t>general, </a:t>
            </a:r>
            <a:r>
              <a:rPr lang="en-US" sz="2000" b="1" dirty="0" err="1">
                <a:solidFill>
                  <a:srgbClr val="CC0000"/>
                </a:solidFill>
                <a:ea typeface="Times New Roman" pitchFamily="18" charset="0"/>
                <a:cs typeface="Arial" charset="0"/>
              </a:rPr>
              <a:t>Sym</a:t>
            </a:r>
            <a:r>
              <a:rPr lang="en-US" sz="2000" dirty="0">
                <a:ea typeface="Times New Roman" pitchFamily="18" charset="0"/>
                <a:cs typeface="Arial" charset="0"/>
              </a:rPr>
              <a:t> is for </a:t>
            </a:r>
            <a:r>
              <a:rPr lang="en-US" sz="2000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emergency</a:t>
            </a:r>
            <a:r>
              <a:rPr lang="en-US" sz="2000" dirty="0">
                <a:ea typeface="Times New Roman" pitchFamily="18" charset="0"/>
                <a:cs typeface="Arial" charset="0"/>
              </a:rPr>
              <a:t> situations (“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Fight or Flight</a:t>
            </a:r>
            <a:r>
              <a:rPr lang="en-US" sz="2000" dirty="0">
                <a:ea typeface="Times New Roman" pitchFamily="18" charset="0"/>
                <a:cs typeface="Arial" charset="0"/>
              </a:rPr>
              <a:t>”)! You may </a:t>
            </a:r>
            <a:r>
              <a:rPr lang="en-US" sz="2000" dirty="0" smtClean="0">
                <a:ea typeface="Times New Roman" pitchFamily="18" charset="0"/>
                <a:cs typeface="Arial" charset="0"/>
              </a:rPr>
              <a:t>have to fight </a:t>
            </a:r>
            <a:r>
              <a:rPr lang="en-US" sz="2000" dirty="0">
                <a:ea typeface="Times New Roman" pitchFamily="18" charset="0"/>
                <a:cs typeface="Arial" charset="0"/>
              </a:rPr>
              <a:t>or run – either way it takes a lot of energy. </a:t>
            </a:r>
          </a:p>
          <a:p>
            <a:pPr algn="just" eaLnBrk="0" hangingPunct="0"/>
            <a:endParaRPr lang="en-US" sz="2000" dirty="0"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en-US" sz="3000" dirty="0">
                <a:solidFill>
                  <a:srgbClr val="C00000"/>
                </a:solidFill>
                <a:latin typeface="Chiller" panose="04020404031007020602" pitchFamily="82" charset="0"/>
                <a:ea typeface="Times New Roman" pitchFamily="18" charset="0"/>
                <a:cs typeface="Arial" charset="0"/>
              </a:rPr>
              <a:t>e.g.,</a:t>
            </a:r>
            <a:r>
              <a:rPr lang="en-US" sz="2000" dirty="0">
                <a:ea typeface="Times New Roman" pitchFamily="18" charset="0"/>
                <a:cs typeface="Arial" charset="0"/>
              </a:rPr>
              <a:t> imagine as you sit down to </a:t>
            </a:r>
            <a:r>
              <a:rPr lang="en-US" sz="2000" dirty="0" smtClean="0">
                <a:ea typeface="Times New Roman" pitchFamily="18" charset="0"/>
                <a:cs typeface="Arial" charset="0"/>
              </a:rPr>
              <a:t>read, </a:t>
            </a:r>
            <a:r>
              <a:rPr lang="en-US" sz="2000" dirty="0">
                <a:ea typeface="Times New Roman" pitchFamily="18" charset="0"/>
                <a:cs typeface="Arial" charset="0"/>
              </a:rPr>
              <a:t>a big scary creature enters the room. Presto - immediately the </a:t>
            </a:r>
            <a:r>
              <a:rPr lang="en-US" sz="2000" dirty="0" err="1">
                <a:ea typeface="Times New Roman" pitchFamily="18" charset="0"/>
                <a:cs typeface="Arial" charset="0"/>
              </a:rPr>
              <a:t>Sym</a:t>
            </a:r>
            <a:r>
              <a:rPr lang="en-US" sz="2000" dirty="0">
                <a:ea typeface="Times New Roman" pitchFamily="18" charset="0"/>
                <a:cs typeface="Arial" charset="0"/>
              </a:rPr>
              <a:t> is at work. Heart rate skyrockets (to pump more blood to body to get you out of danger), your G.I. activity comes to a halt, and bronchioles diameter gets larger, as you need more air flow to either fight or run. </a:t>
            </a:r>
            <a:r>
              <a:rPr lang="en-US" sz="2000" dirty="0" smtClean="0">
                <a:ea typeface="Times New Roman" pitchFamily="18" charset="0"/>
                <a:cs typeface="Arial" charset="0"/>
              </a:rPr>
              <a:t>More Sweat</a:t>
            </a:r>
            <a:r>
              <a:rPr lang="en-US" sz="2000" dirty="0">
                <a:ea typeface="Times New Roman" pitchFamily="18" charset="0"/>
                <a:cs typeface="Arial" charset="0"/>
              </a:rPr>
              <a:t>? Yep. Dry mouth? Yes. Pupil diameter becomes larger too, enabling distant focus so you can see an escape route! </a:t>
            </a:r>
            <a:r>
              <a:rPr lang="en-US" sz="2000" dirty="0" smtClean="0">
                <a:ea typeface="Times New Roman" pitchFamily="18" charset="0"/>
                <a:cs typeface="Arial" charset="0"/>
              </a:rPr>
              <a:t>You are ready!!!</a:t>
            </a:r>
            <a:endParaRPr lang="en-US" sz="2000" dirty="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e\Desktop\ANS Heart P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775075"/>
            <a:ext cx="3090863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marie\Desktop\ANS Heart Sy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859213"/>
            <a:ext cx="32893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149350" y="152400"/>
            <a:ext cx="1452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70C0"/>
                </a:solidFill>
                <a:latin typeface="Chiller" pitchFamily="82" charset="0"/>
              </a:rPr>
              <a:t>PARA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6026150" y="152400"/>
            <a:ext cx="1089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latin typeface="Chiller" pitchFamily="82" charset="0"/>
              </a:rPr>
              <a:t>SYM</a:t>
            </a:r>
          </a:p>
        </p:txBody>
      </p:sp>
      <p:pic>
        <p:nvPicPr>
          <p:cNvPr id="19462" name="Picture 2" descr="C:\Users\marie\Desktop\ANS Overview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990600"/>
            <a:ext cx="15684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" descr="C:\Users\marie\Desktop\ANS Overview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143000"/>
            <a:ext cx="127635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533400" y="2590800"/>
            <a:ext cx="3184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 b="1">
                <a:latin typeface="Chiller" pitchFamily="82" charset="0"/>
              </a:rPr>
              <a:t>ACh</a:t>
            </a:r>
            <a:r>
              <a:rPr lang="en-US" sz="2400">
                <a:latin typeface="Chiller" pitchFamily="82" charset="0"/>
              </a:rPr>
              <a:t> released from Postganglionic</a:t>
            </a:r>
          </a:p>
          <a:p>
            <a:pPr algn="just"/>
            <a:r>
              <a:rPr lang="en-US" sz="2400" b="1">
                <a:latin typeface="Chiller" pitchFamily="82" charset="0"/>
              </a:rPr>
              <a:t>Parasympathetic</a:t>
            </a:r>
            <a:r>
              <a:rPr lang="en-US" sz="2400">
                <a:latin typeface="Chiller" pitchFamily="82" charset="0"/>
              </a:rPr>
              <a:t> neurons </a:t>
            </a:r>
            <a:endParaRPr lang="en-US" sz="1000">
              <a:latin typeface="Chiller" pitchFamily="82" charset="0"/>
            </a:endParaRPr>
          </a:p>
        </p:txBody>
      </p:sp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5094288" y="2590800"/>
            <a:ext cx="3044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hiller" pitchFamily="82" charset="0"/>
              </a:rPr>
              <a:t>NE</a:t>
            </a:r>
            <a:r>
              <a:rPr lang="en-US" sz="2400">
                <a:latin typeface="Chiller" pitchFamily="82" charset="0"/>
              </a:rPr>
              <a:t> released from Postganglionic</a:t>
            </a:r>
          </a:p>
          <a:p>
            <a:r>
              <a:rPr lang="en-US" sz="2400" b="1">
                <a:latin typeface="Chiller" pitchFamily="82" charset="0"/>
              </a:rPr>
              <a:t>Sympathetic</a:t>
            </a:r>
            <a:r>
              <a:rPr lang="en-US" sz="2400">
                <a:latin typeface="Chiller" pitchFamily="82" charset="0"/>
              </a:rPr>
              <a:t> neurons </a:t>
            </a:r>
            <a:endParaRPr lang="en-US" sz="1000">
              <a:latin typeface="Chiller" pitchFamily="8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90600" y="3527425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hiller" pitchFamily="82" charset="0"/>
              </a:rPr>
              <a:t>Effect?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86400" y="35052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hiller" pitchFamily="82" charset="0"/>
              </a:rPr>
              <a:t>Effect?</a:t>
            </a:r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2971800" y="258763"/>
            <a:ext cx="2667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  <a:latin typeface="Chiller" pitchFamily="82" charset="0"/>
              </a:rPr>
              <a:t>Let’s </a:t>
            </a:r>
            <a:r>
              <a:rPr lang="en-US" sz="3200" b="1" dirty="0">
                <a:solidFill>
                  <a:srgbClr val="008000"/>
                </a:solidFill>
                <a:latin typeface="Chiller" pitchFamily="82" charset="0"/>
              </a:rPr>
              <a:t>compare how the 2 –‘s of the ANS Effect 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Chiller" pitchFamily="82" charset="0"/>
              </a:rPr>
              <a:t>the Heart.</a:t>
            </a:r>
          </a:p>
        </p:txBody>
      </p:sp>
      <p:sp>
        <p:nvSpPr>
          <p:cNvPr id="19469" name="TextBox 13"/>
          <p:cNvSpPr txBox="1">
            <a:spLocks noChangeArrowheads="1"/>
          </p:cNvSpPr>
          <p:nvPr/>
        </p:nvSpPr>
        <p:spPr bwMode="auto">
          <a:xfrm rot="5400000">
            <a:off x="3911600" y="812800"/>
            <a:ext cx="68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8000"/>
                </a:solidFill>
                <a:latin typeface="Chiller" pitchFamily="82" charset="0"/>
              </a:rPr>
              <a:t>. .</a:t>
            </a:r>
          </a:p>
        </p:txBody>
      </p:sp>
      <p:sp>
        <p:nvSpPr>
          <p:cNvPr id="2" name="TextBox 10"/>
          <p:cNvSpPr txBox="1">
            <a:spLocks noChangeArrowheads="1"/>
          </p:cNvSpPr>
          <p:nvPr/>
        </p:nvSpPr>
        <p:spPr bwMode="auto">
          <a:xfrm>
            <a:off x="409575" y="6180138"/>
            <a:ext cx="3152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33CC"/>
                </a:solidFill>
                <a:latin typeface="Chiller" pitchFamily="82" charset="0"/>
              </a:rPr>
              <a:t>PARA = “Rest and Digest”</a:t>
            </a: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5392738" y="6151563"/>
            <a:ext cx="2770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C0000"/>
                </a:solidFill>
                <a:latin typeface="Chiller" pitchFamily="82" charset="0"/>
              </a:rPr>
              <a:t>SYM = “Fight or Flight”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marie\Desktop\ANS Bronchioles P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238" y="1371600"/>
            <a:ext cx="2601912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C:\Users\marie\Desktop\ANS Bronchioles Sy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6050" y="1360488"/>
            <a:ext cx="239077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387475" y="228600"/>
            <a:ext cx="1736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0070C0"/>
                </a:solidFill>
                <a:latin typeface="Chiller" pitchFamily="82" charset="0"/>
              </a:rPr>
              <a:t>PARA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5867400" y="228600"/>
            <a:ext cx="12890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C00000"/>
                </a:solidFill>
                <a:latin typeface="Chiller" pitchFamily="82" charset="0"/>
              </a:rPr>
              <a:t>SYM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627063" y="1600200"/>
            <a:ext cx="14906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hiller" pitchFamily="82" charset="0"/>
              </a:rPr>
              <a:t>Diameter of </a:t>
            </a:r>
          </a:p>
          <a:p>
            <a:r>
              <a:rPr lang="en-US" sz="2800">
                <a:latin typeface="Chiller" pitchFamily="82" charset="0"/>
              </a:rPr>
              <a:t>Bronchioles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211932" y="2056606"/>
            <a:ext cx="457200" cy="1587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903244" y="2132806"/>
            <a:ext cx="4572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7283450" y="1624013"/>
            <a:ext cx="14906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hiller" pitchFamily="82" charset="0"/>
              </a:rPr>
              <a:t>Diameter of </a:t>
            </a:r>
          </a:p>
          <a:p>
            <a:r>
              <a:rPr lang="en-US" sz="2800">
                <a:latin typeface="Chiller" pitchFamily="82" charset="0"/>
              </a:rPr>
              <a:t>Bronchioles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89012" y="5334000"/>
            <a:ext cx="7166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folHlink"/>
                </a:solidFill>
                <a:latin typeface="Chiller" pitchFamily="82" charset="0"/>
              </a:rPr>
              <a:t>What is the direct </a:t>
            </a:r>
            <a:r>
              <a:rPr lang="en-US" sz="3200" dirty="0" smtClean="0">
                <a:solidFill>
                  <a:schemeClr val="folHlink"/>
                </a:solidFill>
                <a:latin typeface="Chiller" pitchFamily="82" charset="0"/>
              </a:rPr>
              <a:t>“effector tissue” </a:t>
            </a:r>
            <a:r>
              <a:rPr lang="en-US" sz="3200" dirty="0">
                <a:solidFill>
                  <a:schemeClr val="folHlink"/>
                </a:solidFill>
                <a:latin typeface="Chiller" pitchFamily="82" charset="0"/>
              </a:rPr>
              <a:t>for the bronchioles? </a:t>
            </a:r>
          </a:p>
        </p:txBody>
      </p:sp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1861105" y="6019800"/>
            <a:ext cx="547795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Chiller" pitchFamily="82" charset="0"/>
              </a:rPr>
              <a:t>Remember</a:t>
            </a:r>
            <a:r>
              <a:rPr lang="en-US" sz="3200" dirty="0" smtClean="0">
                <a:solidFill>
                  <a:srgbClr val="008000"/>
                </a:solidFill>
                <a:latin typeface="Chiller" pitchFamily="82" charset="0"/>
              </a:rPr>
              <a:t>, you really </a:t>
            </a:r>
            <a:r>
              <a:rPr lang="en-US" sz="3200" dirty="0">
                <a:solidFill>
                  <a:srgbClr val="008000"/>
                </a:solidFill>
                <a:latin typeface="Chiller" pitchFamily="82" charset="0"/>
              </a:rPr>
              <a:t>only have 3 choices! </a:t>
            </a:r>
          </a:p>
        </p:txBody>
      </p:sp>
      <p:sp>
        <p:nvSpPr>
          <p:cNvPr id="20492" name="TextBox 12"/>
          <p:cNvSpPr txBox="1">
            <a:spLocks noChangeArrowheads="1"/>
          </p:cNvSpPr>
          <p:nvPr/>
        </p:nvSpPr>
        <p:spPr bwMode="auto">
          <a:xfrm>
            <a:off x="3562350" y="704850"/>
            <a:ext cx="19034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008000"/>
                </a:solidFill>
                <a:latin typeface="Chiller" pitchFamily="82" charset="0"/>
              </a:rPr>
              <a:t>The</a:t>
            </a:r>
          </a:p>
          <a:p>
            <a:pPr algn="ctr"/>
            <a:r>
              <a:rPr lang="en-US" sz="4400" b="1" dirty="0">
                <a:solidFill>
                  <a:srgbClr val="008000"/>
                </a:solidFill>
                <a:latin typeface="Chiller" pitchFamily="82" charset="0"/>
              </a:rPr>
              <a:t>Lungs?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Chiller" pitchFamily="82" charset="0"/>
              </a:rPr>
              <a:t>(Bronchioles)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40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1596</Words>
  <Application>Microsoft Office PowerPoint</Application>
  <PresentationFormat>On-screen Show (4:3)</PresentationFormat>
  <Paragraphs>247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Chiller</vt:lpstr>
      <vt:lpstr>Times New Roman</vt:lpstr>
      <vt:lpstr>Wingdings 2</vt:lpstr>
      <vt:lpstr>Office Theme</vt:lpstr>
      <vt:lpstr>PowerPoint Presentation</vt:lpstr>
      <vt:lpstr>Central Nervous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marie</dc:creator>
  <cp:lastModifiedBy>Marie McMahon</cp:lastModifiedBy>
  <cp:revision>151</cp:revision>
  <dcterms:created xsi:type="dcterms:W3CDTF">2012-10-28T06:59:03Z</dcterms:created>
  <dcterms:modified xsi:type="dcterms:W3CDTF">2023-04-24T05:19:34Z</dcterms:modified>
</cp:coreProperties>
</file>