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7"/>
  </p:notesMasterIdLst>
  <p:sldIdLst>
    <p:sldId id="272" r:id="rId2"/>
    <p:sldId id="761" r:id="rId3"/>
    <p:sldId id="743" r:id="rId4"/>
    <p:sldId id="778" r:id="rId5"/>
    <p:sldId id="806" r:id="rId6"/>
    <p:sldId id="797" r:id="rId7"/>
    <p:sldId id="273" r:id="rId8"/>
    <p:sldId id="280" r:id="rId9"/>
    <p:sldId id="285" r:id="rId10"/>
    <p:sldId id="284" r:id="rId11"/>
    <p:sldId id="286" r:id="rId12"/>
    <p:sldId id="287" r:id="rId13"/>
    <p:sldId id="288" r:id="rId14"/>
    <p:sldId id="289" r:id="rId15"/>
    <p:sldId id="290" r:id="rId16"/>
    <p:sldId id="291" r:id="rId17"/>
    <p:sldId id="292" r:id="rId18"/>
    <p:sldId id="293" r:id="rId19"/>
    <p:sldId id="294" r:id="rId20"/>
    <p:sldId id="295" r:id="rId21"/>
    <p:sldId id="296" r:id="rId22"/>
    <p:sldId id="297" r:id="rId23"/>
    <p:sldId id="298" r:id="rId24"/>
    <p:sldId id="299" r:id="rId25"/>
    <p:sldId id="300" r:id="rId26"/>
    <p:sldId id="796" r:id="rId27"/>
    <p:sldId id="822" r:id="rId28"/>
    <p:sldId id="282" r:id="rId29"/>
    <p:sldId id="281" r:id="rId30"/>
    <p:sldId id="816" r:id="rId31"/>
    <p:sldId id="817" r:id="rId32"/>
    <p:sldId id="819" r:id="rId33"/>
    <p:sldId id="818" r:id="rId34"/>
    <p:sldId id="820" r:id="rId35"/>
    <p:sldId id="655" r:id="rId36"/>
    <p:sldId id="691" r:id="rId37"/>
    <p:sldId id="815" r:id="rId38"/>
    <p:sldId id="3331" r:id="rId39"/>
    <p:sldId id="1360" r:id="rId40"/>
    <p:sldId id="3332" r:id="rId41"/>
    <p:sldId id="3351" r:id="rId42"/>
    <p:sldId id="3333" r:id="rId43"/>
    <p:sldId id="3348" r:id="rId44"/>
    <p:sldId id="1385" r:id="rId45"/>
    <p:sldId id="1386" r:id="rId46"/>
    <p:sldId id="3352" r:id="rId47"/>
    <p:sldId id="3326" r:id="rId48"/>
    <p:sldId id="3319" r:id="rId49"/>
    <p:sldId id="3350" r:id="rId50"/>
    <p:sldId id="3308" r:id="rId51"/>
    <p:sldId id="3349" r:id="rId52"/>
    <p:sldId id="3345" r:id="rId53"/>
    <p:sldId id="690" r:id="rId54"/>
    <p:sldId id="708" r:id="rId55"/>
    <p:sldId id="689"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799B23B-EC83-4686-B30A-512413B5E67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179" autoAdjust="0"/>
    <p:restoredTop sz="85246"/>
  </p:normalViewPr>
  <p:slideViewPr>
    <p:cSldViewPr snapToGrid="0">
      <p:cViewPr varScale="1">
        <p:scale>
          <a:sx n="84" d="100"/>
          <a:sy n="84" d="100"/>
        </p:scale>
        <p:origin x="368" y="18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BD4573-58E7-4156-A133-2731F5F8D1A6}" type="datetimeFigureOut">
              <a:rPr lang="en-US" smtClean="0"/>
              <a:t>4/17/23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3B0CF2-7F87-4E02-A248-870047730F99}" type="slidenum">
              <a:rPr lang="en-US" smtClean="0"/>
              <a:t>‹#›</a:t>
            </a:fld>
            <a:endParaRPr lang="en-US"/>
          </a:p>
        </p:txBody>
      </p:sp>
    </p:spTree>
    <p:extLst>
      <p:ext uri="{BB962C8B-B14F-4D97-AF65-F5344CB8AC3E}">
        <p14:creationId xmlns:p14="http://schemas.microsoft.com/office/powerpoint/2010/main" val="3614981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1</a:t>
            </a:fld>
            <a:endParaRPr lang="en-US"/>
          </a:p>
        </p:txBody>
      </p:sp>
    </p:spTree>
    <p:extLst>
      <p:ext uri="{BB962C8B-B14F-4D97-AF65-F5344CB8AC3E}">
        <p14:creationId xmlns:p14="http://schemas.microsoft.com/office/powerpoint/2010/main" val="1495133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dk1"/>
                </a:solidFill>
              </a:rPr>
              <a:t>Beginning with the Spanish invasion of 1769, continuing through the Mexican Period of 1826 to 1848, and on through the American Period, the Kumeyaay were forced off their ancestral lands. Nearly all of the Kumeyaay lands were taken into private ownership or made U.S. government holdings. Treaties negotiated with 18 California tribes in 1850 to set aside 8.5 million acres in specific tribal lands were never ratified by the United States Senate as a result of opposition by the state of California. </a:t>
            </a:r>
            <a:endParaRPr lang="en-US" sz="1100" dirty="0">
              <a:solidFill>
                <a:schemeClr val="dk1"/>
              </a:solidFill>
            </a:endParaRPr>
          </a:p>
        </p:txBody>
      </p:sp>
      <p:sp>
        <p:nvSpPr>
          <p:cNvPr id="4" name="Slide Number Placeholder 3"/>
          <p:cNvSpPr>
            <a:spLocks noGrp="1"/>
          </p:cNvSpPr>
          <p:nvPr>
            <p:ph type="sldNum" sz="quarter" idx="5"/>
          </p:nvPr>
        </p:nvSpPr>
        <p:spPr/>
        <p:txBody>
          <a:bodyPr/>
          <a:lstStyle/>
          <a:p>
            <a:fld id="{893B0CF2-7F87-4E02-A248-870047730F99}" type="slidenum">
              <a:rPr lang="en-US" smtClean="0"/>
              <a:t>3</a:t>
            </a:fld>
            <a:endParaRPr lang="en-US"/>
          </a:p>
        </p:txBody>
      </p:sp>
    </p:spTree>
    <p:extLst>
      <p:ext uri="{BB962C8B-B14F-4D97-AF65-F5344CB8AC3E}">
        <p14:creationId xmlns:p14="http://schemas.microsoft.com/office/powerpoint/2010/main" val="2173047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effectLst/>
              <a:latin typeface="Tahoma" panose="020B0604030504040204" pitchFamily="34" charset="0"/>
              <a:ea typeface="Tahoma" panose="020B060403050404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3B0CF2-7F87-4E02-A248-870047730F99}" type="slidenum">
              <a:rPr lang="en-US" smtClean="0"/>
              <a:t>4</a:t>
            </a:fld>
            <a:endParaRPr lang="en-US"/>
          </a:p>
        </p:txBody>
      </p:sp>
    </p:spTree>
    <p:extLst>
      <p:ext uri="{BB962C8B-B14F-4D97-AF65-F5344CB8AC3E}">
        <p14:creationId xmlns:p14="http://schemas.microsoft.com/office/powerpoint/2010/main" val="962584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effectLst/>
              <a:latin typeface="Tahoma" panose="020B0604030504040204" pitchFamily="34" charset="0"/>
              <a:ea typeface="Tahoma" panose="020B060403050404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3B0CF2-7F87-4E02-A248-870047730F99}" type="slidenum">
              <a:rPr lang="en-US" smtClean="0"/>
              <a:t>5</a:t>
            </a:fld>
            <a:endParaRPr lang="en-US"/>
          </a:p>
        </p:txBody>
      </p:sp>
    </p:spTree>
    <p:extLst>
      <p:ext uri="{BB962C8B-B14F-4D97-AF65-F5344CB8AC3E}">
        <p14:creationId xmlns:p14="http://schemas.microsoft.com/office/powerpoint/2010/main" val="3349332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i="0" dirty="0"/>
          </a:p>
        </p:txBody>
      </p:sp>
      <p:sp>
        <p:nvSpPr>
          <p:cNvPr id="4" name="Slide Number Placeholder 3"/>
          <p:cNvSpPr>
            <a:spLocks noGrp="1"/>
          </p:cNvSpPr>
          <p:nvPr>
            <p:ph type="sldNum" sz="quarter" idx="5"/>
          </p:nvPr>
        </p:nvSpPr>
        <p:spPr/>
        <p:txBody>
          <a:bodyPr/>
          <a:lstStyle/>
          <a:p>
            <a:fld id="{893B0CF2-7F87-4E02-A248-870047730F99}" type="slidenum">
              <a:rPr lang="en-US" smtClean="0"/>
              <a:t>35</a:t>
            </a:fld>
            <a:endParaRPr lang="en-US"/>
          </a:p>
        </p:txBody>
      </p:sp>
    </p:spTree>
    <p:extLst>
      <p:ext uri="{BB962C8B-B14F-4D97-AF65-F5344CB8AC3E}">
        <p14:creationId xmlns:p14="http://schemas.microsoft.com/office/powerpoint/2010/main" val="1126773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i="0" dirty="0"/>
          </a:p>
        </p:txBody>
      </p:sp>
      <p:sp>
        <p:nvSpPr>
          <p:cNvPr id="4" name="Slide Number Placeholder 3"/>
          <p:cNvSpPr>
            <a:spLocks noGrp="1"/>
          </p:cNvSpPr>
          <p:nvPr>
            <p:ph type="sldNum" sz="quarter" idx="5"/>
          </p:nvPr>
        </p:nvSpPr>
        <p:spPr/>
        <p:txBody>
          <a:bodyPr/>
          <a:lstStyle/>
          <a:p>
            <a:fld id="{893B0CF2-7F87-4E02-A248-870047730F99}" type="slidenum">
              <a:rPr lang="en-US" smtClean="0"/>
              <a:t>36</a:t>
            </a:fld>
            <a:endParaRPr lang="en-US"/>
          </a:p>
        </p:txBody>
      </p:sp>
    </p:spTree>
    <p:extLst>
      <p:ext uri="{BB962C8B-B14F-4D97-AF65-F5344CB8AC3E}">
        <p14:creationId xmlns:p14="http://schemas.microsoft.com/office/powerpoint/2010/main" val="1788528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i="0" dirty="0"/>
          </a:p>
        </p:txBody>
      </p:sp>
      <p:sp>
        <p:nvSpPr>
          <p:cNvPr id="4" name="Slide Number Placeholder 3"/>
          <p:cNvSpPr>
            <a:spLocks noGrp="1"/>
          </p:cNvSpPr>
          <p:nvPr>
            <p:ph type="sldNum" sz="quarter" idx="5"/>
          </p:nvPr>
        </p:nvSpPr>
        <p:spPr/>
        <p:txBody>
          <a:bodyPr/>
          <a:lstStyle/>
          <a:p>
            <a:fld id="{893B0CF2-7F87-4E02-A248-870047730F99}" type="slidenum">
              <a:rPr lang="en-US" smtClean="0"/>
              <a:t>37</a:t>
            </a:fld>
            <a:endParaRPr lang="en-US"/>
          </a:p>
        </p:txBody>
      </p:sp>
    </p:spTree>
    <p:extLst>
      <p:ext uri="{BB962C8B-B14F-4D97-AF65-F5344CB8AC3E}">
        <p14:creationId xmlns:p14="http://schemas.microsoft.com/office/powerpoint/2010/main" val="3351695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54</a:t>
            </a:fld>
            <a:endParaRPr lang="en-US"/>
          </a:p>
        </p:txBody>
      </p:sp>
    </p:spTree>
    <p:extLst>
      <p:ext uri="{BB962C8B-B14F-4D97-AF65-F5344CB8AC3E}">
        <p14:creationId xmlns:p14="http://schemas.microsoft.com/office/powerpoint/2010/main" val="4142440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grpSp>
        <p:nvGrpSpPr>
          <p:cNvPr id="10" name="Group 9"/>
          <p:cNvGrpSpPr/>
          <p:nvPr/>
        </p:nvGrpSpPr>
        <p:grpSpPr>
          <a:xfrm>
            <a:off x="0" y="6208894"/>
            <a:ext cx="12192000" cy="649106"/>
            <a:chOff x="0" y="6208894"/>
            <a:chExt cx="12192000" cy="649106"/>
          </a:xfrm>
        </p:grpSpPr>
        <p:sp>
          <p:nvSpPr>
            <p:cNvPr id="2" name="Rectangle 1"/>
            <p:cNvSpPr/>
            <p:nvPr/>
          </p:nvSpPr>
          <p:spPr>
            <a:xfrm>
              <a:off x="3048" y="6220178"/>
              <a:ext cx="12188952" cy="637822"/>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7" name="Straight Connector 6"/>
            <p:cNvCxnSpPr/>
            <p:nvPr/>
          </p:nvCxnSpPr>
          <p:spPr>
            <a:xfrm>
              <a:off x="0" y="6208894"/>
              <a:ext cx="1219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5" name="Straight Connector 4"/>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tx2"/>
                </a:solidFill>
                <a:effectLst/>
                <a:latin typeface="+mj-lt"/>
                <a:ea typeface="+mj-ea"/>
                <a:cs typeface="+mj-cs"/>
              </a:defRPr>
            </a:lvl1pPr>
          </a:lstStyle>
          <a:p>
            <a:r>
              <a:rPr kumimoji="0" lang="en-US"/>
              <a:t>Click to edit Master title style</a:t>
            </a:r>
            <a:endParaRPr kumimoji="0" lang="en-US" dirty="0"/>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36C2083-419F-C549-BA99-D1D9BAB7A401}" type="datetime1">
              <a:rPr lang="en-US" smtClean="0"/>
              <a:t>4/17/23</a:t>
            </a:fld>
            <a:endParaRPr lang="en-US"/>
          </a:p>
        </p:txBody>
      </p:sp>
      <p:sp>
        <p:nvSpPr>
          <p:cNvPr id="19" name="Footer Placeholder 18"/>
          <p:cNvSpPr>
            <a:spLocks noGrp="1"/>
          </p:cNvSpPr>
          <p:nvPr>
            <p:ph type="ftr" sz="quarter" idx="11"/>
          </p:nvPr>
        </p:nvSpPr>
        <p:spPr/>
        <p:txBody>
          <a:bodyPr/>
          <a:lstStyle/>
          <a:p>
            <a:r>
              <a:rPr lang="en-US" dirty="0"/>
              <a:t>Add a footer</a:t>
            </a:r>
          </a:p>
        </p:txBody>
      </p:sp>
      <p:sp>
        <p:nvSpPr>
          <p:cNvPr id="27" name="Slide Number Placeholder 2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980820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849A678-CEA0-E64A-884C-C0463F47B13B}" type="datetime1">
              <a:rPr lang="en-US" smtClean="0"/>
              <a:t>4/17/23</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87777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5EF3B8F-9760-4544-BAEE-0A683888DB7F}" type="datetime1">
              <a:rPr lang="en-US" smtClean="0"/>
              <a:t>4/17/23</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36975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4"/>
          <p:cNvSpPr>
            <a:spLocks noGrp="1"/>
          </p:cNvSpPr>
          <p:nvPr>
            <p:ph type="body" sz="quarter" idx="10" hasCustomPrompt="1"/>
          </p:nvPr>
        </p:nvSpPr>
        <p:spPr>
          <a:xfrm>
            <a:off x="914401" y="933450"/>
            <a:ext cx="10363200" cy="406400"/>
          </a:xfrm>
        </p:spPr>
        <p:txBody>
          <a:bodyPr>
            <a:normAutofit/>
          </a:bodyPr>
          <a:lstStyle>
            <a:lvl1pPr marL="0" indent="0" algn="ctr">
              <a:lnSpc>
                <a:spcPct val="86000"/>
              </a:lnSpc>
              <a:spcBef>
                <a:spcPts val="0"/>
              </a:spcBef>
              <a:buNone/>
              <a:defRPr sz="1800" baseline="0"/>
            </a:lvl1pPr>
          </a:lstStyle>
          <a:p>
            <a:pPr lvl="0"/>
            <a:r>
              <a:rPr lang="en-US"/>
              <a:t>Click here to edit subtitle</a:t>
            </a:r>
          </a:p>
        </p:txBody>
      </p:sp>
    </p:spTree>
    <p:extLst>
      <p:ext uri="{BB962C8B-B14F-4D97-AF65-F5344CB8AC3E}">
        <p14:creationId xmlns:p14="http://schemas.microsoft.com/office/powerpoint/2010/main" val="7747573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9354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8A2F86E-AE79-6E45-8ECB-017FE01B3BBB}" type="datetime1">
              <a:rPr lang="en-US" smtClean="0"/>
              <a:t>4/17/23</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48168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B55CE223-5E01-2F4E-995A-0AF2760291B0}" type="datetime1">
              <a:rPr lang="en-US" smtClean="0"/>
              <a:t>4/17/23</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5319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412833E-FEB2-AA43-B56E-614B131FA291}" type="datetime1">
              <a:rPr lang="en-US" smtClean="0"/>
              <a:t>4/17/23</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0901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E5087BDD-E4DB-B74D-81D7-73A7B84C4396}" type="datetime1">
              <a:rPr lang="en-US" smtClean="0"/>
              <a:t>4/17/23</a:t>
            </a:fld>
            <a:endParaRPr lang="en-US"/>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25018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2934DC4B-21EB-F24E-A516-2FC1C2B2BDBE}" type="datetime1">
              <a:rPr lang="en-US" smtClean="0"/>
              <a:t>4/17/23</a:t>
            </a:fld>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07181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4BE804-A07C-D641-996D-64FE5A957A1B}" type="datetime1">
              <a:rPr lang="en-US" smtClean="0"/>
              <a:t>4/17/23</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5288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E9552D3C-37D6-2748-8EE9-06DF9FC50F1F}" type="datetime1">
              <a:rPr lang="en-US" smtClean="0"/>
              <a:t>4/17/23</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991926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F98FB829-C4B8-C645-9504-971FB236276C}" type="datetime1">
              <a:rPr lang="en-US" smtClean="0"/>
              <a:t>4/17/23</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a:xfrm>
            <a:off x="10769600" y="6356351"/>
            <a:ext cx="812800" cy="365125"/>
          </a:xfrm>
        </p:spPr>
        <p:txBody>
          <a:bodyPr/>
          <a:lstStyle/>
          <a:p>
            <a:fld id="{401CF334-2D5C-4859-84A6-CA7E6E43FAEB}" type="slidenum">
              <a:rPr lang="en-US" smtClean="0"/>
              <a:t>‹#›</a:t>
            </a:fld>
            <a:endParaRPr lang="en-US"/>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Tree>
    <p:extLst>
      <p:ext uri="{BB962C8B-B14F-4D97-AF65-F5344CB8AC3E}">
        <p14:creationId xmlns:p14="http://schemas.microsoft.com/office/powerpoint/2010/main" val="251962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25" name="Group 24"/>
          <p:cNvGrpSpPr/>
          <p:nvPr/>
        </p:nvGrpSpPr>
        <p:grpSpPr>
          <a:xfrm>
            <a:off x="-29028" y="-7144"/>
            <a:ext cx="12240731" cy="6879658"/>
            <a:chOff x="0" y="-21658"/>
            <a:chExt cx="12240731" cy="6879658"/>
          </a:xfrm>
        </p:grpSpPr>
        <p:sp>
          <p:nvSpPr>
            <p:cNvPr id="26" name="Rectangle 25"/>
            <p:cNvSpPr/>
            <p:nvPr/>
          </p:nvSpPr>
          <p:spPr>
            <a:xfrm>
              <a:off x="31633"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0" y="-21658"/>
              <a:ext cx="12240731" cy="1041400"/>
              <a:chOff x="-25356" y="-7144"/>
              <a:chExt cx="12240731" cy="1041400"/>
            </a:xfrm>
          </p:grpSpPr>
          <p:sp>
            <p:nvSpPr>
              <p:cNvPr id="28" name="Freeform 27"/>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29" name="Freeform 28"/>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grpSp>
            <p:nvGrpSpPr>
              <p:cNvPr id="31" name="Group 30"/>
              <p:cNvGrpSpPr/>
              <p:nvPr/>
            </p:nvGrpSpPr>
            <p:grpSpPr>
              <a:xfrm>
                <a:off x="-25356" y="202408"/>
                <a:ext cx="12240731" cy="649224"/>
                <a:chOff x="-19045" y="216550"/>
                <a:chExt cx="9180548" cy="649224"/>
              </a:xfrm>
            </p:grpSpPr>
            <p:sp>
              <p:nvSpPr>
                <p:cNvPr id="32" name="Freeform 3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33" name="Freeform 3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grpSp>
        </p:grpSp>
      </p:gr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endParaRPr kumimoji="0" lang="en-US" dirty="0"/>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100">
                <a:solidFill>
                  <a:schemeClr val="tx1"/>
                </a:solidFill>
              </a:defRPr>
            </a:lvl1pPr>
          </a:lstStyle>
          <a:p>
            <a:fld id="{B19DF108-0B39-C049-B43C-E5FB98A9D64F}" type="datetime1">
              <a:rPr lang="en-US" smtClean="0"/>
              <a:t>4/17/23</a:t>
            </a:fld>
            <a:endParaRPr lang="en-US" dirty="0"/>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100">
                <a:solidFill>
                  <a:schemeClr val="tx1"/>
                </a:solidFill>
              </a:defRPr>
            </a:lvl1pPr>
          </a:lstStyle>
          <a:p>
            <a:r>
              <a:rPr lang="en-US" dirty="0"/>
              <a:t>Add a footer</a:t>
            </a: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100">
                <a:solidFill>
                  <a:schemeClr val="tx1"/>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942852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alley@sdccd.edu"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2.tiff"/><Relationship Id="rId4" Type="http://schemas.openxmlformats.org/officeDocument/2006/relationships/hyperlink" Target="mailto:jbartolo@sdccd.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sdmiramar.edu/sites/default/files/2022-12/administrative_services_organizational_chart_combined.v2.pdf" TargetMode="External"/><Relationship Id="rId2" Type="http://schemas.openxmlformats.org/officeDocument/2006/relationships/hyperlink" Target="https://sdmiramar.edu/sites/default/files/2023-04/asen-a230418_digital.pdf"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mailto:cjay@sdccd.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sdmiramar.edu/services/lead/landacknowledgmen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hyperlink" Target="https://www.inlander.com/spokane/a-poem-to-acknowledge-that-the-land-itself-along-with-the-people-whose-language-culture-and-religion-were-born-of-it-is-rarely-acknowledg/Content?oid=22469536&amp;fbclid=IwAR1HUaEe653EVlm0rlzGz3G_hxJGszN4xPhuXvd0adqpJlPyPsFl2JCaeCU" TargetMode="External"/></Relationships>
</file>

<file path=ppt/slides/_rels/slide30.xml.rels><?xml version="1.0" encoding="UTF-8" standalone="yes"?>
<Relationships xmlns="http://schemas.openxmlformats.org/package/2006/relationships"><Relationship Id="rId2" Type="http://schemas.openxmlformats.org/officeDocument/2006/relationships/hyperlink" Target="https://sdmiramar.edu/sites/default/files/2023-04/cgh_change_workgroup_requests_spring_2023.pdf"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sdmiramar.edu/sites/default/files/2023-04/cgh_change_workgroup_requests_spring_2023.pdf"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sdmiramar.edu/sites/default/files/2023-04/cgh_change_workgroup_requests_spring_2023.pdf"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sdmiramar.edu/sites/default/files/2023-04/cgh_change_workgroup_requests_spring_2023.pdf"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sdmiramar.edu/sites/default/files/2023-04/cgh_change_workgroup_requests_spring_2023.pdf"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sdmiramar.edu/sites/default/files/2023-04/miramar_sdccd_and_asccc_resource_list_041823.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sdmiramar.edu/sites/default/files/2023-04/resolution_2022.9.4_it_updates_for_sdccd_classrooms_and_faculty_offices.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s://sdmiramar.edu/sites/default/files/2023-04/sem_plan_summary_for_academic_senate_0.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hyperlink" Target="mailto:jalley@sdccd.edu" TargetMode="External"/><Relationship Id="rId3" Type="http://schemas.openxmlformats.org/officeDocument/2006/relationships/hyperlink" Target="https://sdccd-edu.zoom.us/j/87439309424" TargetMode="External"/><Relationship Id="rId7" Type="http://schemas.openxmlformats.org/officeDocument/2006/relationships/hyperlink" Target="mailto:https://sdmiramar.edu/sites/default/files/2022-09/proxy_form_1.pdf"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mailto:jbartolo@sdccd.edu" TargetMode="External"/><Relationship Id="rId5" Type="http://schemas.openxmlformats.org/officeDocument/2006/relationships/hyperlink" Target="mailto:pmartin@sdccd.edu" TargetMode="External"/><Relationship Id="rId4" Type="http://schemas.openxmlformats.org/officeDocument/2006/relationships/hyperlink" Target="https://docs.google.com/forms/d/e/1FAIpQLSdaTdPat8L3NXyF4mxgY520RpatnSAF-pBdtfcJOZZ8SPwpCQ/viewform"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sdmiramar.edu/sites/default/files/2023-04/faculty_hiring_request_rubric_approved_2023.04.06.pdf" TargetMode="External"/><Relationship Id="rId2" Type="http://schemas.openxmlformats.org/officeDocument/2006/relationships/hyperlink" Target="https://sdmiramar.edu/sites/default/files/2023-04/faculty_hiring_request_form_approved_2023.04.06.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925741"/>
            <a:ext cx="10363200" cy="2213700"/>
          </a:xfrm>
        </p:spPr>
        <p:txBody>
          <a:bodyPr anchor="b">
            <a:normAutofit/>
          </a:bodyPr>
          <a:lstStyle/>
          <a:p>
            <a:pPr algn="r"/>
            <a:r>
              <a:rPr lang="en-US" sz="6000" dirty="0"/>
              <a:t>San Diego Miramar College</a:t>
            </a:r>
            <a:br>
              <a:rPr lang="en-US" sz="6000" dirty="0"/>
            </a:br>
            <a:r>
              <a:rPr lang="en-US" sz="6000" dirty="0"/>
              <a:t>Academic Senate Meeting</a:t>
            </a:r>
          </a:p>
        </p:txBody>
      </p:sp>
      <p:sp>
        <p:nvSpPr>
          <p:cNvPr id="5" name="Subtitle 4"/>
          <p:cNvSpPr>
            <a:spLocks noGrp="1"/>
          </p:cNvSpPr>
          <p:nvPr>
            <p:ph type="body" idx="1"/>
          </p:nvPr>
        </p:nvSpPr>
        <p:spPr>
          <a:xfrm>
            <a:off x="914400" y="3905159"/>
            <a:ext cx="10363200" cy="2385435"/>
          </a:xfrm>
        </p:spPr>
        <p:txBody>
          <a:bodyPr anchor="t">
            <a:normAutofit fontScale="92500" lnSpcReduction="20000"/>
          </a:bodyPr>
          <a:lstStyle/>
          <a:p>
            <a:pPr algn="r"/>
            <a:r>
              <a:rPr lang="en-US" sz="4300" dirty="0"/>
              <a:t>April 18</a:t>
            </a:r>
          </a:p>
          <a:p>
            <a:pPr algn="r"/>
            <a:r>
              <a:rPr lang="en-US" sz="4300" dirty="0"/>
              <a:t>2022-23 Academic Year</a:t>
            </a:r>
          </a:p>
          <a:p>
            <a:pPr algn="r"/>
            <a:endParaRPr lang="en-US" sz="2600" dirty="0"/>
          </a:p>
          <a:p>
            <a:pPr algn="r"/>
            <a:endParaRPr lang="en-US" sz="2600" dirty="0"/>
          </a:p>
          <a:p>
            <a:pPr algn="r"/>
            <a:r>
              <a:rPr lang="en-US" sz="2600" dirty="0"/>
              <a:t>Attending for Flex credit? Email </a:t>
            </a:r>
            <a:r>
              <a:rPr lang="en-US" sz="2600" dirty="0">
                <a:hlinkClick r:id="rId3"/>
              </a:rPr>
              <a:t>jalley@sdccd.edu</a:t>
            </a:r>
            <a:r>
              <a:rPr lang="en-US" sz="2600" dirty="0"/>
              <a:t> or </a:t>
            </a:r>
            <a:r>
              <a:rPr lang="en-US" sz="2600" dirty="0">
                <a:hlinkClick r:id="rId4"/>
              </a:rPr>
              <a:t>jbartolo@sdccd.edu</a:t>
            </a:r>
            <a:endParaRPr lang="en-US" sz="2600" dirty="0"/>
          </a:p>
        </p:txBody>
      </p:sp>
      <p:sp>
        <p:nvSpPr>
          <p:cNvPr id="6" name="TextBox 5">
            <a:extLst>
              <a:ext uri="{FF2B5EF4-FFF2-40B4-BE49-F238E27FC236}">
                <a16:creationId xmlns:a16="http://schemas.microsoft.com/office/drawing/2014/main" id="{1DD5FEF1-F867-F544-8CBD-2FA9DE9D6C6E}"/>
              </a:ext>
            </a:extLst>
          </p:cNvPr>
          <p:cNvSpPr txBox="1"/>
          <p:nvPr/>
        </p:nvSpPr>
        <p:spPr>
          <a:xfrm>
            <a:off x="11256135" y="6542468"/>
            <a:ext cx="184731" cy="369332"/>
          </a:xfrm>
          <a:prstGeom prst="rect">
            <a:avLst/>
          </a:prstGeom>
          <a:noFill/>
          <a:ln>
            <a:solidFill>
              <a:schemeClr val="bg2"/>
            </a:solidFill>
          </a:ln>
        </p:spPr>
        <p:txBody>
          <a:bodyPr wrap="none" rtlCol="0">
            <a:spAutoFit/>
          </a:bodyPr>
          <a:lstStyle/>
          <a:p>
            <a:endParaRPr lang="en-US" dirty="0" err="1"/>
          </a:p>
        </p:txBody>
      </p:sp>
      <p:pic>
        <p:nvPicPr>
          <p:cNvPr id="7" name="Picture 6">
            <a:extLst>
              <a:ext uri="{FF2B5EF4-FFF2-40B4-BE49-F238E27FC236}">
                <a16:creationId xmlns:a16="http://schemas.microsoft.com/office/drawing/2014/main" id="{6580FA39-3B43-FC47-AA53-0CF58A27CC0A}"/>
              </a:ext>
            </a:extLst>
          </p:cNvPr>
          <p:cNvPicPr>
            <a:picLocks noChangeAspect="1"/>
          </p:cNvPicPr>
          <p:nvPr/>
        </p:nvPicPr>
        <p:blipFill>
          <a:blip r:embed="rId5"/>
          <a:stretch>
            <a:fillRect/>
          </a:stretch>
        </p:blipFill>
        <p:spPr>
          <a:xfrm>
            <a:off x="2910840" y="3185160"/>
            <a:ext cx="2133600" cy="2168577"/>
          </a:xfrm>
          <a:prstGeom prst="rect">
            <a:avLst/>
          </a:prstGeom>
        </p:spPr>
      </p:pic>
      <p:sp>
        <p:nvSpPr>
          <p:cNvPr id="3" name="TextBox 2">
            <a:extLst>
              <a:ext uri="{FF2B5EF4-FFF2-40B4-BE49-F238E27FC236}">
                <a16:creationId xmlns:a16="http://schemas.microsoft.com/office/drawing/2014/main" id="{7AF3DA23-5D53-EE43-9F6F-79A81B4046D7}"/>
              </a:ext>
            </a:extLst>
          </p:cNvPr>
          <p:cNvSpPr txBox="1"/>
          <p:nvPr/>
        </p:nvSpPr>
        <p:spPr>
          <a:xfrm>
            <a:off x="2944370" y="5263670"/>
            <a:ext cx="2105576" cy="276999"/>
          </a:xfrm>
          <a:prstGeom prst="rect">
            <a:avLst/>
          </a:prstGeom>
          <a:noFill/>
          <a:ln>
            <a:noFill/>
          </a:ln>
        </p:spPr>
        <p:txBody>
          <a:bodyPr wrap="none" rtlCol="0">
            <a:spAutoFit/>
          </a:bodyPr>
          <a:lstStyle/>
          <a:p>
            <a:r>
              <a:rPr lang="en-US" sz="1200" dirty="0"/>
              <a:t>(QR Code for A.S. Webpage)</a:t>
            </a:r>
          </a:p>
        </p:txBody>
      </p:sp>
    </p:spTree>
    <p:extLst>
      <p:ext uri="{BB962C8B-B14F-4D97-AF65-F5344CB8AC3E}">
        <p14:creationId xmlns:p14="http://schemas.microsoft.com/office/powerpoint/2010/main" val="354962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704088"/>
            <a:ext cx="10972800" cy="652272"/>
          </a:xfrm>
        </p:spPr>
        <p:txBody>
          <a:bodyPr>
            <a:noAutofit/>
          </a:bodyPr>
          <a:lstStyle/>
          <a:p>
            <a:r>
              <a:rPr lang="en-US" sz="4000" dirty="0"/>
              <a:t>2 Students Persisting from 1</a:t>
            </a:r>
            <a:r>
              <a:rPr lang="en-US" sz="4000" baseline="30000" dirty="0"/>
              <a:t>st</a:t>
            </a:r>
            <a:r>
              <a:rPr lang="en-US" sz="4000" dirty="0"/>
              <a:t> to 2</a:t>
            </a:r>
            <a:r>
              <a:rPr lang="en-US" sz="4000" baseline="30000" dirty="0"/>
              <a:t>nd</a:t>
            </a:r>
            <a:r>
              <a:rPr lang="en-US" sz="4000" dirty="0"/>
              <a:t> semester</a:t>
            </a:r>
          </a:p>
        </p:txBody>
      </p:sp>
      <p:sp>
        <p:nvSpPr>
          <p:cNvPr id="2" name="Content Placeholder 1"/>
          <p:cNvSpPr>
            <a:spLocks noGrp="1"/>
          </p:cNvSpPr>
          <p:nvPr>
            <p:ph idx="1"/>
          </p:nvPr>
        </p:nvSpPr>
        <p:spPr>
          <a:xfrm>
            <a:off x="335280" y="1463040"/>
            <a:ext cx="11445240" cy="5394960"/>
          </a:xfrm>
        </p:spPr>
        <p:txBody>
          <a:bodyPr>
            <a:normAutofit fontScale="77500" lnSpcReduction="20000"/>
          </a:bodyPr>
          <a:lstStyle/>
          <a:p>
            <a:pPr marL="0" indent="0" fontAlgn="base">
              <a:buNone/>
            </a:pPr>
            <a:r>
              <a:rPr lang="en-US" b="1" dirty="0"/>
              <a:t>What does your college need to do to develop and implement a continuous improvement process related to the goal? </a:t>
            </a:r>
            <a:r>
              <a:rPr lang="en-US" dirty="0"/>
              <a:t> </a:t>
            </a:r>
          </a:p>
          <a:p>
            <a:pPr fontAlgn="base"/>
            <a:r>
              <a:rPr lang="en-US" dirty="0"/>
              <a:t>Establish data points needed and mechanism to share access to the data </a:t>
            </a:r>
          </a:p>
          <a:p>
            <a:pPr fontAlgn="base"/>
            <a:r>
              <a:rPr lang="en-US" dirty="0"/>
              <a:t>Implement success team model using inquiry and action model </a:t>
            </a:r>
          </a:p>
          <a:p>
            <a:pPr fontAlgn="base"/>
            <a:r>
              <a:rPr lang="en-US" dirty="0"/>
              <a:t>Assess effectiveness of ACP canvas shell by tracking student usage </a:t>
            </a:r>
          </a:p>
          <a:p>
            <a:pPr fontAlgn="base"/>
            <a:r>
              <a:rPr lang="en-US" dirty="0"/>
              <a:t>Assess effectiveness of regularly communication with students  </a:t>
            </a:r>
          </a:p>
          <a:p>
            <a:pPr fontAlgn="base"/>
            <a:r>
              <a:rPr lang="en-US" dirty="0"/>
              <a:t>Host student engagement opportunities for DI students to connect to their ACP </a:t>
            </a:r>
          </a:p>
          <a:p>
            <a:pPr fontAlgn="base"/>
            <a:r>
              <a:rPr lang="en-US" dirty="0"/>
              <a:t>Quantitative/qualitative data to determine areas of strength/weakness to support DI students </a:t>
            </a:r>
          </a:p>
          <a:p>
            <a:pPr fontAlgn="base"/>
            <a:r>
              <a:rPr lang="en-US" dirty="0"/>
              <a:t>Utilize the Program Review process to examine areas of strength and opportunities to improve support for DI students. Our revamped Program Review &amp; Outcomes Assessment Guide includes guides for DEI reflection such as the equity definition, equity plan metrics, and disproportionate impact data, and the friction point/barriers to equity. Program Review also includes the Budget Resource Development Planning Process. </a:t>
            </a:r>
          </a:p>
          <a:p>
            <a:pPr fontAlgn="base"/>
            <a:r>
              <a:rPr lang="en-US" dirty="0"/>
              <a:t>Targeted professional development on strategies/practices to support DI students</a:t>
            </a:r>
          </a:p>
          <a:p>
            <a:pPr fontAlgn="base"/>
            <a:r>
              <a:rPr lang="en-US" dirty="0"/>
              <a:t>Centralized data (one system) for support services to understand student engagement on-campus  </a:t>
            </a:r>
          </a:p>
          <a:p>
            <a:pPr fontAlgn="base"/>
            <a:r>
              <a:rPr lang="en-US" dirty="0"/>
              <a:t>Early alert system/process to capture students who are at-risk of failing/dropping out  </a:t>
            </a:r>
          </a:p>
        </p:txBody>
      </p:sp>
      <p:sp>
        <p:nvSpPr>
          <p:cNvPr id="5" name="Slide Number Placeholder 4">
            <a:extLst>
              <a:ext uri="{FF2B5EF4-FFF2-40B4-BE49-F238E27FC236}">
                <a16:creationId xmlns:a16="http://schemas.microsoft.com/office/drawing/2014/main" id="{BA48F780-E033-E244-A4EB-3D810FA6B44A}"/>
              </a:ext>
            </a:extLst>
          </p:cNvPr>
          <p:cNvSpPr>
            <a:spLocks noGrp="1"/>
          </p:cNvSpPr>
          <p:nvPr>
            <p:ph type="sldNum" sz="quarter" idx="12"/>
          </p:nvPr>
        </p:nvSpPr>
        <p:spPr/>
        <p:txBody>
          <a:bodyPr/>
          <a:lstStyle/>
          <a:p>
            <a:fld id="{401CF334-2D5C-4859-84A6-CA7E6E43FAEB}" type="slidenum">
              <a:rPr lang="en-US" smtClean="0"/>
              <a:t>10</a:t>
            </a:fld>
            <a:endParaRPr lang="en-US"/>
          </a:p>
        </p:txBody>
      </p:sp>
    </p:spTree>
    <p:extLst>
      <p:ext uri="{BB962C8B-B14F-4D97-AF65-F5344CB8AC3E}">
        <p14:creationId xmlns:p14="http://schemas.microsoft.com/office/powerpoint/2010/main" val="161734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704088"/>
            <a:ext cx="10972800" cy="652272"/>
          </a:xfrm>
        </p:spPr>
        <p:txBody>
          <a:bodyPr>
            <a:noAutofit/>
          </a:bodyPr>
          <a:lstStyle/>
          <a:p>
            <a:r>
              <a:rPr lang="en-US" sz="4000" dirty="0"/>
              <a:t>2 Students Persisting from 1</a:t>
            </a:r>
            <a:r>
              <a:rPr lang="en-US" sz="4000" baseline="30000" dirty="0"/>
              <a:t>st</a:t>
            </a:r>
            <a:r>
              <a:rPr lang="en-US" sz="4000" dirty="0"/>
              <a:t> to 2</a:t>
            </a:r>
            <a:r>
              <a:rPr lang="en-US" sz="4000" baseline="30000" dirty="0"/>
              <a:t>nd</a:t>
            </a:r>
            <a:r>
              <a:rPr lang="en-US" sz="4000" dirty="0"/>
              <a:t> semester</a:t>
            </a:r>
          </a:p>
        </p:txBody>
      </p:sp>
      <p:sp>
        <p:nvSpPr>
          <p:cNvPr id="2" name="Content Placeholder 1"/>
          <p:cNvSpPr>
            <a:spLocks noGrp="1"/>
          </p:cNvSpPr>
          <p:nvPr>
            <p:ph idx="1"/>
          </p:nvPr>
        </p:nvSpPr>
        <p:spPr>
          <a:xfrm>
            <a:off x="335280" y="1463040"/>
            <a:ext cx="11445240" cy="5394960"/>
          </a:xfrm>
        </p:spPr>
        <p:txBody>
          <a:bodyPr>
            <a:normAutofit fontScale="70000" lnSpcReduction="20000"/>
          </a:bodyPr>
          <a:lstStyle/>
          <a:p>
            <a:pPr marL="0" indent="0" fontAlgn="base">
              <a:buNone/>
            </a:pPr>
            <a:r>
              <a:rPr lang="en-US" b="1" dirty="0"/>
              <a:t>What learnings and improvements does your college believe it will benefit the most from engaging in the continuous improvement cycle over the next 4 years?</a:t>
            </a:r>
            <a:r>
              <a:rPr lang="en-US" dirty="0"/>
              <a:t> </a:t>
            </a:r>
          </a:p>
          <a:p>
            <a:pPr fontAlgn="base"/>
            <a:r>
              <a:rPr lang="en-US" dirty="0"/>
              <a:t>Access to data will help inform the Inquiry and Action teams of the barriers that exist by ACP </a:t>
            </a:r>
          </a:p>
          <a:p>
            <a:pPr fontAlgn="base"/>
            <a:r>
              <a:rPr lang="en-US" dirty="0"/>
              <a:t>The development of a communication plan for what to and when to communicate with students will help inform the college of the key message’s students need in order to assist them with staying on the path </a:t>
            </a:r>
          </a:p>
          <a:p>
            <a:pPr fontAlgn="base"/>
            <a:r>
              <a:rPr lang="en-US" dirty="0"/>
              <a:t>There are multiple approaches that have been taken with the student engagement opportunities: calling campaign, mentoring program, paired learning, career exploration events, transfer events, in class presentations, LAEP student involvement </a:t>
            </a:r>
          </a:p>
          <a:p>
            <a:pPr fontAlgn="base"/>
            <a:r>
              <a:rPr lang="en-US" dirty="0"/>
              <a:t>Quality Program Review will help identify data per program which will spark discussions on persistence and success by DI population, age, and gender.  </a:t>
            </a:r>
          </a:p>
          <a:p>
            <a:pPr fontAlgn="base"/>
            <a:r>
              <a:rPr lang="en-US" dirty="0"/>
              <a:t>Professional Development events by ACP, by program, and through the Light the Fire PD series addressed at building community and student persistence </a:t>
            </a:r>
          </a:p>
          <a:p>
            <a:pPr fontAlgn="base"/>
            <a:r>
              <a:rPr lang="en-US" dirty="0"/>
              <a:t>Revisions to ACP canvas shells to include links to college success strategies, updated faculty information, and modules to help students when they need it </a:t>
            </a:r>
          </a:p>
          <a:p>
            <a:pPr fontAlgn="base"/>
            <a:r>
              <a:rPr lang="en-US" dirty="0"/>
              <a:t>Development of Undeclared ACP and undeclared orientation.  </a:t>
            </a:r>
          </a:p>
          <a:p>
            <a:pPr fontAlgn="base"/>
            <a:r>
              <a:rPr lang="en-US" dirty="0"/>
              <a:t>Success Team formed to connect with students who are Undeclared </a:t>
            </a:r>
          </a:p>
          <a:p>
            <a:pPr fontAlgn="base"/>
            <a:r>
              <a:rPr lang="en-US" dirty="0"/>
              <a:t>Campaign for student success with calling of students and showing that Miramar employees are here to help with their success </a:t>
            </a:r>
          </a:p>
          <a:p>
            <a:pPr fontAlgn="base"/>
            <a:r>
              <a:rPr lang="en-US" dirty="0"/>
              <a:t>Launch of </a:t>
            </a:r>
            <a:r>
              <a:rPr lang="en-US" dirty="0" err="1"/>
              <a:t>MyCoach</a:t>
            </a:r>
            <a:r>
              <a:rPr lang="en-US" dirty="0"/>
              <a:t>, an app with resources and milestones that can help students stay on the path </a:t>
            </a:r>
          </a:p>
          <a:p>
            <a:pPr fontAlgn="base"/>
            <a:r>
              <a:rPr lang="en-US" dirty="0"/>
              <a:t>Launch of Program Mapper for all Full Time and Part Time students to CSU, UC and career path </a:t>
            </a:r>
          </a:p>
        </p:txBody>
      </p:sp>
      <p:sp>
        <p:nvSpPr>
          <p:cNvPr id="5" name="Slide Number Placeholder 4">
            <a:extLst>
              <a:ext uri="{FF2B5EF4-FFF2-40B4-BE49-F238E27FC236}">
                <a16:creationId xmlns:a16="http://schemas.microsoft.com/office/drawing/2014/main" id="{BA48F780-E033-E244-A4EB-3D810FA6B44A}"/>
              </a:ext>
            </a:extLst>
          </p:cNvPr>
          <p:cNvSpPr>
            <a:spLocks noGrp="1"/>
          </p:cNvSpPr>
          <p:nvPr>
            <p:ph type="sldNum" sz="quarter" idx="12"/>
          </p:nvPr>
        </p:nvSpPr>
        <p:spPr/>
        <p:txBody>
          <a:bodyPr/>
          <a:lstStyle/>
          <a:p>
            <a:fld id="{401CF334-2D5C-4859-84A6-CA7E6E43FAEB}" type="slidenum">
              <a:rPr lang="en-US" smtClean="0"/>
              <a:t>11</a:t>
            </a:fld>
            <a:endParaRPr lang="en-US"/>
          </a:p>
        </p:txBody>
      </p:sp>
    </p:spTree>
    <p:extLst>
      <p:ext uri="{BB962C8B-B14F-4D97-AF65-F5344CB8AC3E}">
        <p14:creationId xmlns:p14="http://schemas.microsoft.com/office/powerpoint/2010/main" val="617060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704088"/>
            <a:ext cx="10972800" cy="652272"/>
          </a:xfrm>
        </p:spPr>
        <p:txBody>
          <a:bodyPr>
            <a:noAutofit/>
          </a:bodyPr>
          <a:lstStyle/>
          <a:p>
            <a:r>
              <a:rPr lang="en-US" sz="4000" dirty="0"/>
              <a:t>3 Students successfully completing Math/English in first year</a:t>
            </a:r>
          </a:p>
        </p:txBody>
      </p:sp>
      <p:sp>
        <p:nvSpPr>
          <p:cNvPr id="2" name="Content Placeholder 1"/>
          <p:cNvSpPr>
            <a:spLocks noGrp="1"/>
          </p:cNvSpPr>
          <p:nvPr>
            <p:ph idx="1"/>
          </p:nvPr>
        </p:nvSpPr>
        <p:spPr>
          <a:xfrm>
            <a:off x="335280" y="1463040"/>
            <a:ext cx="11445240" cy="5394960"/>
          </a:xfrm>
        </p:spPr>
        <p:txBody>
          <a:bodyPr>
            <a:normAutofit lnSpcReduction="10000"/>
          </a:bodyPr>
          <a:lstStyle/>
          <a:p>
            <a:pPr marL="0" indent="0" fontAlgn="base">
              <a:buNone/>
            </a:pPr>
            <a:r>
              <a:rPr lang="en-US" b="1" dirty="0"/>
              <a:t>What does your college need to do to develop and implement a continuous improvement process related to the goal? </a:t>
            </a:r>
            <a:r>
              <a:rPr lang="en-US" dirty="0"/>
              <a:t>  </a:t>
            </a:r>
          </a:p>
          <a:p>
            <a:pPr fontAlgn="base"/>
            <a:r>
              <a:rPr lang="en-US" dirty="0"/>
              <a:t>Marketing importance of taking Math and English </a:t>
            </a:r>
          </a:p>
          <a:p>
            <a:pPr fontAlgn="base"/>
            <a:r>
              <a:rPr lang="en-US" dirty="0"/>
              <a:t>Increase</a:t>
            </a:r>
            <a:r>
              <a:rPr lang="en-US" b="1" dirty="0"/>
              <a:t> </a:t>
            </a:r>
            <a:r>
              <a:rPr lang="en-US" dirty="0"/>
              <a:t>persistence and success rates </a:t>
            </a:r>
          </a:p>
          <a:p>
            <a:pPr fontAlgn="base"/>
            <a:r>
              <a:rPr lang="en-US" dirty="0"/>
              <a:t>Prioritization of resources to directly support efforts to close gaps for DI students </a:t>
            </a:r>
          </a:p>
          <a:p>
            <a:pPr fontAlgn="base"/>
            <a:r>
              <a:rPr lang="en-US" dirty="0"/>
              <a:t>Targeted professional development on strategies/practices to support DI student success in Math and English </a:t>
            </a:r>
          </a:p>
          <a:p>
            <a:pPr fontAlgn="base"/>
            <a:r>
              <a:rPr lang="en-US" dirty="0"/>
              <a:t>Align the program mapper with these efforts, specifically to have Math and English completed in the first year</a:t>
            </a:r>
          </a:p>
          <a:p>
            <a:pPr fontAlgn="base"/>
            <a:r>
              <a:rPr lang="en-US" dirty="0"/>
              <a:t>Create learning communities in each ACP with Math, English, and a light the fire course in a student’s first </a:t>
            </a:r>
            <a:r>
              <a:rPr lang="en-US"/>
              <a:t>semester targeting </a:t>
            </a:r>
            <a:r>
              <a:rPr lang="en-US" dirty="0"/>
              <a:t>DI student populations  </a:t>
            </a:r>
          </a:p>
        </p:txBody>
      </p:sp>
      <p:sp>
        <p:nvSpPr>
          <p:cNvPr id="5" name="Slide Number Placeholder 4">
            <a:extLst>
              <a:ext uri="{FF2B5EF4-FFF2-40B4-BE49-F238E27FC236}">
                <a16:creationId xmlns:a16="http://schemas.microsoft.com/office/drawing/2014/main" id="{BA48F780-E033-E244-A4EB-3D810FA6B44A}"/>
              </a:ext>
            </a:extLst>
          </p:cNvPr>
          <p:cNvSpPr>
            <a:spLocks noGrp="1"/>
          </p:cNvSpPr>
          <p:nvPr>
            <p:ph type="sldNum" sz="quarter" idx="12"/>
          </p:nvPr>
        </p:nvSpPr>
        <p:spPr/>
        <p:txBody>
          <a:bodyPr/>
          <a:lstStyle/>
          <a:p>
            <a:fld id="{401CF334-2D5C-4859-84A6-CA7E6E43FAEB}" type="slidenum">
              <a:rPr lang="en-US" smtClean="0"/>
              <a:t>12</a:t>
            </a:fld>
            <a:endParaRPr lang="en-US"/>
          </a:p>
        </p:txBody>
      </p:sp>
    </p:spTree>
    <p:extLst>
      <p:ext uri="{BB962C8B-B14F-4D97-AF65-F5344CB8AC3E}">
        <p14:creationId xmlns:p14="http://schemas.microsoft.com/office/powerpoint/2010/main" val="4281974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704088"/>
            <a:ext cx="10972800" cy="652272"/>
          </a:xfrm>
        </p:spPr>
        <p:txBody>
          <a:bodyPr>
            <a:noAutofit/>
          </a:bodyPr>
          <a:lstStyle/>
          <a:p>
            <a:r>
              <a:rPr lang="en-US" sz="4000" dirty="0"/>
              <a:t>3 Students successfully completing Math/English in first year</a:t>
            </a:r>
          </a:p>
        </p:txBody>
      </p:sp>
      <p:sp>
        <p:nvSpPr>
          <p:cNvPr id="2" name="Content Placeholder 1"/>
          <p:cNvSpPr>
            <a:spLocks noGrp="1"/>
          </p:cNvSpPr>
          <p:nvPr>
            <p:ph idx="1"/>
          </p:nvPr>
        </p:nvSpPr>
        <p:spPr>
          <a:xfrm>
            <a:off x="335280" y="1463040"/>
            <a:ext cx="11445240" cy="5394960"/>
          </a:xfrm>
        </p:spPr>
        <p:txBody>
          <a:bodyPr>
            <a:normAutofit fontScale="92500" lnSpcReduction="10000"/>
          </a:bodyPr>
          <a:lstStyle/>
          <a:p>
            <a:pPr marL="0" indent="0" fontAlgn="base">
              <a:buNone/>
            </a:pPr>
            <a:r>
              <a:rPr lang="en-US" b="1" dirty="0"/>
              <a:t>What learnings and improvements does your college believe it will benefit the most from engaging in the continuous improvement cycle over the next 4 years?</a:t>
            </a:r>
            <a:r>
              <a:rPr lang="en-US" dirty="0"/>
              <a:t>  </a:t>
            </a:r>
          </a:p>
          <a:p>
            <a:pPr fontAlgn="base"/>
            <a:r>
              <a:rPr lang="en-US" dirty="0"/>
              <a:t>Piloted paired coursing with MATH 104 and PERG 120 </a:t>
            </a:r>
          </a:p>
          <a:p>
            <a:pPr fontAlgn="base"/>
            <a:r>
              <a:rPr lang="en-US" dirty="0"/>
              <a:t>Mentoring program for STEM (faculty/student) </a:t>
            </a:r>
          </a:p>
          <a:p>
            <a:pPr fontAlgn="base"/>
            <a:r>
              <a:rPr lang="en-US" dirty="0"/>
              <a:t>3 Mentoring events per semester for STEM </a:t>
            </a:r>
          </a:p>
          <a:p>
            <a:pPr fontAlgn="base"/>
            <a:r>
              <a:rPr lang="en-US" dirty="0"/>
              <a:t>Title V for STEM </a:t>
            </a:r>
          </a:p>
          <a:p>
            <a:pPr fontAlgn="base"/>
            <a:r>
              <a:rPr lang="en-US" dirty="0"/>
              <a:t>Program Mapper identifying course sequences which strategically place Math and English in first year </a:t>
            </a:r>
          </a:p>
          <a:p>
            <a:pPr fontAlgn="base"/>
            <a:r>
              <a:rPr lang="en-US" dirty="0"/>
              <a:t>In conversation to determine if a we can develop and offer a CTE version of Math and English </a:t>
            </a:r>
          </a:p>
          <a:p>
            <a:pPr fontAlgn="base"/>
            <a:r>
              <a:rPr lang="en-US" dirty="0"/>
              <a:t>Continue regular norming sessions with English </a:t>
            </a:r>
          </a:p>
          <a:p>
            <a:pPr fontAlgn="base"/>
            <a:r>
              <a:rPr lang="en-US" dirty="0"/>
              <a:t>ACP tutors </a:t>
            </a:r>
          </a:p>
          <a:p>
            <a:pPr fontAlgn="base"/>
            <a:r>
              <a:rPr lang="en-US" dirty="0"/>
              <a:t>Program Mapper Event for freshmen. </a:t>
            </a:r>
          </a:p>
        </p:txBody>
      </p:sp>
      <p:sp>
        <p:nvSpPr>
          <p:cNvPr id="5" name="Slide Number Placeholder 4">
            <a:extLst>
              <a:ext uri="{FF2B5EF4-FFF2-40B4-BE49-F238E27FC236}">
                <a16:creationId xmlns:a16="http://schemas.microsoft.com/office/drawing/2014/main" id="{BA48F780-E033-E244-A4EB-3D810FA6B44A}"/>
              </a:ext>
            </a:extLst>
          </p:cNvPr>
          <p:cNvSpPr>
            <a:spLocks noGrp="1"/>
          </p:cNvSpPr>
          <p:nvPr>
            <p:ph type="sldNum" sz="quarter" idx="12"/>
          </p:nvPr>
        </p:nvSpPr>
        <p:spPr/>
        <p:txBody>
          <a:bodyPr/>
          <a:lstStyle/>
          <a:p>
            <a:fld id="{401CF334-2D5C-4859-84A6-CA7E6E43FAEB}" type="slidenum">
              <a:rPr lang="en-US" smtClean="0"/>
              <a:t>13</a:t>
            </a:fld>
            <a:endParaRPr lang="en-US"/>
          </a:p>
        </p:txBody>
      </p:sp>
    </p:spTree>
    <p:extLst>
      <p:ext uri="{BB962C8B-B14F-4D97-AF65-F5344CB8AC3E}">
        <p14:creationId xmlns:p14="http://schemas.microsoft.com/office/powerpoint/2010/main" val="2045227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704088"/>
            <a:ext cx="10972800" cy="652272"/>
          </a:xfrm>
        </p:spPr>
        <p:txBody>
          <a:bodyPr>
            <a:noAutofit/>
          </a:bodyPr>
          <a:lstStyle/>
          <a:p>
            <a:r>
              <a:rPr lang="en-US" sz="4000" dirty="0"/>
              <a:t>4 Students successfully transfer to a four-year institution</a:t>
            </a:r>
          </a:p>
        </p:txBody>
      </p:sp>
      <p:sp>
        <p:nvSpPr>
          <p:cNvPr id="2" name="Content Placeholder 1"/>
          <p:cNvSpPr>
            <a:spLocks noGrp="1"/>
          </p:cNvSpPr>
          <p:nvPr>
            <p:ph idx="1"/>
          </p:nvPr>
        </p:nvSpPr>
        <p:spPr>
          <a:xfrm>
            <a:off x="335280" y="1463040"/>
            <a:ext cx="11445240" cy="5394960"/>
          </a:xfrm>
        </p:spPr>
        <p:txBody>
          <a:bodyPr>
            <a:normAutofit lnSpcReduction="10000"/>
          </a:bodyPr>
          <a:lstStyle/>
          <a:p>
            <a:pPr marL="0" indent="0" fontAlgn="base">
              <a:buNone/>
            </a:pPr>
            <a:r>
              <a:rPr lang="en-US" b="1" dirty="0"/>
              <a:t>What does your college need to do to develop and implement a continuous improvement process related to the goal? </a:t>
            </a:r>
            <a:r>
              <a:rPr lang="en-US" dirty="0"/>
              <a:t>  </a:t>
            </a:r>
          </a:p>
          <a:p>
            <a:pPr fontAlgn="base"/>
            <a:r>
              <a:rPr lang="en-US" dirty="0"/>
              <a:t>Make access to data on transfer by subpopulations available  </a:t>
            </a:r>
          </a:p>
          <a:p>
            <a:pPr fontAlgn="base"/>
            <a:r>
              <a:rPr lang="en-US" dirty="0"/>
              <a:t>Staff transfer center </a:t>
            </a:r>
          </a:p>
          <a:p>
            <a:pPr fontAlgn="base"/>
            <a:r>
              <a:rPr lang="en-US" dirty="0"/>
              <a:t>Increase number of students who have comprehensive SEP’s </a:t>
            </a:r>
          </a:p>
          <a:p>
            <a:pPr fontAlgn="base"/>
            <a:r>
              <a:rPr lang="en-US" dirty="0"/>
              <a:t>Market Program Mapper  </a:t>
            </a:r>
          </a:p>
          <a:p>
            <a:pPr fontAlgn="base"/>
            <a:r>
              <a:rPr lang="en-US" dirty="0"/>
              <a:t>Targeted Transfer workshops to various subpopulations </a:t>
            </a:r>
          </a:p>
          <a:p>
            <a:pPr fontAlgn="base"/>
            <a:r>
              <a:rPr lang="en-US" dirty="0"/>
              <a:t>Revision of Miramar website </a:t>
            </a:r>
          </a:p>
          <a:p>
            <a:pPr fontAlgn="base"/>
            <a:r>
              <a:rPr lang="en-US" dirty="0"/>
              <a:t>Institutionalize Program Mapper efforts. </a:t>
            </a:r>
          </a:p>
          <a:p>
            <a:pPr fontAlgn="base"/>
            <a:r>
              <a:rPr lang="en-US" dirty="0"/>
              <a:t>Annually review of Program Mapper with counseling and departments</a:t>
            </a:r>
          </a:p>
          <a:p>
            <a:pPr fontAlgn="base"/>
            <a:r>
              <a:rPr lang="en-US" dirty="0"/>
              <a:t>Institutionalize Program Mapper efforts. </a:t>
            </a:r>
          </a:p>
          <a:p>
            <a:pPr fontAlgn="base"/>
            <a:r>
              <a:rPr lang="en-US" dirty="0"/>
              <a:t>Annually review of Program Mapper with counseling and departments.  </a:t>
            </a:r>
          </a:p>
          <a:p>
            <a:pPr fontAlgn="base"/>
            <a:endParaRPr lang="en-US" dirty="0"/>
          </a:p>
        </p:txBody>
      </p:sp>
      <p:sp>
        <p:nvSpPr>
          <p:cNvPr id="5" name="Slide Number Placeholder 4">
            <a:extLst>
              <a:ext uri="{FF2B5EF4-FFF2-40B4-BE49-F238E27FC236}">
                <a16:creationId xmlns:a16="http://schemas.microsoft.com/office/drawing/2014/main" id="{BA48F780-E033-E244-A4EB-3D810FA6B44A}"/>
              </a:ext>
            </a:extLst>
          </p:cNvPr>
          <p:cNvSpPr>
            <a:spLocks noGrp="1"/>
          </p:cNvSpPr>
          <p:nvPr>
            <p:ph type="sldNum" sz="quarter" idx="12"/>
          </p:nvPr>
        </p:nvSpPr>
        <p:spPr/>
        <p:txBody>
          <a:bodyPr/>
          <a:lstStyle/>
          <a:p>
            <a:fld id="{401CF334-2D5C-4859-84A6-CA7E6E43FAEB}" type="slidenum">
              <a:rPr lang="en-US" smtClean="0"/>
              <a:t>14</a:t>
            </a:fld>
            <a:endParaRPr lang="en-US"/>
          </a:p>
        </p:txBody>
      </p:sp>
    </p:spTree>
    <p:extLst>
      <p:ext uri="{BB962C8B-B14F-4D97-AF65-F5344CB8AC3E}">
        <p14:creationId xmlns:p14="http://schemas.microsoft.com/office/powerpoint/2010/main" val="3226212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704088"/>
            <a:ext cx="10972800" cy="652272"/>
          </a:xfrm>
        </p:spPr>
        <p:txBody>
          <a:bodyPr>
            <a:noAutofit/>
          </a:bodyPr>
          <a:lstStyle/>
          <a:p>
            <a:r>
              <a:rPr lang="en-US" sz="4000" dirty="0"/>
              <a:t>4 Students successfully transfer to a four-year institution</a:t>
            </a:r>
          </a:p>
        </p:txBody>
      </p:sp>
      <p:sp>
        <p:nvSpPr>
          <p:cNvPr id="2" name="Content Placeholder 1"/>
          <p:cNvSpPr>
            <a:spLocks noGrp="1"/>
          </p:cNvSpPr>
          <p:nvPr>
            <p:ph idx="1"/>
          </p:nvPr>
        </p:nvSpPr>
        <p:spPr>
          <a:xfrm>
            <a:off x="335280" y="1463040"/>
            <a:ext cx="11445240" cy="5394960"/>
          </a:xfrm>
        </p:spPr>
        <p:txBody>
          <a:bodyPr>
            <a:normAutofit/>
          </a:bodyPr>
          <a:lstStyle/>
          <a:p>
            <a:pPr marL="0" indent="0" fontAlgn="base">
              <a:buNone/>
            </a:pPr>
            <a:r>
              <a:rPr lang="en-US" b="1" dirty="0"/>
              <a:t>What learnings and improvements does your college believe it will benefit the most from engaging in the continuous improvement cycle over the next 4 years?</a:t>
            </a:r>
            <a:r>
              <a:rPr lang="en-US" dirty="0"/>
              <a:t>  </a:t>
            </a:r>
          </a:p>
          <a:p>
            <a:pPr fontAlgn="base"/>
            <a:r>
              <a:rPr lang="en-US" dirty="0"/>
              <a:t>Hiring of a transfer center director </a:t>
            </a:r>
          </a:p>
          <a:p>
            <a:pPr fontAlgn="base"/>
            <a:r>
              <a:rPr lang="en-US" dirty="0"/>
              <a:t>Development of group abbreviated educational planning </a:t>
            </a:r>
          </a:p>
          <a:p>
            <a:pPr fontAlgn="base"/>
            <a:r>
              <a:rPr lang="en-US" dirty="0"/>
              <a:t>Hiring of 4 new general counselors </a:t>
            </a:r>
          </a:p>
          <a:p>
            <a:pPr fontAlgn="base"/>
            <a:r>
              <a:rPr lang="en-US" dirty="0"/>
              <a:t>ACP event focusing on educational planning </a:t>
            </a:r>
          </a:p>
          <a:p>
            <a:pPr fontAlgn="base"/>
            <a:r>
              <a:rPr lang="en-US" dirty="0"/>
              <a:t>ACP event focusing on transfer: educational in first semester, to build on in future semesters </a:t>
            </a:r>
          </a:p>
          <a:p>
            <a:pPr fontAlgn="base"/>
            <a:r>
              <a:rPr lang="en-US" dirty="0"/>
              <a:t>Program Mapper Event for freshmen and transfers. </a:t>
            </a:r>
          </a:p>
        </p:txBody>
      </p:sp>
      <p:sp>
        <p:nvSpPr>
          <p:cNvPr id="5" name="Slide Number Placeholder 4">
            <a:extLst>
              <a:ext uri="{FF2B5EF4-FFF2-40B4-BE49-F238E27FC236}">
                <a16:creationId xmlns:a16="http://schemas.microsoft.com/office/drawing/2014/main" id="{BA48F780-E033-E244-A4EB-3D810FA6B44A}"/>
              </a:ext>
            </a:extLst>
          </p:cNvPr>
          <p:cNvSpPr>
            <a:spLocks noGrp="1"/>
          </p:cNvSpPr>
          <p:nvPr>
            <p:ph type="sldNum" sz="quarter" idx="12"/>
          </p:nvPr>
        </p:nvSpPr>
        <p:spPr/>
        <p:txBody>
          <a:bodyPr/>
          <a:lstStyle/>
          <a:p>
            <a:fld id="{401CF334-2D5C-4859-84A6-CA7E6E43FAEB}" type="slidenum">
              <a:rPr lang="en-US" smtClean="0"/>
              <a:t>15</a:t>
            </a:fld>
            <a:endParaRPr lang="en-US"/>
          </a:p>
        </p:txBody>
      </p:sp>
    </p:spTree>
    <p:extLst>
      <p:ext uri="{BB962C8B-B14F-4D97-AF65-F5344CB8AC3E}">
        <p14:creationId xmlns:p14="http://schemas.microsoft.com/office/powerpoint/2010/main" val="3634171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704088"/>
            <a:ext cx="10972800" cy="652272"/>
          </a:xfrm>
        </p:spPr>
        <p:txBody>
          <a:bodyPr>
            <a:noAutofit/>
          </a:bodyPr>
          <a:lstStyle/>
          <a:p>
            <a:r>
              <a:rPr lang="en-US" sz="4000" dirty="0"/>
              <a:t>5 Advance the goal of Completion without creating new barriers</a:t>
            </a:r>
          </a:p>
        </p:txBody>
      </p:sp>
      <p:sp>
        <p:nvSpPr>
          <p:cNvPr id="2" name="Content Placeholder 1"/>
          <p:cNvSpPr>
            <a:spLocks noGrp="1"/>
          </p:cNvSpPr>
          <p:nvPr>
            <p:ph idx="1"/>
          </p:nvPr>
        </p:nvSpPr>
        <p:spPr>
          <a:xfrm>
            <a:off x="335280" y="1463040"/>
            <a:ext cx="11445240" cy="5394960"/>
          </a:xfrm>
        </p:spPr>
        <p:txBody>
          <a:bodyPr>
            <a:normAutofit fontScale="85000" lnSpcReduction="20000"/>
          </a:bodyPr>
          <a:lstStyle/>
          <a:p>
            <a:pPr marL="0" indent="0" fontAlgn="base">
              <a:buNone/>
            </a:pPr>
            <a:r>
              <a:rPr lang="en-US" b="1" dirty="0"/>
              <a:t>What does your college need to do to develop and implement a continuous improvement process related to the goal? </a:t>
            </a:r>
            <a:r>
              <a:rPr lang="en-US" dirty="0"/>
              <a:t>  </a:t>
            </a:r>
          </a:p>
          <a:p>
            <a:pPr fontAlgn="base"/>
            <a:r>
              <a:rPr lang="en-US" dirty="0"/>
              <a:t>Increase number of SEP’s completed </a:t>
            </a:r>
          </a:p>
          <a:p>
            <a:pPr fontAlgn="base"/>
            <a:r>
              <a:rPr lang="en-US" dirty="0"/>
              <a:t>Regular communication with students nearing completion </a:t>
            </a:r>
          </a:p>
          <a:p>
            <a:pPr fontAlgn="base"/>
            <a:r>
              <a:rPr lang="en-US" dirty="0"/>
              <a:t>Host student engagement opportunities for DI students to connect to their ACP </a:t>
            </a:r>
          </a:p>
          <a:p>
            <a:pPr fontAlgn="base"/>
            <a:r>
              <a:rPr lang="en-US" dirty="0"/>
              <a:t>Quantitative/qualitative data to determine areas of strength/weakness to support DI students </a:t>
            </a:r>
          </a:p>
          <a:p>
            <a:pPr fontAlgn="base"/>
            <a:r>
              <a:rPr lang="en-US" dirty="0"/>
              <a:t>Utilize the Program Review process to examine areas of strength and opportunities to improve support for DI students. Our revamped Program Review &amp; Outcomes Assessment Guide includes guides for DEI reflection such as the equity definition, equity plan metrics, and disproportionate impact data, and the friction point/barriers to equity. Program Review also includes the Budget Resource Development Planning Process. </a:t>
            </a:r>
          </a:p>
          <a:p>
            <a:pPr fontAlgn="base"/>
            <a:r>
              <a:rPr lang="en-US" dirty="0"/>
              <a:t>Targeted professional development on strategies/practices to support DI students </a:t>
            </a:r>
          </a:p>
          <a:p>
            <a:pPr fontAlgn="base"/>
            <a:r>
              <a:rPr lang="en-US" dirty="0"/>
              <a:t>Identify resources to directly support intentional efforts </a:t>
            </a:r>
          </a:p>
          <a:p>
            <a:pPr fontAlgn="base"/>
            <a:r>
              <a:rPr lang="en-US" dirty="0"/>
              <a:t>Revision of Miramar homepage to reflect Guided Pathways framework  </a:t>
            </a:r>
          </a:p>
        </p:txBody>
      </p:sp>
      <p:sp>
        <p:nvSpPr>
          <p:cNvPr id="5" name="Slide Number Placeholder 4">
            <a:extLst>
              <a:ext uri="{FF2B5EF4-FFF2-40B4-BE49-F238E27FC236}">
                <a16:creationId xmlns:a16="http://schemas.microsoft.com/office/drawing/2014/main" id="{BA48F780-E033-E244-A4EB-3D810FA6B44A}"/>
              </a:ext>
            </a:extLst>
          </p:cNvPr>
          <p:cNvSpPr>
            <a:spLocks noGrp="1"/>
          </p:cNvSpPr>
          <p:nvPr>
            <p:ph type="sldNum" sz="quarter" idx="12"/>
          </p:nvPr>
        </p:nvSpPr>
        <p:spPr/>
        <p:txBody>
          <a:bodyPr/>
          <a:lstStyle/>
          <a:p>
            <a:fld id="{401CF334-2D5C-4859-84A6-CA7E6E43FAEB}" type="slidenum">
              <a:rPr lang="en-US" smtClean="0"/>
              <a:t>16</a:t>
            </a:fld>
            <a:endParaRPr lang="en-US"/>
          </a:p>
        </p:txBody>
      </p:sp>
    </p:spTree>
    <p:extLst>
      <p:ext uri="{BB962C8B-B14F-4D97-AF65-F5344CB8AC3E}">
        <p14:creationId xmlns:p14="http://schemas.microsoft.com/office/powerpoint/2010/main" val="2286268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704088"/>
            <a:ext cx="10972800" cy="652272"/>
          </a:xfrm>
        </p:spPr>
        <p:txBody>
          <a:bodyPr>
            <a:noAutofit/>
          </a:bodyPr>
          <a:lstStyle/>
          <a:p>
            <a:r>
              <a:rPr lang="en-US" sz="4000" dirty="0"/>
              <a:t>5 Advance the goal of Completion without creating new barriers</a:t>
            </a:r>
          </a:p>
        </p:txBody>
      </p:sp>
      <p:sp>
        <p:nvSpPr>
          <p:cNvPr id="2" name="Content Placeholder 1"/>
          <p:cNvSpPr>
            <a:spLocks noGrp="1"/>
          </p:cNvSpPr>
          <p:nvPr>
            <p:ph idx="1"/>
          </p:nvPr>
        </p:nvSpPr>
        <p:spPr>
          <a:xfrm>
            <a:off x="335280" y="1463040"/>
            <a:ext cx="11445240" cy="5394960"/>
          </a:xfrm>
        </p:spPr>
        <p:txBody>
          <a:bodyPr>
            <a:normAutofit fontScale="85000" lnSpcReduction="10000"/>
          </a:bodyPr>
          <a:lstStyle/>
          <a:p>
            <a:pPr marL="0" indent="0" fontAlgn="base">
              <a:buNone/>
            </a:pPr>
            <a:r>
              <a:rPr lang="en-US" b="1" dirty="0"/>
              <a:t>What learnings and improvements does your college believe it will benefit the most from engaging in the continuous improvement cycle over the next 4 years?</a:t>
            </a:r>
            <a:r>
              <a:rPr lang="en-US" dirty="0"/>
              <a:t>  </a:t>
            </a:r>
          </a:p>
          <a:p>
            <a:pPr fontAlgn="base"/>
            <a:r>
              <a:rPr lang="en-US" dirty="0"/>
              <a:t>Embed a counselor in each ACP  </a:t>
            </a:r>
          </a:p>
          <a:p>
            <a:pPr fontAlgn="base"/>
            <a:r>
              <a:rPr lang="en-US" dirty="0"/>
              <a:t>Establish communication plan on what to and when to communicate with students </a:t>
            </a:r>
          </a:p>
          <a:p>
            <a:pPr fontAlgn="base"/>
            <a:r>
              <a:rPr lang="en-US" dirty="0"/>
              <a:t>Train success team on inquiry and action plan </a:t>
            </a:r>
          </a:p>
          <a:p>
            <a:pPr fontAlgn="base"/>
            <a:r>
              <a:rPr lang="en-US" dirty="0"/>
              <a:t>Engage faculty and classified professionals in the ACP model </a:t>
            </a:r>
          </a:p>
          <a:p>
            <a:pPr fontAlgn="base"/>
            <a:r>
              <a:rPr lang="en-US" dirty="0"/>
              <a:t>Collaborative efforts by student success and instruction  </a:t>
            </a:r>
          </a:p>
          <a:p>
            <a:pPr fontAlgn="base"/>
            <a:r>
              <a:rPr lang="en-US" dirty="0"/>
              <a:t>Career Ambassadors </a:t>
            </a:r>
          </a:p>
          <a:p>
            <a:pPr fontAlgn="base"/>
            <a:r>
              <a:rPr lang="en-US" dirty="0"/>
              <a:t>Student involvement in success team though LAEP </a:t>
            </a:r>
          </a:p>
          <a:p>
            <a:pPr fontAlgn="base"/>
            <a:r>
              <a:rPr lang="en-US" dirty="0"/>
              <a:t>Program Mapper with enhancements </a:t>
            </a:r>
          </a:p>
          <a:p>
            <a:pPr fontAlgn="base"/>
            <a:r>
              <a:rPr lang="en-US" dirty="0"/>
              <a:t>ACP specific monthly events </a:t>
            </a:r>
          </a:p>
          <a:p>
            <a:pPr fontAlgn="base"/>
            <a:r>
              <a:rPr lang="en-US" dirty="0"/>
              <a:t>First semester orientation connecting student services and instruction </a:t>
            </a:r>
          </a:p>
          <a:p>
            <a:pPr fontAlgn="base"/>
            <a:r>
              <a:rPr lang="en-US" dirty="0"/>
              <a:t>College hour </a:t>
            </a:r>
          </a:p>
          <a:p>
            <a:pPr fontAlgn="base"/>
            <a:r>
              <a:rPr lang="en-US" dirty="0"/>
              <a:t>ACP tutors </a:t>
            </a:r>
          </a:p>
        </p:txBody>
      </p:sp>
      <p:sp>
        <p:nvSpPr>
          <p:cNvPr id="5" name="Slide Number Placeholder 4">
            <a:extLst>
              <a:ext uri="{FF2B5EF4-FFF2-40B4-BE49-F238E27FC236}">
                <a16:creationId xmlns:a16="http://schemas.microsoft.com/office/drawing/2014/main" id="{BA48F780-E033-E244-A4EB-3D810FA6B44A}"/>
              </a:ext>
            </a:extLst>
          </p:cNvPr>
          <p:cNvSpPr>
            <a:spLocks noGrp="1"/>
          </p:cNvSpPr>
          <p:nvPr>
            <p:ph type="sldNum" sz="quarter" idx="12"/>
          </p:nvPr>
        </p:nvSpPr>
        <p:spPr/>
        <p:txBody>
          <a:bodyPr/>
          <a:lstStyle/>
          <a:p>
            <a:fld id="{401CF334-2D5C-4859-84A6-CA7E6E43FAEB}" type="slidenum">
              <a:rPr lang="en-US" smtClean="0"/>
              <a:t>17</a:t>
            </a:fld>
            <a:endParaRPr lang="en-US"/>
          </a:p>
        </p:txBody>
      </p:sp>
    </p:spTree>
    <p:extLst>
      <p:ext uri="{BB962C8B-B14F-4D97-AF65-F5344CB8AC3E}">
        <p14:creationId xmlns:p14="http://schemas.microsoft.com/office/powerpoint/2010/main" val="202942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704088"/>
            <a:ext cx="10972800" cy="652272"/>
          </a:xfrm>
        </p:spPr>
        <p:txBody>
          <a:bodyPr>
            <a:noAutofit/>
          </a:bodyPr>
          <a:lstStyle/>
          <a:p>
            <a:r>
              <a:rPr lang="en-US" sz="4000" dirty="0"/>
              <a:t>6 Integrating SEA Program with Guided Pathways</a:t>
            </a:r>
          </a:p>
        </p:txBody>
      </p:sp>
      <p:sp>
        <p:nvSpPr>
          <p:cNvPr id="2" name="Content Placeholder 1"/>
          <p:cNvSpPr>
            <a:spLocks noGrp="1"/>
          </p:cNvSpPr>
          <p:nvPr>
            <p:ph idx="1"/>
          </p:nvPr>
        </p:nvSpPr>
        <p:spPr>
          <a:xfrm>
            <a:off x="335280" y="1463040"/>
            <a:ext cx="11612880" cy="5394960"/>
          </a:xfrm>
        </p:spPr>
        <p:txBody>
          <a:bodyPr>
            <a:noAutofit/>
          </a:bodyPr>
          <a:lstStyle/>
          <a:p>
            <a:pPr marL="0" indent="0" fontAlgn="base">
              <a:buNone/>
            </a:pPr>
            <a:r>
              <a:rPr lang="en-US" sz="1800" b="1" dirty="0"/>
              <a:t>What are some present challenges in that affect reaching full integration?</a:t>
            </a:r>
            <a:r>
              <a:rPr lang="en-US" sz="1800" dirty="0"/>
              <a:t> </a:t>
            </a:r>
          </a:p>
          <a:p>
            <a:pPr fontAlgn="base"/>
            <a:r>
              <a:rPr lang="en-US" sz="1800" dirty="0"/>
              <a:t>Resources </a:t>
            </a:r>
          </a:p>
          <a:p>
            <a:pPr fontAlgn="base"/>
            <a:r>
              <a:rPr lang="en-US" sz="1800" dirty="0"/>
              <a:t>Staffing </a:t>
            </a:r>
          </a:p>
          <a:p>
            <a:pPr fontAlgn="base"/>
            <a:r>
              <a:rPr lang="en-US" sz="1800" dirty="0"/>
              <a:t>Currently in the planning process for the launch of ACP success teams  </a:t>
            </a:r>
          </a:p>
          <a:p>
            <a:pPr marL="0" indent="0" fontAlgn="base">
              <a:buNone/>
            </a:pPr>
            <a:r>
              <a:rPr lang="en-US" sz="1800" b="1" dirty="0"/>
              <a:t>What are the actions your college is taken/plans to overcome some of these challenges?</a:t>
            </a:r>
            <a:r>
              <a:rPr lang="en-US" sz="1800" dirty="0"/>
              <a:t> </a:t>
            </a:r>
          </a:p>
          <a:p>
            <a:pPr fontAlgn="base"/>
            <a:r>
              <a:rPr lang="en-US" sz="1800" dirty="0"/>
              <a:t>Training for ACP success teams </a:t>
            </a:r>
          </a:p>
          <a:p>
            <a:pPr fontAlgn="base"/>
            <a:r>
              <a:rPr lang="en-US" sz="1800" dirty="0"/>
              <a:t>Professional development targeted towards DI populations  </a:t>
            </a:r>
          </a:p>
          <a:p>
            <a:pPr marL="0" indent="0" fontAlgn="base">
              <a:buNone/>
            </a:pPr>
            <a:r>
              <a:rPr lang="en-US" sz="1800" b="1" dirty="0"/>
              <a:t>Leaning into the continuous improvement efforts, what are your immediate, intermediate and long-term goals for full integration?</a:t>
            </a:r>
            <a:r>
              <a:rPr lang="en-US" sz="1800" dirty="0"/>
              <a:t> </a:t>
            </a:r>
          </a:p>
          <a:p>
            <a:pPr marL="365760" lvl="1" indent="0" fontAlgn="base">
              <a:buNone/>
            </a:pPr>
            <a:r>
              <a:rPr lang="en-US" sz="1600" b="1" u="sng" dirty="0"/>
              <a:t>Immediate goals</a:t>
            </a:r>
            <a:r>
              <a:rPr lang="en-US" sz="1600" dirty="0"/>
              <a:t>- train ACP success team </a:t>
            </a:r>
          </a:p>
          <a:p>
            <a:pPr marL="365760" lvl="1" indent="0" fontAlgn="base">
              <a:buNone/>
            </a:pPr>
            <a:r>
              <a:rPr lang="en-US" sz="1600" b="1" u="sng" dirty="0"/>
              <a:t>Intermediate goals</a:t>
            </a:r>
            <a:r>
              <a:rPr lang="en-US" sz="1600" dirty="0"/>
              <a:t>- engage faculty, staff and administrators in data driven conversations highlighting inequities based on DI populations </a:t>
            </a:r>
          </a:p>
          <a:p>
            <a:pPr marL="365760" lvl="1" indent="0" fontAlgn="base">
              <a:buNone/>
            </a:pPr>
            <a:r>
              <a:rPr lang="en-US" sz="1600" b="1" u="sng" dirty="0"/>
              <a:t>Long-term goals-</a:t>
            </a:r>
            <a:r>
              <a:rPr lang="en-US" sz="1600" dirty="0"/>
              <a:t>  </a:t>
            </a:r>
            <a:r>
              <a:rPr lang="en-US" sz="1800" dirty="0"/>
              <a:t> </a:t>
            </a:r>
          </a:p>
          <a:p>
            <a:pPr marL="0" indent="0" fontAlgn="base">
              <a:buNone/>
            </a:pPr>
            <a:r>
              <a:rPr lang="en-US" sz="1800" b="1" dirty="0"/>
              <a:t>How will your college evaluate these outcomes?</a:t>
            </a:r>
            <a:r>
              <a:rPr lang="en-US" sz="1800" dirty="0"/>
              <a:t> </a:t>
            </a:r>
          </a:p>
          <a:p>
            <a:pPr fontAlgn="base"/>
            <a:r>
              <a:rPr lang="en-US" sz="1800" dirty="0"/>
              <a:t>Persistence rates by ethnicity, age and gender </a:t>
            </a:r>
          </a:p>
          <a:p>
            <a:pPr fontAlgn="base"/>
            <a:r>
              <a:rPr lang="en-US" sz="1800" dirty="0"/>
              <a:t>Success rates by ethnicity, age, and gender </a:t>
            </a:r>
          </a:p>
        </p:txBody>
      </p:sp>
      <p:sp>
        <p:nvSpPr>
          <p:cNvPr id="5" name="Slide Number Placeholder 4">
            <a:extLst>
              <a:ext uri="{FF2B5EF4-FFF2-40B4-BE49-F238E27FC236}">
                <a16:creationId xmlns:a16="http://schemas.microsoft.com/office/drawing/2014/main" id="{BA48F780-E033-E244-A4EB-3D810FA6B44A}"/>
              </a:ext>
            </a:extLst>
          </p:cNvPr>
          <p:cNvSpPr>
            <a:spLocks noGrp="1"/>
          </p:cNvSpPr>
          <p:nvPr>
            <p:ph type="sldNum" sz="quarter" idx="12"/>
          </p:nvPr>
        </p:nvSpPr>
        <p:spPr/>
        <p:txBody>
          <a:bodyPr/>
          <a:lstStyle/>
          <a:p>
            <a:fld id="{401CF334-2D5C-4859-84A6-CA7E6E43FAEB}" type="slidenum">
              <a:rPr lang="en-US" smtClean="0"/>
              <a:t>18</a:t>
            </a:fld>
            <a:endParaRPr lang="en-US"/>
          </a:p>
        </p:txBody>
      </p:sp>
    </p:spTree>
    <p:extLst>
      <p:ext uri="{BB962C8B-B14F-4D97-AF65-F5344CB8AC3E}">
        <p14:creationId xmlns:p14="http://schemas.microsoft.com/office/powerpoint/2010/main" val="2092730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704088"/>
            <a:ext cx="10972800" cy="652272"/>
          </a:xfrm>
        </p:spPr>
        <p:txBody>
          <a:bodyPr>
            <a:noAutofit/>
          </a:bodyPr>
          <a:lstStyle/>
          <a:p>
            <a:r>
              <a:rPr lang="en-US" sz="4000" dirty="0"/>
              <a:t>7 Integrating ADT with Guided Pathways</a:t>
            </a:r>
          </a:p>
        </p:txBody>
      </p:sp>
      <p:sp>
        <p:nvSpPr>
          <p:cNvPr id="2" name="Content Placeholder 1"/>
          <p:cNvSpPr>
            <a:spLocks noGrp="1"/>
          </p:cNvSpPr>
          <p:nvPr>
            <p:ph idx="1"/>
          </p:nvPr>
        </p:nvSpPr>
        <p:spPr>
          <a:xfrm>
            <a:off x="335280" y="1463040"/>
            <a:ext cx="11445240" cy="5394960"/>
          </a:xfrm>
        </p:spPr>
        <p:txBody>
          <a:bodyPr>
            <a:normAutofit/>
          </a:bodyPr>
          <a:lstStyle/>
          <a:p>
            <a:pPr fontAlgn="base"/>
            <a:r>
              <a:rPr lang="en-US" b="1" dirty="0"/>
              <a:t>Please provide an example of how the college is integrating.</a:t>
            </a:r>
            <a:r>
              <a:rPr lang="en-US" dirty="0"/>
              <a:t> </a:t>
            </a:r>
          </a:p>
          <a:p>
            <a:pPr fontAlgn="base"/>
            <a:r>
              <a:rPr lang="en-US" b="1" dirty="0"/>
              <a:t>What did your college learn from this process?</a:t>
            </a:r>
            <a:r>
              <a:rPr lang="en-US" dirty="0"/>
              <a:t> </a:t>
            </a:r>
          </a:p>
          <a:p>
            <a:pPr fontAlgn="base"/>
            <a:r>
              <a:rPr lang="en-US" b="1" dirty="0"/>
              <a:t>What is your college's plan for continuous improvement?</a:t>
            </a:r>
            <a:r>
              <a:rPr lang="en-US" dirty="0"/>
              <a:t> </a:t>
            </a:r>
          </a:p>
        </p:txBody>
      </p:sp>
      <p:sp>
        <p:nvSpPr>
          <p:cNvPr id="5" name="Slide Number Placeholder 4">
            <a:extLst>
              <a:ext uri="{FF2B5EF4-FFF2-40B4-BE49-F238E27FC236}">
                <a16:creationId xmlns:a16="http://schemas.microsoft.com/office/drawing/2014/main" id="{BA48F780-E033-E244-A4EB-3D810FA6B44A}"/>
              </a:ext>
            </a:extLst>
          </p:cNvPr>
          <p:cNvSpPr>
            <a:spLocks noGrp="1"/>
          </p:cNvSpPr>
          <p:nvPr>
            <p:ph type="sldNum" sz="quarter" idx="12"/>
          </p:nvPr>
        </p:nvSpPr>
        <p:spPr/>
        <p:txBody>
          <a:bodyPr/>
          <a:lstStyle/>
          <a:p>
            <a:fld id="{401CF334-2D5C-4859-84A6-CA7E6E43FAEB}" type="slidenum">
              <a:rPr lang="en-US" smtClean="0"/>
              <a:t>19</a:t>
            </a:fld>
            <a:endParaRPr lang="en-US"/>
          </a:p>
        </p:txBody>
      </p:sp>
    </p:spTree>
    <p:extLst>
      <p:ext uri="{BB962C8B-B14F-4D97-AF65-F5344CB8AC3E}">
        <p14:creationId xmlns:p14="http://schemas.microsoft.com/office/powerpoint/2010/main" val="3855107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490728"/>
            <a:ext cx="10972800" cy="1143000"/>
          </a:xfrm>
        </p:spPr>
        <p:txBody>
          <a:bodyPr/>
          <a:lstStyle/>
          <a:p>
            <a:r>
              <a:rPr lang="en-US" dirty="0"/>
              <a:t>2. Agenda Overview</a:t>
            </a:r>
          </a:p>
        </p:txBody>
      </p:sp>
      <p:sp>
        <p:nvSpPr>
          <p:cNvPr id="2" name="Content Placeholder 1"/>
          <p:cNvSpPr>
            <a:spLocks noGrp="1"/>
          </p:cNvSpPr>
          <p:nvPr>
            <p:ph idx="1"/>
          </p:nvPr>
        </p:nvSpPr>
        <p:spPr>
          <a:xfrm>
            <a:off x="533400" y="1798320"/>
            <a:ext cx="11338560" cy="4130040"/>
          </a:xfrm>
        </p:spPr>
        <p:txBody>
          <a:bodyPr numCol="2">
            <a:noAutofit/>
          </a:bodyPr>
          <a:lstStyle/>
          <a:p>
            <a:pPr marL="514350" lvl="0" indent="-514350">
              <a:buFont typeface="+mj-lt"/>
              <a:buAutoNum type="arabicPeriod"/>
            </a:pPr>
            <a:r>
              <a:rPr lang="en-US" sz="2400" dirty="0"/>
              <a:t>Call to Order</a:t>
            </a:r>
          </a:p>
          <a:p>
            <a:pPr marL="514350" lvl="0" indent="-514350">
              <a:buFont typeface="+mj-lt"/>
              <a:buAutoNum type="arabicPeriod"/>
            </a:pPr>
            <a:r>
              <a:rPr lang="en-US" sz="2400" dirty="0"/>
              <a:t>Approval of Agenda</a:t>
            </a:r>
          </a:p>
          <a:p>
            <a:pPr marL="514350" lvl="0" indent="-514350">
              <a:buFont typeface="+mj-lt"/>
              <a:buAutoNum type="arabicPeriod"/>
            </a:pPr>
            <a:r>
              <a:rPr lang="en-US" sz="2400" dirty="0"/>
              <a:t>Consent Calendar:</a:t>
            </a:r>
          </a:p>
          <a:p>
            <a:pPr marL="880110" lvl="1" indent="-514350">
              <a:buFont typeface="+mj-lt"/>
              <a:buAutoNum type="arabicPeriod"/>
            </a:pPr>
            <a:r>
              <a:rPr lang="en-US" dirty="0"/>
              <a:t>Meeting Minutes (4/4)</a:t>
            </a:r>
          </a:p>
          <a:p>
            <a:pPr marL="514350" lvl="0" indent="-514350">
              <a:buFont typeface="+mj-lt"/>
              <a:buAutoNum type="arabicPeriod"/>
            </a:pPr>
            <a:r>
              <a:rPr lang="en-US" sz="2400" dirty="0"/>
              <a:t>Land Acknowledgement</a:t>
            </a:r>
          </a:p>
          <a:p>
            <a:pPr marL="514350" lvl="0" indent="-514350">
              <a:buFont typeface="+mj-lt"/>
              <a:buAutoNum type="arabicPeriod"/>
            </a:pPr>
            <a:r>
              <a:rPr lang="en-US" sz="2400" dirty="0"/>
              <a:t>Public Comments</a:t>
            </a:r>
          </a:p>
          <a:p>
            <a:pPr marL="514350" indent="-514350">
              <a:buFont typeface="+mj-lt"/>
              <a:buAutoNum type="arabicPeriod"/>
            </a:pPr>
            <a:r>
              <a:rPr lang="en-US" sz="2400" dirty="0"/>
              <a:t>Action Items:</a:t>
            </a:r>
          </a:p>
          <a:p>
            <a:pPr marL="880110" lvl="1" indent="-514350">
              <a:buFont typeface="+mj-lt"/>
              <a:buAutoNum type="arabicPeriod"/>
            </a:pPr>
            <a:r>
              <a:rPr lang="en-US" dirty="0"/>
              <a:t>Strategic Enrollment </a:t>
            </a:r>
            <a:r>
              <a:rPr lang="en-US" dirty="0" err="1"/>
              <a:t>Mgmt</a:t>
            </a:r>
            <a:r>
              <a:rPr lang="en-US" dirty="0"/>
              <a:t> Plan</a:t>
            </a:r>
          </a:p>
          <a:p>
            <a:pPr marL="514350" indent="-514350">
              <a:buFont typeface="+mj-lt"/>
              <a:buAutoNum type="arabicPeriod"/>
            </a:pPr>
            <a:r>
              <a:rPr lang="en-US" sz="2400" dirty="0"/>
              <a:t>Discussion Items</a:t>
            </a:r>
          </a:p>
          <a:p>
            <a:pPr marL="880110" lvl="1" indent="-514350">
              <a:buFont typeface="+mj-lt"/>
              <a:buAutoNum type="arabicPeriod"/>
            </a:pPr>
            <a:r>
              <a:rPr lang="en-US" dirty="0"/>
              <a:t>CFHPC Form &amp; Rubric</a:t>
            </a:r>
          </a:p>
          <a:p>
            <a:pPr marL="880110" lvl="1" indent="-514350">
              <a:buFont typeface="+mj-lt"/>
              <a:buAutoNum type="arabicPeriod"/>
            </a:pPr>
            <a:r>
              <a:rPr lang="en-US" dirty="0"/>
              <a:t>Guided Pathways Plan</a:t>
            </a:r>
          </a:p>
          <a:p>
            <a:pPr marL="880110" lvl="1" indent="-514350">
              <a:buFont typeface="+mj-lt"/>
              <a:buAutoNum type="arabicPeriod"/>
            </a:pPr>
            <a:r>
              <a:rPr lang="en-US" dirty="0"/>
              <a:t>Recommended Changes to ASC&amp;B</a:t>
            </a:r>
          </a:p>
          <a:p>
            <a:pPr marL="880110" lvl="1" indent="-514350">
              <a:buFont typeface="+mj-lt"/>
              <a:buAutoNum type="arabicPeriod"/>
            </a:pPr>
            <a:r>
              <a:rPr lang="en-US" dirty="0"/>
              <a:t>Input on CGH Change Requests</a:t>
            </a:r>
          </a:p>
          <a:p>
            <a:pPr marL="514350" indent="-514350">
              <a:buFont typeface="+mj-lt"/>
              <a:buAutoNum type="arabicPeriod" startAt="8"/>
            </a:pPr>
            <a:r>
              <a:rPr lang="en-US" sz="2400" dirty="0"/>
              <a:t>Reports</a:t>
            </a:r>
          </a:p>
          <a:p>
            <a:pPr marL="850392" lvl="1" indent="-457200">
              <a:buFont typeface="+mj-lt"/>
              <a:buAutoNum type="arabicPeriod"/>
            </a:pPr>
            <a:r>
              <a:rPr lang="en-US" dirty="0"/>
              <a:t>Executive Committee Reports</a:t>
            </a:r>
          </a:p>
          <a:p>
            <a:pPr marL="850392" lvl="1" indent="-457200">
              <a:buFont typeface="+mj-lt"/>
              <a:buAutoNum type="arabicPeriod"/>
            </a:pPr>
            <a:r>
              <a:rPr lang="en-US" dirty="0"/>
              <a:t>SDCCD Response to IT Resolution</a:t>
            </a:r>
          </a:p>
          <a:p>
            <a:pPr marL="514350" lvl="0" indent="-514350">
              <a:buFont typeface="+mj-lt"/>
              <a:buAutoNum type="arabicPeriod" startAt="8"/>
            </a:pPr>
            <a:r>
              <a:rPr lang="en-US" sz="2400" dirty="0"/>
              <a:t>Announcements</a:t>
            </a:r>
          </a:p>
          <a:p>
            <a:pPr marL="514350" lvl="0" indent="-514350">
              <a:buFont typeface="+mj-lt"/>
              <a:buAutoNum type="arabicPeriod" startAt="8"/>
            </a:pPr>
            <a:r>
              <a:rPr lang="en-US" sz="2400" dirty="0"/>
              <a:t>Adjournment</a:t>
            </a:r>
          </a:p>
        </p:txBody>
      </p:sp>
      <p:sp>
        <p:nvSpPr>
          <p:cNvPr id="5" name="Slide Number Placeholder 4">
            <a:extLst>
              <a:ext uri="{FF2B5EF4-FFF2-40B4-BE49-F238E27FC236}">
                <a16:creationId xmlns:a16="http://schemas.microsoft.com/office/drawing/2014/main" id="{BA48F780-E033-E244-A4EB-3D810FA6B44A}"/>
              </a:ext>
            </a:extLst>
          </p:cNvPr>
          <p:cNvSpPr>
            <a:spLocks noGrp="1"/>
          </p:cNvSpPr>
          <p:nvPr>
            <p:ph type="sldNum" sz="quarter" idx="12"/>
          </p:nvPr>
        </p:nvSpPr>
        <p:spPr/>
        <p:txBody>
          <a:bodyPr/>
          <a:lstStyle/>
          <a:p>
            <a:fld id="{401CF334-2D5C-4859-84A6-CA7E6E43FAEB}" type="slidenum">
              <a:rPr lang="en-US" smtClean="0"/>
              <a:t>2</a:t>
            </a:fld>
            <a:endParaRPr lang="en-US"/>
          </a:p>
        </p:txBody>
      </p:sp>
      <p:sp>
        <p:nvSpPr>
          <p:cNvPr id="6" name="TextBox 5">
            <a:extLst>
              <a:ext uri="{FF2B5EF4-FFF2-40B4-BE49-F238E27FC236}">
                <a16:creationId xmlns:a16="http://schemas.microsoft.com/office/drawing/2014/main" id="{13743A35-43E1-534B-A511-51AA5367A8C2}"/>
              </a:ext>
            </a:extLst>
          </p:cNvPr>
          <p:cNvSpPr txBox="1"/>
          <p:nvPr/>
        </p:nvSpPr>
        <p:spPr>
          <a:xfrm>
            <a:off x="1583055" y="6079163"/>
            <a:ext cx="9025890" cy="430887"/>
          </a:xfrm>
          <a:prstGeom prst="rect">
            <a:avLst/>
          </a:prstGeom>
          <a:noFill/>
          <a:ln>
            <a:solidFill>
              <a:schemeClr val="bg2"/>
            </a:solidFill>
          </a:ln>
        </p:spPr>
        <p:txBody>
          <a:bodyPr wrap="square">
            <a:spAutoFit/>
          </a:bodyPr>
          <a:lstStyle/>
          <a:p>
            <a:pPr marL="920750" indent="-920750" algn="ctr">
              <a:buClr>
                <a:srgbClr val="20557B"/>
              </a:buClr>
              <a:buNone/>
            </a:pPr>
            <a:r>
              <a:rPr lang="en-US" sz="2200" u="sng" spc="-5" dirty="0">
                <a:solidFill>
                  <a:srgbClr val="000000"/>
                </a:solidFill>
                <a:effectLst/>
                <a:latin typeface="Tahoma" panose="020B0604030504040204" pitchFamily="34" charset="0"/>
                <a:ea typeface="Arial" panose="020B0604020202020204" pitchFamily="34" charset="0"/>
                <a:cs typeface="Times New Roman" panose="02020603050405020304" pitchFamily="18" charset="0"/>
                <a:hlinkClick r:id="rId2"/>
              </a:rPr>
              <a:t>See the complete A.S. Agenda here</a:t>
            </a:r>
            <a:endParaRPr lang="en-US" sz="2200" u="sng" spc="-5" dirty="0">
              <a:solidFill>
                <a:srgbClr val="000000"/>
              </a:solidFill>
              <a:effectLst/>
              <a:latin typeface="Tahoma" panose="020B0604030504040204" pitchFamily="34" charset="0"/>
              <a:ea typeface="Arial" panose="020B0604020202020204" pitchFamily="34" charset="0"/>
              <a:cs typeface="Times New Roman" panose="02020603050405020304" pitchFamily="18" charset="0"/>
              <a:hlinkClick r:id="rId3"/>
            </a:endParaRPr>
          </a:p>
        </p:txBody>
      </p:sp>
    </p:spTree>
    <p:extLst>
      <p:ext uri="{BB962C8B-B14F-4D97-AF65-F5344CB8AC3E}">
        <p14:creationId xmlns:p14="http://schemas.microsoft.com/office/powerpoint/2010/main" val="1185715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704088"/>
            <a:ext cx="10972800" cy="652272"/>
          </a:xfrm>
        </p:spPr>
        <p:txBody>
          <a:bodyPr>
            <a:noAutofit/>
          </a:bodyPr>
          <a:lstStyle/>
          <a:p>
            <a:r>
              <a:rPr lang="en-US" sz="4000" dirty="0"/>
              <a:t>8 Integrating ZTC with Guided Pathways</a:t>
            </a:r>
          </a:p>
        </p:txBody>
      </p:sp>
      <p:sp>
        <p:nvSpPr>
          <p:cNvPr id="2" name="Content Placeholder 1"/>
          <p:cNvSpPr>
            <a:spLocks noGrp="1"/>
          </p:cNvSpPr>
          <p:nvPr>
            <p:ph idx="1"/>
          </p:nvPr>
        </p:nvSpPr>
        <p:spPr>
          <a:xfrm>
            <a:off x="335280" y="1463040"/>
            <a:ext cx="11445240" cy="5394960"/>
          </a:xfrm>
        </p:spPr>
        <p:txBody>
          <a:bodyPr>
            <a:normAutofit fontScale="62500" lnSpcReduction="20000"/>
          </a:bodyPr>
          <a:lstStyle/>
          <a:p>
            <a:pPr marL="0" indent="0" fontAlgn="base">
              <a:buNone/>
            </a:pPr>
            <a:r>
              <a:rPr lang="en-US" sz="2900" b="1" dirty="0"/>
              <a:t>What are some present challenges in that affect reaching full integration? </a:t>
            </a:r>
            <a:r>
              <a:rPr lang="en-US" sz="2900" dirty="0"/>
              <a:t> </a:t>
            </a:r>
          </a:p>
          <a:p>
            <a:pPr fontAlgn="base"/>
            <a:r>
              <a:rPr lang="en-US" sz="2900" dirty="0"/>
              <a:t>Resources   </a:t>
            </a:r>
          </a:p>
          <a:p>
            <a:pPr fontAlgn="base"/>
            <a:r>
              <a:rPr lang="en-US" sz="2900" dirty="0"/>
              <a:t>Faculty willingness to participate   </a:t>
            </a:r>
          </a:p>
          <a:p>
            <a:pPr fontAlgn="base"/>
            <a:r>
              <a:rPr lang="en-US" sz="2900" dirty="0"/>
              <a:t>Lack of accurate data about actual usage or lack thereof   </a:t>
            </a:r>
          </a:p>
          <a:p>
            <a:pPr fontAlgn="base"/>
            <a:r>
              <a:rPr lang="en-US" sz="2900" dirty="0"/>
              <a:t>Marketing</a:t>
            </a:r>
            <a:r>
              <a:rPr lang="en-US" sz="2900" b="1" dirty="0"/>
              <a:t> </a:t>
            </a:r>
            <a:r>
              <a:rPr lang="en-US" sz="2900" dirty="0"/>
              <a:t>  </a:t>
            </a:r>
          </a:p>
          <a:p>
            <a:pPr fontAlgn="base"/>
            <a:r>
              <a:rPr lang="en-US" sz="2900" dirty="0"/>
              <a:t>No taskforce with representation from various constituency groups  </a:t>
            </a:r>
          </a:p>
          <a:p>
            <a:pPr fontAlgn="base"/>
            <a:r>
              <a:rPr lang="en-US" sz="2900" dirty="0"/>
              <a:t>Lack of data on OER/ZTC for college and students  </a:t>
            </a:r>
          </a:p>
          <a:p>
            <a:pPr marL="0" indent="0" fontAlgn="base">
              <a:buNone/>
            </a:pPr>
            <a:r>
              <a:rPr lang="en-US" sz="2900" dirty="0"/>
              <a:t>  </a:t>
            </a:r>
          </a:p>
          <a:p>
            <a:pPr marL="0" indent="0" fontAlgn="base">
              <a:buNone/>
            </a:pPr>
            <a:r>
              <a:rPr lang="en-US" sz="2900" b="1" dirty="0"/>
              <a:t>What are the actions your college is taken/plans to overcome some of these challenges?</a:t>
            </a:r>
            <a:r>
              <a:rPr lang="en-US" sz="2900" dirty="0"/>
              <a:t>  </a:t>
            </a:r>
          </a:p>
          <a:p>
            <a:pPr fontAlgn="base"/>
            <a:r>
              <a:rPr lang="en-US" sz="2900" dirty="0"/>
              <a:t>Regular emails by OER librarian on OER resources by discipline  </a:t>
            </a:r>
          </a:p>
          <a:p>
            <a:pPr fontAlgn="base"/>
            <a:r>
              <a:rPr lang="en-US" sz="2900" dirty="0"/>
              <a:t>Small OER committee   </a:t>
            </a:r>
          </a:p>
          <a:p>
            <a:pPr fontAlgn="base"/>
            <a:r>
              <a:rPr lang="en-US" sz="2900" dirty="0"/>
              <a:t>OER events  </a:t>
            </a:r>
          </a:p>
          <a:p>
            <a:pPr fontAlgn="base"/>
            <a:r>
              <a:rPr lang="en-US" sz="2900" dirty="0"/>
              <a:t>OER Professional Development cohort called FLOC (currently 30 faculty members have participated)  </a:t>
            </a:r>
          </a:p>
          <a:p>
            <a:pPr fontAlgn="base"/>
            <a:r>
              <a:rPr lang="en-US" sz="2900" dirty="0"/>
              <a:t>Apply for OER/ZTC grants to work on developing ZTC pathways across the district.  </a:t>
            </a:r>
          </a:p>
          <a:p>
            <a:pPr fontAlgn="base"/>
            <a:r>
              <a:rPr lang="en-US" sz="2900" dirty="0"/>
              <a:t>Calculate student saving if OER/ZTC adopted  </a:t>
            </a:r>
          </a:p>
          <a:p>
            <a:pPr fontAlgn="base"/>
            <a:r>
              <a:rPr lang="en-US" sz="2900" dirty="0"/>
              <a:t>Calculate number of courses using OER/ZTC  </a:t>
            </a:r>
          </a:p>
          <a:p>
            <a:pPr fontAlgn="base"/>
            <a:r>
              <a:rPr lang="en-US" sz="2900" dirty="0"/>
              <a:t>Gather more data about campus support, OER / ZTC usage and impact </a:t>
            </a:r>
            <a:endParaRPr lang="en-US" dirty="0"/>
          </a:p>
        </p:txBody>
      </p:sp>
      <p:sp>
        <p:nvSpPr>
          <p:cNvPr id="5" name="Slide Number Placeholder 4">
            <a:extLst>
              <a:ext uri="{FF2B5EF4-FFF2-40B4-BE49-F238E27FC236}">
                <a16:creationId xmlns:a16="http://schemas.microsoft.com/office/drawing/2014/main" id="{BA48F780-E033-E244-A4EB-3D810FA6B44A}"/>
              </a:ext>
            </a:extLst>
          </p:cNvPr>
          <p:cNvSpPr>
            <a:spLocks noGrp="1"/>
          </p:cNvSpPr>
          <p:nvPr>
            <p:ph type="sldNum" sz="quarter" idx="12"/>
          </p:nvPr>
        </p:nvSpPr>
        <p:spPr/>
        <p:txBody>
          <a:bodyPr/>
          <a:lstStyle/>
          <a:p>
            <a:fld id="{401CF334-2D5C-4859-84A6-CA7E6E43FAEB}" type="slidenum">
              <a:rPr lang="en-US" smtClean="0"/>
              <a:t>20</a:t>
            </a:fld>
            <a:endParaRPr lang="en-US"/>
          </a:p>
        </p:txBody>
      </p:sp>
    </p:spTree>
    <p:extLst>
      <p:ext uri="{BB962C8B-B14F-4D97-AF65-F5344CB8AC3E}">
        <p14:creationId xmlns:p14="http://schemas.microsoft.com/office/powerpoint/2010/main" val="699658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704088"/>
            <a:ext cx="10972800" cy="652272"/>
          </a:xfrm>
        </p:spPr>
        <p:txBody>
          <a:bodyPr>
            <a:noAutofit/>
          </a:bodyPr>
          <a:lstStyle/>
          <a:p>
            <a:r>
              <a:rPr lang="en-US" sz="4000" dirty="0"/>
              <a:t>8 Integrating ZTC with Guided Pathways</a:t>
            </a:r>
          </a:p>
        </p:txBody>
      </p:sp>
      <p:sp>
        <p:nvSpPr>
          <p:cNvPr id="2" name="Content Placeholder 1"/>
          <p:cNvSpPr>
            <a:spLocks noGrp="1"/>
          </p:cNvSpPr>
          <p:nvPr>
            <p:ph idx="1"/>
          </p:nvPr>
        </p:nvSpPr>
        <p:spPr>
          <a:xfrm>
            <a:off x="335280" y="1463040"/>
            <a:ext cx="11445240" cy="5394960"/>
          </a:xfrm>
        </p:spPr>
        <p:txBody>
          <a:bodyPr>
            <a:normAutofit fontScale="92500" lnSpcReduction="20000"/>
          </a:bodyPr>
          <a:lstStyle/>
          <a:p>
            <a:pPr marL="0" indent="0" fontAlgn="base">
              <a:buNone/>
            </a:pPr>
            <a:r>
              <a:rPr lang="en-US" b="1" dirty="0"/>
              <a:t>Leaning into the continuous improvement efforts, what are your immediate, intermediate and long-term goals for full integration?</a:t>
            </a:r>
            <a:r>
              <a:rPr lang="en-US" dirty="0"/>
              <a:t>  </a:t>
            </a:r>
          </a:p>
          <a:p>
            <a:pPr marL="0" indent="0" fontAlgn="base">
              <a:buNone/>
            </a:pPr>
            <a:r>
              <a:rPr lang="en-US" dirty="0"/>
              <a:t>  </a:t>
            </a:r>
          </a:p>
          <a:p>
            <a:pPr marL="365760" lvl="1" indent="0" fontAlgn="base">
              <a:buNone/>
            </a:pPr>
            <a:r>
              <a:rPr lang="en-US" b="1" u="sng" dirty="0"/>
              <a:t>Immediate goals</a:t>
            </a:r>
            <a:r>
              <a:rPr lang="en-US" dirty="0"/>
              <a:t>- collection of OER and ZTC resources available for all General Education courses  </a:t>
            </a:r>
          </a:p>
          <a:p>
            <a:pPr marL="365760" lvl="1" indent="0" fontAlgn="base">
              <a:buNone/>
            </a:pPr>
            <a:r>
              <a:rPr lang="en-US" b="1" u="sng" dirty="0"/>
              <a:t>Intermediate goals</a:t>
            </a:r>
            <a:r>
              <a:rPr lang="en-US" dirty="0"/>
              <a:t>- regular communication with departments (programs) on ZTC and other stakeholders.  </a:t>
            </a:r>
          </a:p>
          <a:p>
            <a:pPr marL="365760" lvl="1" indent="0" fontAlgn="base">
              <a:buNone/>
            </a:pPr>
            <a:r>
              <a:rPr lang="en-US" dirty="0"/>
              <a:t>Continuation of OER/ZTC professional development opportunities.  </a:t>
            </a:r>
          </a:p>
          <a:p>
            <a:pPr marL="365760" lvl="1" indent="0" fontAlgn="base">
              <a:buNone/>
            </a:pPr>
            <a:r>
              <a:rPr lang="en-US" dirty="0"/>
              <a:t>Connect faculty across district for collaborate on creation/adoption of OER and ancillary materials  </a:t>
            </a:r>
          </a:p>
          <a:p>
            <a:pPr marL="365760" lvl="1" indent="0" fontAlgn="base">
              <a:buNone/>
            </a:pPr>
            <a:r>
              <a:rPr lang="en-US" b="1" u="sng" dirty="0"/>
              <a:t>Long-term goals-</a:t>
            </a:r>
            <a:r>
              <a:rPr lang="en-US" dirty="0"/>
              <a:t> work with stakeholders to develop processes for embedding ZTC in courses  </a:t>
            </a:r>
          </a:p>
          <a:p>
            <a:pPr marL="0" indent="0" fontAlgn="base">
              <a:buNone/>
            </a:pPr>
            <a:endParaRPr lang="en-US" dirty="0"/>
          </a:p>
          <a:p>
            <a:pPr marL="0" indent="0" fontAlgn="base">
              <a:buNone/>
            </a:pPr>
            <a:r>
              <a:rPr lang="en-US" b="1" dirty="0"/>
              <a:t>How will your college evaluate these outcomes?</a:t>
            </a:r>
            <a:r>
              <a:rPr lang="en-US" dirty="0"/>
              <a:t>  </a:t>
            </a:r>
          </a:p>
          <a:p>
            <a:pPr fontAlgn="base"/>
            <a:r>
              <a:rPr lang="en-US" dirty="0"/>
              <a:t>Number of faculty embedding ZTC textbooks in their courses </a:t>
            </a:r>
          </a:p>
        </p:txBody>
      </p:sp>
      <p:sp>
        <p:nvSpPr>
          <p:cNvPr id="5" name="Slide Number Placeholder 4">
            <a:extLst>
              <a:ext uri="{FF2B5EF4-FFF2-40B4-BE49-F238E27FC236}">
                <a16:creationId xmlns:a16="http://schemas.microsoft.com/office/drawing/2014/main" id="{BA48F780-E033-E244-A4EB-3D810FA6B44A}"/>
              </a:ext>
            </a:extLst>
          </p:cNvPr>
          <p:cNvSpPr>
            <a:spLocks noGrp="1"/>
          </p:cNvSpPr>
          <p:nvPr>
            <p:ph type="sldNum" sz="quarter" idx="12"/>
          </p:nvPr>
        </p:nvSpPr>
        <p:spPr/>
        <p:txBody>
          <a:bodyPr/>
          <a:lstStyle/>
          <a:p>
            <a:fld id="{401CF334-2D5C-4859-84A6-CA7E6E43FAEB}" type="slidenum">
              <a:rPr lang="en-US" smtClean="0"/>
              <a:t>21</a:t>
            </a:fld>
            <a:endParaRPr lang="en-US"/>
          </a:p>
        </p:txBody>
      </p:sp>
    </p:spTree>
    <p:extLst>
      <p:ext uri="{BB962C8B-B14F-4D97-AF65-F5344CB8AC3E}">
        <p14:creationId xmlns:p14="http://schemas.microsoft.com/office/powerpoint/2010/main" val="852839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704088"/>
            <a:ext cx="10972800" cy="652272"/>
          </a:xfrm>
        </p:spPr>
        <p:txBody>
          <a:bodyPr>
            <a:noAutofit/>
          </a:bodyPr>
          <a:lstStyle/>
          <a:p>
            <a:r>
              <a:rPr lang="en-US" sz="4000" dirty="0"/>
              <a:t>9 Integrating CAEP with Guided Pathways</a:t>
            </a:r>
          </a:p>
        </p:txBody>
      </p:sp>
      <p:sp>
        <p:nvSpPr>
          <p:cNvPr id="2" name="Content Placeholder 1"/>
          <p:cNvSpPr>
            <a:spLocks noGrp="1"/>
          </p:cNvSpPr>
          <p:nvPr>
            <p:ph idx="1"/>
          </p:nvPr>
        </p:nvSpPr>
        <p:spPr>
          <a:xfrm>
            <a:off x="335280" y="1463040"/>
            <a:ext cx="11445240" cy="5394960"/>
          </a:xfrm>
        </p:spPr>
        <p:txBody>
          <a:bodyPr>
            <a:normAutofit fontScale="92500" lnSpcReduction="20000"/>
          </a:bodyPr>
          <a:lstStyle/>
          <a:p>
            <a:pPr marL="0" indent="0" fontAlgn="base">
              <a:buNone/>
            </a:pPr>
            <a:r>
              <a:rPr lang="en-US" b="1" dirty="0"/>
              <a:t>What are some present challenges in that affect reaching full integration?</a:t>
            </a:r>
            <a:r>
              <a:rPr lang="en-US" dirty="0"/>
              <a:t> </a:t>
            </a:r>
          </a:p>
          <a:p>
            <a:pPr fontAlgn="base"/>
            <a:r>
              <a:rPr lang="en-US" dirty="0"/>
              <a:t>Resources </a:t>
            </a:r>
          </a:p>
          <a:p>
            <a:pPr fontAlgn="base"/>
            <a:r>
              <a:rPr lang="en-US" dirty="0"/>
              <a:t>Staffing </a:t>
            </a:r>
          </a:p>
          <a:p>
            <a:pPr fontAlgn="base"/>
            <a:r>
              <a:rPr lang="en-US" dirty="0"/>
              <a:t>Curriculum process </a:t>
            </a:r>
          </a:p>
          <a:p>
            <a:pPr marL="0" indent="0" fontAlgn="base">
              <a:buNone/>
            </a:pPr>
            <a:r>
              <a:rPr lang="en-US" dirty="0"/>
              <a:t> </a:t>
            </a:r>
          </a:p>
          <a:p>
            <a:pPr marL="0" indent="0" fontAlgn="base">
              <a:buNone/>
            </a:pPr>
            <a:r>
              <a:rPr lang="en-US" b="1" dirty="0"/>
              <a:t>What are the actions your college is taken/plans to overcome some of these challenges?</a:t>
            </a:r>
            <a:r>
              <a:rPr lang="en-US" dirty="0"/>
              <a:t> </a:t>
            </a:r>
          </a:p>
          <a:p>
            <a:pPr fontAlgn="base"/>
            <a:r>
              <a:rPr lang="en-US" dirty="0"/>
              <a:t>Participated in REACH, where a workgroup completed an analysis of what is currently occurring and how we could improve pathways for Adult Learners </a:t>
            </a:r>
          </a:p>
          <a:p>
            <a:pPr fontAlgn="base"/>
            <a:r>
              <a:rPr lang="en-US" dirty="0"/>
              <a:t>Developed new degree for adult learners returning to college  </a:t>
            </a:r>
          </a:p>
          <a:p>
            <a:pPr fontAlgn="base"/>
            <a:r>
              <a:rPr lang="en-US" dirty="0"/>
              <a:t>Developed stackable credentials tailored to soft skills needed in the workforce </a:t>
            </a:r>
          </a:p>
          <a:p>
            <a:pPr fontAlgn="base"/>
            <a:r>
              <a:rPr lang="en-US" dirty="0"/>
              <a:t>Developed a marketing plan for adult learners </a:t>
            </a:r>
          </a:p>
          <a:p>
            <a:pPr fontAlgn="base"/>
            <a:r>
              <a:rPr lang="en-US" dirty="0"/>
              <a:t>Strategized interventions and programs to aid adult learners complete their degree/certificate </a:t>
            </a:r>
          </a:p>
        </p:txBody>
      </p:sp>
      <p:sp>
        <p:nvSpPr>
          <p:cNvPr id="5" name="Slide Number Placeholder 4">
            <a:extLst>
              <a:ext uri="{FF2B5EF4-FFF2-40B4-BE49-F238E27FC236}">
                <a16:creationId xmlns:a16="http://schemas.microsoft.com/office/drawing/2014/main" id="{BA48F780-E033-E244-A4EB-3D810FA6B44A}"/>
              </a:ext>
            </a:extLst>
          </p:cNvPr>
          <p:cNvSpPr>
            <a:spLocks noGrp="1"/>
          </p:cNvSpPr>
          <p:nvPr>
            <p:ph type="sldNum" sz="quarter" idx="12"/>
          </p:nvPr>
        </p:nvSpPr>
        <p:spPr/>
        <p:txBody>
          <a:bodyPr/>
          <a:lstStyle/>
          <a:p>
            <a:fld id="{401CF334-2D5C-4859-84A6-CA7E6E43FAEB}" type="slidenum">
              <a:rPr lang="en-US" smtClean="0"/>
              <a:t>22</a:t>
            </a:fld>
            <a:endParaRPr lang="en-US"/>
          </a:p>
        </p:txBody>
      </p:sp>
    </p:spTree>
    <p:extLst>
      <p:ext uri="{BB962C8B-B14F-4D97-AF65-F5344CB8AC3E}">
        <p14:creationId xmlns:p14="http://schemas.microsoft.com/office/powerpoint/2010/main" val="4265703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704088"/>
            <a:ext cx="10972800" cy="652272"/>
          </a:xfrm>
        </p:spPr>
        <p:txBody>
          <a:bodyPr>
            <a:noAutofit/>
          </a:bodyPr>
          <a:lstStyle/>
          <a:p>
            <a:r>
              <a:rPr lang="en-US" sz="4000" dirty="0"/>
              <a:t>9 Integrating CAEP with Guided Pathways</a:t>
            </a:r>
          </a:p>
        </p:txBody>
      </p:sp>
      <p:sp>
        <p:nvSpPr>
          <p:cNvPr id="2" name="Content Placeholder 1"/>
          <p:cNvSpPr>
            <a:spLocks noGrp="1"/>
          </p:cNvSpPr>
          <p:nvPr>
            <p:ph idx="1"/>
          </p:nvPr>
        </p:nvSpPr>
        <p:spPr>
          <a:xfrm>
            <a:off x="335280" y="1463040"/>
            <a:ext cx="11445240" cy="5394960"/>
          </a:xfrm>
        </p:spPr>
        <p:txBody>
          <a:bodyPr>
            <a:normAutofit lnSpcReduction="10000"/>
          </a:bodyPr>
          <a:lstStyle/>
          <a:p>
            <a:pPr marL="0" indent="0" fontAlgn="base">
              <a:buNone/>
            </a:pPr>
            <a:r>
              <a:rPr lang="en-US" b="1" dirty="0"/>
              <a:t>Leaning into the continuous improvement efforts, what are your immediate, intermediate and long-term goals for full integration?</a:t>
            </a:r>
            <a:r>
              <a:rPr lang="en-US" dirty="0"/>
              <a:t> </a:t>
            </a:r>
          </a:p>
          <a:p>
            <a:pPr marL="365760" lvl="1" indent="0" fontAlgn="base">
              <a:buNone/>
            </a:pPr>
            <a:r>
              <a:rPr lang="en-US" b="1" u="sng" dirty="0"/>
              <a:t>Immediate goals</a:t>
            </a:r>
            <a:r>
              <a:rPr lang="en-US" dirty="0"/>
              <a:t>- develop curriculum for stackable credentials and adult learners' degree </a:t>
            </a:r>
          </a:p>
          <a:p>
            <a:pPr marL="365760" lvl="1" indent="0" fontAlgn="base">
              <a:buNone/>
            </a:pPr>
            <a:r>
              <a:rPr lang="en-US" b="1" u="sng" dirty="0"/>
              <a:t>Intermediate goals</a:t>
            </a:r>
            <a:r>
              <a:rPr lang="en-US" dirty="0"/>
              <a:t>- market new degree and certificates  </a:t>
            </a:r>
          </a:p>
          <a:p>
            <a:pPr marL="365760" lvl="1" indent="0" fontAlgn="base">
              <a:buNone/>
            </a:pPr>
            <a:r>
              <a:rPr lang="en-US" b="1" u="sng" dirty="0"/>
              <a:t>Long-term goals-</a:t>
            </a:r>
            <a:r>
              <a:rPr lang="en-US" dirty="0"/>
              <a:t> create more stackable credentials leading to other degree pathways </a:t>
            </a:r>
          </a:p>
          <a:p>
            <a:pPr marL="0" indent="0" fontAlgn="base">
              <a:buNone/>
            </a:pPr>
            <a:r>
              <a:rPr lang="en-US" dirty="0"/>
              <a:t> </a:t>
            </a:r>
          </a:p>
          <a:p>
            <a:pPr marL="0" indent="0" fontAlgn="base">
              <a:buNone/>
            </a:pPr>
            <a:r>
              <a:rPr lang="en-US" b="1" dirty="0"/>
              <a:t>How will your college evaluate these outcomes?</a:t>
            </a:r>
            <a:r>
              <a:rPr lang="en-US" dirty="0"/>
              <a:t> </a:t>
            </a:r>
          </a:p>
          <a:p>
            <a:pPr fontAlgn="base"/>
            <a:r>
              <a:rPr lang="en-US" dirty="0"/>
              <a:t>Number of students enrolling in courses for stackable credential </a:t>
            </a:r>
          </a:p>
          <a:p>
            <a:pPr fontAlgn="base"/>
            <a:r>
              <a:rPr lang="en-US" dirty="0"/>
              <a:t>Number of students enrolling in courses for adult degree </a:t>
            </a:r>
          </a:p>
          <a:p>
            <a:pPr fontAlgn="base"/>
            <a:r>
              <a:rPr lang="en-US" dirty="0"/>
              <a:t>Persistence rates by ethnicity, age and gender </a:t>
            </a:r>
          </a:p>
          <a:p>
            <a:pPr fontAlgn="base"/>
            <a:r>
              <a:rPr lang="en-US" dirty="0"/>
              <a:t>Success rates by ethnicity, age, and gender </a:t>
            </a:r>
          </a:p>
          <a:p>
            <a:pPr marL="0" indent="0" fontAlgn="base">
              <a:buNone/>
            </a:pPr>
            <a:endParaRPr lang="en-US" dirty="0"/>
          </a:p>
        </p:txBody>
      </p:sp>
      <p:sp>
        <p:nvSpPr>
          <p:cNvPr id="5" name="Slide Number Placeholder 4">
            <a:extLst>
              <a:ext uri="{FF2B5EF4-FFF2-40B4-BE49-F238E27FC236}">
                <a16:creationId xmlns:a16="http://schemas.microsoft.com/office/drawing/2014/main" id="{BA48F780-E033-E244-A4EB-3D810FA6B44A}"/>
              </a:ext>
            </a:extLst>
          </p:cNvPr>
          <p:cNvSpPr>
            <a:spLocks noGrp="1"/>
          </p:cNvSpPr>
          <p:nvPr>
            <p:ph type="sldNum" sz="quarter" idx="12"/>
          </p:nvPr>
        </p:nvSpPr>
        <p:spPr/>
        <p:txBody>
          <a:bodyPr/>
          <a:lstStyle/>
          <a:p>
            <a:fld id="{401CF334-2D5C-4859-84A6-CA7E6E43FAEB}" type="slidenum">
              <a:rPr lang="en-US" smtClean="0"/>
              <a:t>23</a:t>
            </a:fld>
            <a:endParaRPr lang="en-US"/>
          </a:p>
        </p:txBody>
      </p:sp>
    </p:spTree>
    <p:extLst>
      <p:ext uri="{BB962C8B-B14F-4D97-AF65-F5344CB8AC3E}">
        <p14:creationId xmlns:p14="http://schemas.microsoft.com/office/powerpoint/2010/main" val="121217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704088"/>
            <a:ext cx="10972800" cy="652272"/>
          </a:xfrm>
        </p:spPr>
        <p:txBody>
          <a:bodyPr>
            <a:noAutofit/>
          </a:bodyPr>
          <a:lstStyle/>
          <a:p>
            <a:r>
              <a:rPr lang="en-US" sz="4000" dirty="0"/>
              <a:t>10 Integrating SWP with Guided Pathways</a:t>
            </a:r>
          </a:p>
        </p:txBody>
      </p:sp>
      <p:sp>
        <p:nvSpPr>
          <p:cNvPr id="2" name="Content Placeholder 1"/>
          <p:cNvSpPr>
            <a:spLocks noGrp="1"/>
          </p:cNvSpPr>
          <p:nvPr>
            <p:ph idx="1"/>
          </p:nvPr>
        </p:nvSpPr>
        <p:spPr>
          <a:xfrm>
            <a:off x="335280" y="1463040"/>
            <a:ext cx="11445240" cy="5394960"/>
          </a:xfrm>
        </p:spPr>
        <p:txBody>
          <a:bodyPr>
            <a:normAutofit/>
          </a:bodyPr>
          <a:lstStyle/>
          <a:p>
            <a:pPr marL="0" indent="0" fontAlgn="base">
              <a:buNone/>
            </a:pPr>
            <a:r>
              <a:rPr lang="en-US" b="1" dirty="0"/>
              <a:t>What are some present challenges in that affect reaching full integration?</a:t>
            </a:r>
            <a:r>
              <a:rPr lang="en-US" dirty="0"/>
              <a:t> </a:t>
            </a:r>
          </a:p>
          <a:p>
            <a:pPr fontAlgn="base"/>
            <a:r>
              <a:rPr lang="en-US" dirty="0"/>
              <a:t>Resources </a:t>
            </a:r>
          </a:p>
          <a:p>
            <a:pPr fontAlgn="base"/>
            <a:r>
              <a:rPr lang="en-US" dirty="0"/>
              <a:t>Staffing </a:t>
            </a:r>
          </a:p>
          <a:p>
            <a:pPr marL="0" indent="0" fontAlgn="base">
              <a:buNone/>
            </a:pPr>
            <a:r>
              <a:rPr lang="en-US" dirty="0"/>
              <a:t> </a:t>
            </a:r>
          </a:p>
          <a:p>
            <a:pPr marL="0" indent="0" fontAlgn="base">
              <a:buNone/>
            </a:pPr>
            <a:r>
              <a:rPr lang="en-US" b="1" dirty="0"/>
              <a:t>What are the actions your college is taken/plans to overcome some of these challenges?</a:t>
            </a:r>
            <a:r>
              <a:rPr lang="en-US" dirty="0"/>
              <a:t> </a:t>
            </a:r>
          </a:p>
          <a:p>
            <a:pPr fontAlgn="base"/>
            <a:r>
              <a:rPr lang="en-US" dirty="0"/>
              <a:t>Stronger connection between Guided Pathways Coordinator and Associate Dean of Strong Workforce </a:t>
            </a:r>
            <a:br>
              <a:rPr lang="en-US" dirty="0"/>
            </a:br>
            <a:endParaRPr lang="en-US" dirty="0"/>
          </a:p>
          <a:p>
            <a:pPr marL="0" indent="0" fontAlgn="base">
              <a:buNone/>
            </a:pPr>
            <a:endParaRPr lang="en-US" dirty="0"/>
          </a:p>
        </p:txBody>
      </p:sp>
      <p:sp>
        <p:nvSpPr>
          <p:cNvPr id="5" name="Slide Number Placeholder 4">
            <a:extLst>
              <a:ext uri="{FF2B5EF4-FFF2-40B4-BE49-F238E27FC236}">
                <a16:creationId xmlns:a16="http://schemas.microsoft.com/office/drawing/2014/main" id="{BA48F780-E033-E244-A4EB-3D810FA6B44A}"/>
              </a:ext>
            </a:extLst>
          </p:cNvPr>
          <p:cNvSpPr>
            <a:spLocks noGrp="1"/>
          </p:cNvSpPr>
          <p:nvPr>
            <p:ph type="sldNum" sz="quarter" idx="12"/>
          </p:nvPr>
        </p:nvSpPr>
        <p:spPr/>
        <p:txBody>
          <a:bodyPr/>
          <a:lstStyle/>
          <a:p>
            <a:fld id="{401CF334-2D5C-4859-84A6-CA7E6E43FAEB}" type="slidenum">
              <a:rPr lang="en-US" smtClean="0"/>
              <a:t>24</a:t>
            </a:fld>
            <a:endParaRPr lang="en-US"/>
          </a:p>
        </p:txBody>
      </p:sp>
    </p:spTree>
    <p:extLst>
      <p:ext uri="{BB962C8B-B14F-4D97-AF65-F5344CB8AC3E}">
        <p14:creationId xmlns:p14="http://schemas.microsoft.com/office/powerpoint/2010/main" val="717080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704088"/>
            <a:ext cx="10972800" cy="652272"/>
          </a:xfrm>
        </p:spPr>
        <p:txBody>
          <a:bodyPr>
            <a:noAutofit/>
          </a:bodyPr>
          <a:lstStyle/>
          <a:p>
            <a:r>
              <a:rPr lang="en-US" sz="4000" dirty="0"/>
              <a:t>10 Integrating SWP with Guided Pathways</a:t>
            </a:r>
          </a:p>
        </p:txBody>
      </p:sp>
      <p:sp>
        <p:nvSpPr>
          <p:cNvPr id="2" name="Content Placeholder 1"/>
          <p:cNvSpPr>
            <a:spLocks noGrp="1"/>
          </p:cNvSpPr>
          <p:nvPr>
            <p:ph idx="1"/>
          </p:nvPr>
        </p:nvSpPr>
        <p:spPr>
          <a:xfrm>
            <a:off x="335280" y="1463040"/>
            <a:ext cx="11445240" cy="5394960"/>
          </a:xfrm>
        </p:spPr>
        <p:txBody>
          <a:bodyPr>
            <a:normAutofit fontScale="92500"/>
          </a:bodyPr>
          <a:lstStyle/>
          <a:p>
            <a:pPr marL="0" indent="0" fontAlgn="base">
              <a:buNone/>
            </a:pPr>
            <a:r>
              <a:rPr lang="en-US" b="1" dirty="0"/>
              <a:t>Leaning into the continuous improvement efforts, what are your immediate, intermediate and long-term goals for full integration?</a:t>
            </a:r>
            <a:r>
              <a:rPr lang="en-US" dirty="0"/>
              <a:t>  </a:t>
            </a:r>
          </a:p>
          <a:p>
            <a:pPr marL="365760" lvl="1" indent="0" fontAlgn="base">
              <a:buNone/>
            </a:pPr>
            <a:r>
              <a:rPr lang="en-US" sz="2600" b="1" dirty="0"/>
              <a:t>Immediate goals</a:t>
            </a:r>
            <a:r>
              <a:rPr lang="en-US" sz="2600" dirty="0"/>
              <a:t>- Alignment of the CTE Operational Plan to GP and Equity Plan </a:t>
            </a:r>
            <a:endParaRPr lang="en-US" sz="2200" dirty="0"/>
          </a:p>
          <a:p>
            <a:pPr marL="365760" lvl="1" indent="0" fontAlgn="base">
              <a:buNone/>
            </a:pPr>
            <a:r>
              <a:rPr lang="en-US" sz="2600" b="1" dirty="0"/>
              <a:t>Intermediate goals</a:t>
            </a:r>
            <a:r>
              <a:rPr lang="en-US" sz="2600" dirty="0"/>
              <a:t>-  Expand partnerships with our K-12 partners to improve student onboarding experiences to CTE</a:t>
            </a:r>
            <a:endParaRPr lang="en-US" sz="2200" dirty="0"/>
          </a:p>
          <a:p>
            <a:pPr marL="365760" lvl="1" indent="0" fontAlgn="base">
              <a:buNone/>
            </a:pPr>
            <a:r>
              <a:rPr lang="en-US" sz="2600" b="1" dirty="0"/>
              <a:t>Long-term goals-</a:t>
            </a:r>
            <a:r>
              <a:rPr lang="en-US" sz="2600" dirty="0"/>
              <a:t>  Better alignment with K-12 Career Pathways with our CTE program offerings as well as alignment with the transition of Non Credit.</a:t>
            </a:r>
            <a:endParaRPr lang="en-US" sz="2200" dirty="0"/>
          </a:p>
          <a:p>
            <a:pPr marL="365760" lvl="1" indent="0" fontAlgn="base">
              <a:buNone/>
            </a:pPr>
            <a:r>
              <a:rPr lang="en-US" dirty="0"/>
              <a:t>  </a:t>
            </a:r>
          </a:p>
          <a:p>
            <a:pPr marL="0" indent="0" fontAlgn="base">
              <a:buNone/>
            </a:pPr>
            <a:r>
              <a:rPr lang="en-US" b="1" dirty="0"/>
              <a:t>How will your college evaluate these outcomes?</a:t>
            </a:r>
            <a:r>
              <a:rPr lang="en-US" dirty="0"/>
              <a:t> </a:t>
            </a:r>
          </a:p>
          <a:p>
            <a:pPr fontAlgn="base"/>
            <a:r>
              <a:rPr lang="en-US" dirty="0"/>
              <a:t>Persistence rates by ethnicity, age and gender </a:t>
            </a:r>
          </a:p>
          <a:p>
            <a:pPr fontAlgn="base"/>
            <a:r>
              <a:rPr lang="en-US" dirty="0"/>
              <a:t>Success rates by ethnicity, age, and gender </a:t>
            </a:r>
          </a:p>
          <a:p>
            <a:pPr marL="0" indent="0" fontAlgn="base">
              <a:buNone/>
            </a:pPr>
            <a:r>
              <a:rPr lang="en-US" dirty="0"/>
              <a:t> </a:t>
            </a:r>
          </a:p>
          <a:p>
            <a:pPr marL="0" indent="0" fontAlgn="base">
              <a:buNone/>
            </a:pPr>
            <a:endParaRPr lang="en-US" dirty="0"/>
          </a:p>
          <a:p>
            <a:pPr marL="0" indent="0" fontAlgn="base">
              <a:buNone/>
            </a:pPr>
            <a:endParaRPr lang="en-US" dirty="0"/>
          </a:p>
        </p:txBody>
      </p:sp>
      <p:sp>
        <p:nvSpPr>
          <p:cNvPr id="5" name="Slide Number Placeholder 4">
            <a:extLst>
              <a:ext uri="{FF2B5EF4-FFF2-40B4-BE49-F238E27FC236}">
                <a16:creationId xmlns:a16="http://schemas.microsoft.com/office/drawing/2014/main" id="{BA48F780-E033-E244-A4EB-3D810FA6B44A}"/>
              </a:ext>
            </a:extLst>
          </p:cNvPr>
          <p:cNvSpPr>
            <a:spLocks noGrp="1"/>
          </p:cNvSpPr>
          <p:nvPr>
            <p:ph type="sldNum" sz="quarter" idx="12"/>
          </p:nvPr>
        </p:nvSpPr>
        <p:spPr/>
        <p:txBody>
          <a:bodyPr/>
          <a:lstStyle/>
          <a:p>
            <a:fld id="{401CF334-2D5C-4859-84A6-CA7E6E43FAEB}" type="slidenum">
              <a:rPr lang="en-US" smtClean="0"/>
              <a:t>25</a:t>
            </a:fld>
            <a:endParaRPr lang="en-US"/>
          </a:p>
        </p:txBody>
      </p:sp>
    </p:spTree>
    <p:extLst>
      <p:ext uri="{BB962C8B-B14F-4D97-AF65-F5344CB8AC3E}">
        <p14:creationId xmlns:p14="http://schemas.microsoft.com/office/powerpoint/2010/main" val="1547400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A48F780-E033-E244-A4EB-3D810FA6B44A}"/>
              </a:ext>
            </a:extLst>
          </p:cNvPr>
          <p:cNvSpPr>
            <a:spLocks noGrp="1"/>
          </p:cNvSpPr>
          <p:nvPr>
            <p:ph type="sldNum" sz="quarter" idx="12"/>
          </p:nvPr>
        </p:nvSpPr>
        <p:spPr/>
        <p:txBody>
          <a:bodyPr/>
          <a:lstStyle/>
          <a:p>
            <a:fld id="{401CF334-2D5C-4859-84A6-CA7E6E43FAEB}" type="slidenum">
              <a:rPr lang="en-US" smtClean="0"/>
              <a:t>26</a:t>
            </a:fld>
            <a:endParaRPr lang="en-US"/>
          </a:p>
        </p:txBody>
      </p:sp>
      <p:sp>
        <p:nvSpPr>
          <p:cNvPr id="3" name="TextBox 2">
            <a:extLst>
              <a:ext uri="{FF2B5EF4-FFF2-40B4-BE49-F238E27FC236}">
                <a16:creationId xmlns:a16="http://schemas.microsoft.com/office/drawing/2014/main" id="{8D4C269A-DDA8-7F41-89BA-63A44866AF52}"/>
              </a:ext>
            </a:extLst>
          </p:cNvPr>
          <p:cNvSpPr txBox="1"/>
          <p:nvPr/>
        </p:nvSpPr>
        <p:spPr>
          <a:xfrm>
            <a:off x="533400" y="822960"/>
            <a:ext cx="10805160" cy="861774"/>
          </a:xfrm>
          <a:prstGeom prst="rect">
            <a:avLst/>
          </a:prstGeom>
          <a:noFill/>
          <a:ln>
            <a:solidFill>
              <a:schemeClr val="bg2"/>
            </a:solidFill>
          </a:ln>
        </p:spPr>
        <p:txBody>
          <a:bodyPr wrap="square" rtlCol="0">
            <a:spAutoFit/>
          </a:bodyPr>
          <a:lstStyle/>
          <a:p>
            <a:r>
              <a:rPr lang="en-US" sz="5000" dirty="0">
                <a:solidFill>
                  <a:schemeClr val="tx2"/>
                </a:solidFill>
              </a:rPr>
              <a:t>7. Discussion Items</a:t>
            </a:r>
          </a:p>
        </p:txBody>
      </p:sp>
      <p:sp>
        <p:nvSpPr>
          <p:cNvPr id="6" name="Content Placeholder 1">
            <a:extLst>
              <a:ext uri="{FF2B5EF4-FFF2-40B4-BE49-F238E27FC236}">
                <a16:creationId xmlns:a16="http://schemas.microsoft.com/office/drawing/2014/main" id="{5F381D82-95EC-2B41-A2B1-696680CB9133}"/>
              </a:ext>
            </a:extLst>
          </p:cNvPr>
          <p:cNvSpPr>
            <a:spLocks noGrp="1"/>
          </p:cNvSpPr>
          <p:nvPr>
            <p:ph idx="1"/>
          </p:nvPr>
        </p:nvSpPr>
        <p:spPr>
          <a:xfrm>
            <a:off x="609600" y="1935479"/>
            <a:ext cx="10972800" cy="1752601"/>
          </a:xfrm>
        </p:spPr>
        <p:txBody>
          <a:bodyPr vert="horz" lIns="91440" tIns="45720" rIns="91440" bIns="45720" anchor="t">
            <a:noAutofit/>
          </a:bodyPr>
          <a:lstStyle/>
          <a:p>
            <a:pPr marL="920750" indent="-920750">
              <a:buClr>
                <a:srgbClr val="20557B"/>
              </a:buClr>
              <a:buNone/>
            </a:pPr>
            <a:endParaRPr lang="en-US" sz="2400" b="1" dirty="0">
              <a:solidFill>
                <a:schemeClr val="tx2"/>
              </a:solidFill>
            </a:endParaRPr>
          </a:p>
          <a:p>
            <a:pPr marL="920750" indent="-920750">
              <a:buClr>
                <a:srgbClr val="20557B"/>
              </a:buClr>
              <a:buNone/>
            </a:pPr>
            <a:r>
              <a:rPr lang="en-US" sz="2400" b="1" dirty="0">
                <a:solidFill>
                  <a:schemeClr val="tx2"/>
                </a:solidFill>
              </a:rPr>
              <a:t>7.3. 	(First Read) Recommended Changes to the A.S. Constitution &amp; Bylaws – Carmen Carrasquillo (5 mins. plus 5 mins. Q&amp;C)</a:t>
            </a:r>
          </a:p>
        </p:txBody>
      </p:sp>
      <p:sp>
        <p:nvSpPr>
          <p:cNvPr id="7" name="Content Placeholder 1">
            <a:extLst>
              <a:ext uri="{FF2B5EF4-FFF2-40B4-BE49-F238E27FC236}">
                <a16:creationId xmlns:a16="http://schemas.microsoft.com/office/drawing/2014/main" id="{DCC08975-D361-EE45-98FC-46A056D69B6E}"/>
              </a:ext>
            </a:extLst>
          </p:cNvPr>
          <p:cNvSpPr txBox="1">
            <a:spLocks/>
          </p:cNvSpPr>
          <p:nvPr/>
        </p:nvSpPr>
        <p:spPr>
          <a:xfrm>
            <a:off x="609600" y="3429000"/>
            <a:ext cx="10972800" cy="2773680"/>
          </a:xfrm>
          <a:prstGeom prst="rect">
            <a:avLst/>
          </a:prstGeom>
        </p:spPr>
        <p:txBody>
          <a:bodyPr vert="horz">
            <a:noAutofit/>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571500" indent="-571500">
              <a:buFont typeface="+mj-lt"/>
              <a:buAutoNum type="romanUcPeriod"/>
            </a:pPr>
            <a:r>
              <a:rPr lang="en-US" sz="2400" dirty="0">
                <a:solidFill>
                  <a:srgbClr val="000000"/>
                </a:solidFill>
                <a:ea typeface="Arial" panose="020B0604020202020204" pitchFamily="34" charset="0"/>
                <a:cs typeface="Symbol" pitchFamily="2" charset="2"/>
              </a:rPr>
              <a:t>[The Amendments and Bylaws] committee will study and recommend all amendments to this Constitution and its Bylaws. This committee shall consist of the Executive Committee, excluding the President and the Chair of Chairs, and shall be chaired by the Vice</a:t>
            </a:r>
            <a:r>
              <a:rPr lang="en-US" sz="2400" spc="5" dirty="0">
                <a:solidFill>
                  <a:srgbClr val="000000"/>
                </a:solidFill>
                <a:ea typeface="Arial" panose="020B0604020202020204" pitchFamily="34" charset="0"/>
                <a:cs typeface="Symbol" pitchFamily="2" charset="2"/>
              </a:rPr>
              <a:t> </a:t>
            </a:r>
            <a:r>
              <a:rPr lang="en-US" sz="2400" dirty="0">
                <a:solidFill>
                  <a:srgbClr val="000000"/>
                </a:solidFill>
                <a:ea typeface="Arial" panose="020B0604020202020204" pitchFamily="34" charset="0"/>
                <a:cs typeface="Symbol" pitchFamily="2" charset="2"/>
              </a:rPr>
              <a:t>President or President-Elect. This committee may opt to utilize the President or a</a:t>
            </a:r>
            <a:r>
              <a:rPr lang="en-US" sz="2400" spc="5" dirty="0">
                <a:solidFill>
                  <a:srgbClr val="000000"/>
                </a:solidFill>
                <a:ea typeface="Arial" panose="020B0604020202020204" pitchFamily="34" charset="0"/>
                <a:cs typeface="Symbol" pitchFamily="2" charset="2"/>
              </a:rPr>
              <a:t> </a:t>
            </a:r>
            <a:r>
              <a:rPr lang="en-US" sz="2400" dirty="0">
                <a:solidFill>
                  <a:srgbClr val="000000"/>
                </a:solidFill>
                <a:ea typeface="Arial" panose="020B0604020202020204" pitchFamily="34" charset="0"/>
                <a:cs typeface="Symbol" pitchFamily="2" charset="2"/>
              </a:rPr>
              <a:t>legal or administrative advisor as needed but retains sole authority for any</a:t>
            </a:r>
            <a:r>
              <a:rPr lang="en-US" sz="2400" spc="5" dirty="0">
                <a:solidFill>
                  <a:srgbClr val="000000"/>
                </a:solidFill>
                <a:ea typeface="Arial" panose="020B0604020202020204" pitchFamily="34" charset="0"/>
                <a:cs typeface="Symbol" pitchFamily="2" charset="2"/>
              </a:rPr>
              <a:t> </a:t>
            </a:r>
            <a:r>
              <a:rPr lang="en-US" sz="2400" dirty="0">
                <a:solidFill>
                  <a:srgbClr val="000000"/>
                </a:solidFill>
                <a:ea typeface="Arial" panose="020B0604020202020204" pitchFamily="34" charset="0"/>
                <a:cs typeface="Symbol" pitchFamily="2" charset="2"/>
              </a:rPr>
              <a:t>recommendations</a:t>
            </a:r>
            <a:r>
              <a:rPr lang="en-US" sz="2400" spc="-5" dirty="0">
                <a:solidFill>
                  <a:srgbClr val="000000"/>
                </a:solidFill>
                <a:ea typeface="Arial" panose="020B0604020202020204" pitchFamily="34" charset="0"/>
                <a:cs typeface="Symbol" pitchFamily="2" charset="2"/>
              </a:rPr>
              <a:t> </a:t>
            </a:r>
            <a:r>
              <a:rPr lang="en-US" sz="2400" dirty="0">
                <a:solidFill>
                  <a:srgbClr val="000000"/>
                </a:solidFill>
                <a:ea typeface="Arial" panose="020B0604020202020204" pitchFamily="34" charset="0"/>
                <a:cs typeface="Symbol" pitchFamily="2" charset="2"/>
              </a:rPr>
              <a:t>to amend this Constitution and its Bylaws.</a:t>
            </a:r>
          </a:p>
          <a:p>
            <a:pPr marL="0" indent="0">
              <a:buFont typeface="Wingdings 2"/>
              <a:buNone/>
            </a:pPr>
            <a:endParaRPr lang="en-US" sz="2400" dirty="0">
              <a:ea typeface="Arial" panose="020B0604020202020204" pitchFamily="34" charset="0"/>
              <a:cs typeface="Symbol" pitchFamily="2" charset="2"/>
            </a:endParaRPr>
          </a:p>
          <a:p>
            <a:pPr marL="571500" indent="-571500">
              <a:buFont typeface="+mj-lt"/>
              <a:buAutoNum type="romanUcPeriod"/>
            </a:pPr>
            <a:endParaRPr lang="en-US" dirty="0"/>
          </a:p>
          <a:p>
            <a:pPr marL="0" indent="0">
              <a:buFont typeface="Wingdings 2"/>
              <a:buNone/>
            </a:pPr>
            <a:endParaRPr lang="en-US" sz="1000" dirty="0"/>
          </a:p>
          <a:p>
            <a:pPr marL="0" indent="0">
              <a:buFont typeface="Wingdings 2"/>
              <a:buNone/>
            </a:pPr>
            <a:endParaRPr lang="en-US" sz="2200" i="1" dirty="0"/>
          </a:p>
        </p:txBody>
      </p:sp>
    </p:spTree>
    <p:extLst>
      <p:ext uri="{BB962C8B-B14F-4D97-AF65-F5344CB8AC3E}">
        <p14:creationId xmlns:p14="http://schemas.microsoft.com/office/powerpoint/2010/main" val="3243504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Report </a:t>
            </a:r>
            <a:r>
              <a:rPr lang="en-US" dirty="0" err="1"/>
              <a:t>cont.:Amendments</a:t>
            </a:r>
            <a:r>
              <a:rPr lang="en-US" dirty="0"/>
              <a:t> and Bylaws Committee</a:t>
            </a:r>
          </a:p>
        </p:txBody>
      </p:sp>
      <p:sp>
        <p:nvSpPr>
          <p:cNvPr id="2" name="Content Placeholder 1"/>
          <p:cNvSpPr>
            <a:spLocks noGrp="1"/>
          </p:cNvSpPr>
          <p:nvPr>
            <p:ph idx="1"/>
          </p:nvPr>
        </p:nvSpPr>
        <p:spPr/>
        <p:txBody>
          <a:bodyPr>
            <a:normAutofit/>
          </a:bodyPr>
          <a:lstStyle/>
          <a:p>
            <a:pPr marL="0" indent="0">
              <a:buNone/>
            </a:pPr>
            <a:r>
              <a:rPr lang="en-US" dirty="0"/>
              <a:t>Summary of Proposed Changes:</a:t>
            </a:r>
          </a:p>
          <a:p>
            <a:pPr marL="514350" indent="-514350">
              <a:buAutoNum type="arabicPeriod"/>
            </a:pPr>
            <a:r>
              <a:rPr lang="en-US" dirty="0"/>
              <a:t>Add the Curriculum Chair to the AS Executive Committee.</a:t>
            </a:r>
          </a:p>
          <a:p>
            <a:pPr marL="514350" indent="-514350">
              <a:buAutoNum type="arabicPeriod"/>
            </a:pPr>
            <a:r>
              <a:rPr lang="en-US" dirty="0"/>
              <a:t>Remove the </a:t>
            </a:r>
            <a:r>
              <a:rPr lang="en-US" b="1" dirty="0"/>
              <a:t>appointed</a:t>
            </a:r>
            <a:r>
              <a:rPr lang="en-US" dirty="0"/>
              <a:t> At-Large and keep the </a:t>
            </a:r>
            <a:r>
              <a:rPr lang="en-US" b="1" dirty="0"/>
              <a:t>elected</a:t>
            </a:r>
            <a:r>
              <a:rPr lang="en-US" dirty="0"/>
              <a:t> Contract At-Large.</a:t>
            </a:r>
          </a:p>
          <a:p>
            <a:pPr marL="514350" indent="-514350">
              <a:buAutoNum type="arabicPeriod"/>
            </a:pPr>
            <a:r>
              <a:rPr lang="en-US" dirty="0"/>
              <a:t>Make all AS Exec terms consistent (2 years).</a:t>
            </a:r>
          </a:p>
          <a:p>
            <a:pPr marL="514350" indent="-514350">
              <a:buAutoNum type="arabicPeriod"/>
            </a:pPr>
            <a:r>
              <a:rPr lang="en-US" dirty="0"/>
              <a:t>Clarify VP/President Elect position.</a:t>
            </a:r>
          </a:p>
          <a:p>
            <a:pPr marL="514350" indent="-514350">
              <a:buAutoNum type="arabicPeriod"/>
            </a:pPr>
            <a:r>
              <a:rPr lang="en-US" dirty="0"/>
              <a:t>Change Senator terms from one year to two years.</a:t>
            </a:r>
          </a:p>
          <a:p>
            <a:pPr marL="514350" indent="-514350">
              <a:buAutoNum type="arabicPeriod"/>
            </a:pPr>
            <a:r>
              <a:rPr lang="en-US" dirty="0"/>
              <a:t>Review and update AS Exec member responsibilities.</a:t>
            </a:r>
          </a:p>
          <a:p>
            <a:pPr marL="514350" indent="-514350">
              <a:buAutoNum type="arabicPeriod"/>
            </a:pPr>
            <a:r>
              <a:rPr lang="en-US" dirty="0"/>
              <a:t>Update re-assigned time language.</a:t>
            </a:r>
          </a:p>
          <a:p>
            <a:pPr marL="514350" indent="-514350">
              <a:buAutoNum type="arabicPeriod"/>
            </a:pPr>
            <a:endParaRPr lang="en-US" dirty="0"/>
          </a:p>
        </p:txBody>
      </p:sp>
      <p:sp>
        <p:nvSpPr>
          <p:cNvPr id="5" name="Slide Number Placeholder 4">
            <a:extLst>
              <a:ext uri="{FF2B5EF4-FFF2-40B4-BE49-F238E27FC236}">
                <a16:creationId xmlns:a16="http://schemas.microsoft.com/office/drawing/2014/main" id="{BA48F780-E033-E244-A4EB-3D810FA6B44A}"/>
              </a:ext>
            </a:extLst>
          </p:cNvPr>
          <p:cNvSpPr>
            <a:spLocks noGrp="1"/>
          </p:cNvSpPr>
          <p:nvPr>
            <p:ph type="sldNum" sz="quarter" idx="12"/>
          </p:nvPr>
        </p:nvSpPr>
        <p:spPr/>
        <p:txBody>
          <a:bodyPr/>
          <a:lstStyle/>
          <a:p>
            <a:fld id="{401CF334-2D5C-4859-84A6-CA7E6E43FAEB}" type="slidenum">
              <a:rPr lang="en-US" smtClean="0"/>
              <a:t>27</a:t>
            </a:fld>
            <a:endParaRPr lang="en-US"/>
          </a:p>
        </p:txBody>
      </p:sp>
    </p:spTree>
    <p:extLst>
      <p:ext uri="{BB962C8B-B14F-4D97-AF65-F5344CB8AC3E}">
        <p14:creationId xmlns:p14="http://schemas.microsoft.com/office/powerpoint/2010/main" val="3440791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Report </a:t>
            </a:r>
            <a:r>
              <a:rPr lang="en-US" dirty="0" err="1"/>
              <a:t>cont.:Amendments</a:t>
            </a:r>
            <a:r>
              <a:rPr lang="en-US" dirty="0"/>
              <a:t> and Bylaws Committee</a:t>
            </a:r>
          </a:p>
        </p:txBody>
      </p:sp>
      <p:graphicFrame>
        <p:nvGraphicFramePr>
          <p:cNvPr id="4" name="Table 5">
            <a:extLst>
              <a:ext uri="{FF2B5EF4-FFF2-40B4-BE49-F238E27FC236}">
                <a16:creationId xmlns:a16="http://schemas.microsoft.com/office/drawing/2014/main" id="{49A6656B-593C-8E2C-93BE-0B1DB35CE7E6}"/>
              </a:ext>
            </a:extLst>
          </p:cNvPr>
          <p:cNvGraphicFramePr>
            <a:graphicFrameLocks noGrp="1"/>
          </p:cNvGraphicFramePr>
          <p:nvPr>
            <p:ph idx="1"/>
            <p:extLst>
              <p:ext uri="{D42A27DB-BD31-4B8C-83A1-F6EECF244321}">
                <p14:modId xmlns:p14="http://schemas.microsoft.com/office/powerpoint/2010/main" val="3998064766"/>
              </p:ext>
            </p:extLst>
          </p:nvPr>
        </p:nvGraphicFramePr>
        <p:xfrm>
          <a:off x="609600" y="1935163"/>
          <a:ext cx="10972800" cy="3606800"/>
        </p:xfrm>
        <a:graphic>
          <a:graphicData uri="http://schemas.openxmlformats.org/drawingml/2006/table">
            <a:tbl>
              <a:tblPr firstRow="1" bandRow="1">
                <a:tableStyleId>{8799B23B-EC83-4686-B30A-512413B5E67A}</a:tableStyleId>
              </a:tblPr>
              <a:tblGrid>
                <a:gridCol w="5486400">
                  <a:extLst>
                    <a:ext uri="{9D8B030D-6E8A-4147-A177-3AD203B41FA5}">
                      <a16:colId xmlns:a16="http://schemas.microsoft.com/office/drawing/2014/main" val="4471254"/>
                    </a:ext>
                  </a:extLst>
                </a:gridCol>
                <a:gridCol w="5486400">
                  <a:extLst>
                    <a:ext uri="{9D8B030D-6E8A-4147-A177-3AD203B41FA5}">
                      <a16:colId xmlns:a16="http://schemas.microsoft.com/office/drawing/2014/main" val="2996680287"/>
                    </a:ext>
                  </a:extLst>
                </a:gridCol>
              </a:tblGrid>
              <a:tr h="370840">
                <a:tc>
                  <a:txBody>
                    <a:bodyPr/>
                    <a:lstStyle/>
                    <a:p>
                      <a:r>
                        <a:rPr lang="en-US" dirty="0"/>
                        <a:t>Current Re-assigned Time Distribution</a:t>
                      </a:r>
                    </a:p>
                  </a:txBody>
                  <a:tcPr/>
                </a:tc>
                <a:tc>
                  <a:txBody>
                    <a:bodyPr/>
                    <a:lstStyle/>
                    <a:p>
                      <a:r>
                        <a:rPr lang="en-US" dirty="0"/>
                        <a:t>Proposed Re-assigned Time Distribution</a:t>
                      </a:r>
                    </a:p>
                  </a:txBody>
                  <a:tcPr/>
                </a:tc>
                <a:extLst>
                  <a:ext uri="{0D108BD9-81ED-4DB2-BD59-A6C34878D82A}">
                    <a16:rowId xmlns:a16="http://schemas.microsoft.com/office/drawing/2014/main" val="3599603689"/>
                  </a:ext>
                </a:extLst>
              </a:tr>
              <a:tr h="370840">
                <a:tc>
                  <a:txBody>
                    <a:bodyPr/>
                    <a:lstStyle/>
                    <a:p>
                      <a:r>
                        <a:rPr lang="en-US" dirty="0"/>
                        <a:t>President: 1.0</a:t>
                      </a:r>
                    </a:p>
                  </a:txBody>
                  <a:tcPr/>
                </a:tc>
                <a:tc>
                  <a:txBody>
                    <a:bodyPr/>
                    <a:lstStyle/>
                    <a:p>
                      <a:r>
                        <a:rPr lang="en-US" dirty="0"/>
                        <a:t>President: 1.0</a:t>
                      </a:r>
                    </a:p>
                  </a:txBody>
                  <a:tcPr/>
                </a:tc>
                <a:extLst>
                  <a:ext uri="{0D108BD9-81ED-4DB2-BD59-A6C34878D82A}">
                    <a16:rowId xmlns:a16="http://schemas.microsoft.com/office/drawing/2014/main" val="3214722761"/>
                  </a:ext>
                </a:extLst>
              </a:tr>
              <a:tr h="370840">
                <a:tc>
                  <a:txBody>
                    <a:bodyPr/>
                    <a:lstStyle/>
                    <a:p>
                      <a:r>
                        <a:rPr lang="en-US" dirty="0"/>
                        <a:t>Vice President: .40</a:t>
                      </a:r>
                    </a:p>
                  </a:txBody>
                  <a:tcPr/>
                </a:tc>
                <a:tc>
                  <a:txBody>
                    <a:bodyPr/>
                    <a:lstStyle/>
                    <a:p>
                      <a:r>
                        <a:rPr lang="en-US" dirty="0"/>
                        <a:t>Vice President: .40</a:t>
                      </a:r>
                    </a:p>
                  </a:txBody>
                  <a:tcPr/>
                </a:tc>
                <a:extLst>
                  <a:ext uri="{0D108BD9-81ED-4DB2-BD59-A6C34878D82A}">
                    <a16:rowId xmlns:a16="http://schemas.microsoft.com/office/drawing/2014/main" val="2155342362"/>
                  </a:ext>
                </a:extLst>
              </a:tr>
              <a:tr h="370840">
                <a:tc>
                  <a:txBody>
                    <a:bodyPr/>
                    <a:lstStyle/>
                    <a:p>
                      <a:r>
                        <a:rPr kumimoji="0" lang="en-US" sz="1800" kern="1200" dirty="0">
                          <a:solidFill>
                            <a:schemeClr val="tx1"/>
                          </a:solidFill>
                          <a:effectLst/>
                          <a:latin typeface="+mn-lt"/>
                          <a:ea typeface="+mn-ea"/>
                          <a:cs typeface="+mn-cs"/>
                        </a:rPr>
                        <a:t>Secretary: .20</a:t>
                      </a:r>
                      <a:r>
                        <a:rPr lang="en-US" dirty="0">
                          <a:effectLst/>
                        </a:rPr>
                        <a:t> </a:t>
                      </a:r>
                      <a:endParaRPr lang="en-US" dirty="0"/>
                    </a:p>
                  </a:txBody>
                  <a:tcPr/>
                </a:tc>
                <a:tc>
                  <a:txBody>
                    <a:bodyPr/>
                    <a:lstStyle/>
                    <a:p>
                      <a:r>
                        <a:rPr kumimoji="0" lang="en-US" sz="1800" kern="1200" dirty="0">
                          <a:solidFill>
                            <a:schemeClr val="tx1"/>
                          </a:solidFill>
                          <a:effectLst/>
                          <a:latin typeface="+mn-lt"/>
                          <a:ea typeface="+mn-ea"/>
                          <a:cs typeface="+mn-cs"/>
                        </a:rPr>
                        <a:t>Secretary: .20</a:t>
                      </a:r>
                      <a:r>
                        <a:rPr lang="en-US" dirty="0">
                          <a:effectLst/>
                        </a:rPr>
                        <a:t> </a:t>
                      </a:r>
                      <a:endParaRPr lang="en-US" dirty="0"/>
                    </a:p>
                  </a:txBody>
                  <a:tcPr/>
                </a:tc>
                <a:extLst>
                  <a:ext uri="{0D108BD9-81ED-4DB2-BD59-A6C34878D82A}">
                    <a16:rowId xmlns:a16="http://schemas.microsoft.com/office/drawing/2014/main" val="2201494861"/>
                  </a:ext>
                </a:extLst>
              </a:tr>
              <a:tr h="370840">
                <a:tc>
                  <a:txBody>
                    <a:bodyPr/>
                    <a:lstStyle/>
                    <a:p>
                      <a:r>
                        <a:rPr kumimoji="0" lang="en-US" sz="1800" kern="1200" dirty="0">
                          <a:solidFill>
                            <a:schemeClr val="tx1"/>
                          </a:solidFill>
                          <a:effectLst/>
                          <a:latin typeface="+mn-lt"/>
                          <a:ea typeface="+mn-ea"/>
                          <a:cs typeface="+mn-cs"/>
                        </a:rPr>
                        <a:t>Treasurer: .10</a:t>
                      </a:r>
                      <a:r>
                        <a:rPr lang="en-US" dirty="0">
                          <a:effectLst/>
                        </a:rPr>
                        <a:t> </a:t>
                      </a:r>
                      <a:endParaRPr lang="en-US" dirty="0"/>
                    </a:p>
                  </a:txBody>
                  <a:tcPr/>
                </a:tc>
                <a:tc>
                  <a:txBody>
                    <a:bodyPr/>
                    <a:lstStyle/>
                    <a:p>
                      <a:r>
                        <a:rPr kumimoji="0" lang="en-US" sz="1800" kern="1200" dirty="0">
                          <a:solidFill>
                            <a:schemeClr val="tx1"/>
                          </a:solidFill>
                          <a:effectLst/>
                          <a:latin typeface="+mn-lt"/>
                          <a:ea typeface="+mn-ea"/>
                          <a:cs typeface="+mn-cs"/>
                        </a:rPr>
                        <a:t>Treasurer: .10</a:t>
                      </a:r>
                      <a:r>
                        <a:rPr lang="en-US" dirty="0">
                          <a:effectLst/>
                        </a:rPr>
                        <a:t> </a:t>
                      </a:r>
                      <a:endParaRPr lang="en-US" dirty="0"/>
                    </a:p>
                  </a:txBody>
                  <a:tcPr/>
                </a:tc>
                <a:extLst>
                  <a:ext uri="{0D108BD9-81ED-4DB2-BD59-A6C34878D82A}">
                    <a16:rowId xmlns:a16="http://schemas.microsoft.com/office/drawing/2014/main" val="3977536399"/>
                  </a:ext>
                </a:extLst>
              </a:tr>
              <a:tr h="370840">
                <a:tc>
                  <a:txBody>
                    <a:bodyPr/>
                    <a:lstStyle/>
                    <a:p>
                      <a:r>
                        <a:rPr kumimoji="0" lang="en-US" sz="1800" kern="1200" dirty="0">
                          <a:solidFill>
                            <a:schemeClr val="tx1"/>
                          </a:solidFill>
                          <a:effectLst/>
                          <a:latin typeface="+mn-lt"/>
                          <a:ea typeface="+mn-ea"/>
                          <a:cs typeface="+mn-cs"/>
                        </a:rPr>
                        <a:t>Contract At-large: .025</a:t>
                      </a:r>
                      <a:r>
                        <a:rPr lang="en-US" dirty="0">
                          <a:effectLst/>
                        </a:rPr>
                        <a:t> </a:t>
                      </a:r>
                      <a:endParaRPr lang="en-US" dirty="0"/>
                    </a:p>
                  </a:txBody>
                  <a:tcPr/>
                </a:tc>
                <a:tc>
                  <a:txBody>
                    <a:bodyPr/>
                    <a:lstStyle/>
                    <a:p>
                      <a:r>
                        <a:rPr kumimoji="0" lang="en-US" sz="1800" kern="1200" dirty="0">
                          <a:solidFill>
                            <a:schemeClr val="tx1"/>
                          </a:solidFill>
                          <a:effectLst/>
                          <a:latin typeface="+mn-lt"/>
                          <a:ea typeface="+mn-ea"/>
                          <a:cs typeface="+mn-cs"/>
                        </a:rPr>
                        <a:t>Contract At-large: .10</a:t>
                      </a:r>
                      <a:endParaRPr lang="en-US" dirty="0"/>
                    </a:p>
                  </a:txBody>
                  <a:tcPr/>
                </a:tc>
                <a:extLst>
                  <a:ext uri="{0D108BD9-81ED-4DB2-BD59-A6C34878D82A}">
                    <a16:rowId xmlns:a16="http://schemas.microsoft.com/office/drawing/2014/main" val="776229717"/>
                  </a:ext>
                </a:extLst>
              </a:tr>
              <a:tr h="370840">
                <a:tc>
                  <a:txBody>
                    <a:bodyPr/>
                    <a:lstStyle/>
                    <a:p>
                      <a:r>
                        <a:rPr kumimoji="0" lang="en-US" sz="1800" kern="1200" dirty="0">
                          <a:solidFill>
                            <a:schemeClr val="tx1"/>
                          </a:solidFill>
                          <a:effectLst/>
                          <a:latin typeface="+mn-lt"/>
                          <a:ea typeface="+mn-ea"/>
                          <a:cs typeface="+mn-cs"/>
                        </a:rPr>
                        <a:t>Adjunct At-large: AFT hourly reimbursement</a:t>
                      </a:r>
                      <a:r>
                        <a:rPr lang="en-US" dirty="0">
                          <a:effectLst/>
                        </a:rPr>
                        <a:t> </a:t>
                      </a:r>
                      <a:endParaRPr lang="en-US" dirty="0"/>
                    </a:p>
                  </a:txBody>
                  <a:tcPr/>
                </a:tc>
                <a:tc>
                  <a:txBody>
                    <a:bodyPr/>
                    <a:lstStyle/>
                    <a:p>
                      <a:r>
                        <a:rPr kumimoji="0" lang="en-US" sz="1800" kern="1200" dirty="0">
                          <a:solidFill>
                            <a:schemeClr val="tx1"/>
                          </a:solidFill>
                          <a:effectLst/>
                          <a:latin typeface="+mn-lt"/>
                          <a:ea typeface="+mn-ea"/>
                          <a:cs typeface="+mn-cs"/>
                        </a:rPr>
                        <a:t>Adjunct At-large: AFT hourly reimbursement</a:t>
                      </a:r>
                      <a:r>
                        <a:rPr lang="en-US" dirty="0">
                          <a:effectLst/>
                        </a:rPr>
                        <a:t> </a:t>
                      </a:r>
                      <a:endParaRPr lang="en-US" dirty="0"/>
                    </a:p>
                  </a:txBody>
                  <a:tcPr/>
                </a:tc>
                <a:extLst>
                  <a:ext uri="{0D108BD9-81ED-4DB2-BD59-A6C34878D82A}">
                    <a16:rowId xmlns:a16="http://schemas.microsoft.com/office/drawing/2014/main" val="965179968"/>
                  </a:ext>
                </a:extLst>
              </a:tr>
              <a:tr h="370840">
                <a:tc>
                  <a:txBody>
                    <a:bodyPr/>
                    <a:lstStyle/>
                    <a:p>
                      <a:r>
                        <a:rPr kumimoji="0" lang="en-US" sz="1800" kern="1200" dirty="0">
                          <a:solidFill>
                            <a:schemeClr val="tx1"/>
                          </a:solidFill>
                          <a:effectLst/>
                          <a:latin typeface="+mn-lt"/>
                          <a:ea typeface="+mn-ea"/>
                          <a:cs typeface="+mn-cs"/>
                        </a:rPr>
                        <a:t>At-large Appointee: .025</a:t>
                      </a:r>
                      <a:r>
                        <a:rPr lang="en-US" dirty="0">
                          <a:effectLst/>
                        </a:rPr>
                        <a:t> </a:t>
                      </a:r>
                      <a:endParaRPr lang="en-US" dirty="0"/>
                    </a:p>
                  </a:txBody>
                  <a:tcPr/>
                </a:tc>
                <a:tc>
                  <a:txBody>
                    <a:bodyPr/>
                    <a:lstStyle/>
                    <a:p>
                      <a:r>
                        <a:rPr lang="en-US" dirty="0"/>
                        <a:t>Curriculum Chair: .10</a:t>
                      </a:r>
                    </a:p>
                  </a:txBody>
                  <a:tcPr/>
                </a:tc>
                <a:extLst>
                  <a:ext uri="{0D108BD9-81ED-4DB2-BD59-A6C34878D82A}">
                    <a16:rowId xmlns:a16="http://schemas.microsoft.com/office/drawing/2014/main" val="1533137558"/>
                  </a:ext>
                </a:extLst>
              </a:tr>
              <a:tr h="370840">
                <a:tc>
                  <a:txBody>
                    <a:bodyPr/>
                    <a:lstStyle/>
                    <a:p>
                      <a:r>
                        <a:rPr kumimoji="0" lang="en-US" sz="1800" kern="1200" dirty="0">
                          <a:solidFill>
                            <a:schemeClr val="tx1"/>
                          </a:solidFill>
                          <a:effectLst/>
                          <a:latin typeface="+mn-lt"/>
                          <a:ea typeface="+mn-ea"/>
                          <a:cs typeface="+mn-cs"/>
                        </a:rPr>
                        <a:t>Chair of Chairs: .25 (plus</a:t>
                      </a:r>
                      <a:br>
                        <a:rPr kumimoji="0" lang="en-US" sz="1800" kern="1200" dirty="0">
                          <a:solidFill>
                            <a:schemeClr val="tx1"/>
                          </a:solidFill>
                          <a:effectLst/>
                          <a:latin typeface="+mn-lt"/>
                          <a:ea typeface="+mn-ea"/>
                          <a:cs typeface="+mn-cs"/>
                        </a:rPr>
                      </a:br>
                      <a:r>
                        <a:rPr kumimoji="0" lang="en-US" sz="1800" kern="1200" dirty="0">
                          <a:solidFill>
                            <a:schemeClr val="tx1"/>
                          </a:solidFill>
                          <a:effectLst/>
                          <a:latin typeface="+mn-lt"/>
                          <a:ea typeface="+mn-ea"/>
                          <a:cs typeface="+mn-cs"/>
                        </a:rPr>
                        <a:t>release time from the College)</a:t>
                      </a:r>
                      <a:endParaRPr lang="en-US" dirty="0"/>
                    </a:p>
                  </a:txBody>
                  <a:tcPr/>
                </a:tc>
                <a:tc>
                  <a:txBody>
                    <a:bodyPr/>
                    <a:lstStyle/>
                    <a:p>
                      <a:r>
                        <a:rPr lang="en-US" dirty="0"/>
                        <a:t>Chair of Chairs: .10 (plus release time from the College)</a:t>
                      </a:r>
                    </a:p>
                  </a:txBody>
                  <a:tcPr/>
                </a:tc>
                <a:extLst>
                  <a:ext uri="{0D108BD9-81ED-4DB2-BD59-A6C34878D82A}">
                    <a16:rowId xmlns:a16="http://schemas.microsoft.com/office/drawing/2014/main" val="931356487"/>
                  </a:ext>
                </a:extLst>
              </a:tr>
            </a:tbl>
          </a:graphicData>
        </a:graphic>
      </p:graphicFrame>
      <p:sp>
        <p:nvSpPr>
          <p:cNvPr id="5" name="Slide Number Placeholder 4">
            <a:extLst>
              <a:ext uri="{FF2B5EF4-FFF2-40B4-BE49-F238E27FC236}">
                <a16:creationId xmlns:a16="http://schemas.microsoft.com/office/drawing/2014/main" id="{BA48F780-E033-E244-A4EB-3D810FA6B44A}"/>
              </a:ext>
            </a:extLst>
          </p:cNvPr>
          <p:cNvSpPr>
            <a:spLocks noGrp="1"/>
          </p:cNvSpPr>
          <p:nvPr>
            <p:ph type="sldNum" sz="quarter" idx="12"/>
          </p:nvPr>
        </p:nvSpPr>
        <p:spPr/>
        <p:txBody>
          <a:bodyPr/>
          <a:lstStyle/>
          <a:p>
            <a:fld id="{401CF334-2D5C-4859-84A6-CA7E6E43FAEB}" type="slidenum">
              <a:rPr lang="en-US" smtClean="0"/>
              <a:t>28</a:t>
            </a:fld>
            <a:endParaRPr lang="en-US"/>
          </a:p>
        </p:txBody>
      </p:sp>
    </p:spTree>
    <p:extLst>
      <p:ext uri="{BB962C8B-B14F-4D97-AF65-F5344CB8AC3E}">
        <p14:creationId xmlns:p14="http://schemas.microsoft.com/office/powerpoint/2010/main" val="1980504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Report cont.: Amendments and Bylaws Committee </a:t>
            </a:r>
          </a:p>
        </p:txBody>
      </p:sp>
      <p:sp>
        <p:nvSpPr>
          <p:cNvPr id="2" name="Content Placeholder 1"/>
          <p:cNvSpPr>
            <a:spLocks noGrp="1"/>
          </p:cNvSpPr>
          <p:nvPr>
            <p:ph idx="1"/>
          </p:nvPr>
        </p:nvSpPr>
        <p:spPr/>
        <p:txBody>
          <a:bodyPr>
            <a:normAutofit/>
          </a:bodyPr>
          <a:lstStyle/>
          <a:p>
            <a:pPr marL="0" indent="0">
              <a:buNone/>
            </a:pPr>
            <a:endParaRPr lang="en-US" dirty="0"/>
          </a:p>
          <a:p>
            <a:pPr marL="0" indent="0">
              <a:buNone/>
            </a:pPr>
            <a:endParaRPr lang="en-US" dirty="0"/>
          </a:p>
          <a:p>
            <a:pPr marL="0" indent="0">
              <a:buNone/>
            </a:pPr>
            <a:r>
              <a:rPr lang="en-US" dirty="0"/>
              <a:t>Please send comments or questions to the </a:t>
            </a:r>
            <a:r>
              <a:rPr lang="en-US" dirty="0">
                <a:hlinkClick r:id="rId2"/>
              </a:rPr>
              <a:t>Chair of the Amendments and Bylaws Committee</a:t>
            </a:r>
            <a:r>
              <a:rPr lang="en-US" dirty="0"/>
              <a:t>.  </a:t>
            </a:r>
          </a:p>
          <a:p>
            <a:pPr marL="0" indent="0">
              <a:buNone/>
            </a:pPr>
            <a:endParaRPr lang="en-US" dirty="0"/>
          </a:p>
          <a:p>
            <a:pPr marL="0" indent="0">
              <a:buNone/>
            </a:pPr>
            <a:r>
              <a:rPr lang="en-US" dirty="0"/>
              <a:t>Thank you! </a:t>
            </a:r>
          </a:p>
        </p:txBody>
      </p:sp>
      <p:sp>
        <p:nvSpPr>
          <p:cNvPr id="5" name="Slide Number Placeholder 4">
            <a:extLst>
              <a:ext uri="{FF2B5EF4-FFF2-40B4-BE49-F238E27FC236}">
                <a16:creationId xmlns:a16="http://schemas.microsoft.com/office/drawing/2014/main" id="{BA48F780-E033-E244-A4EB-3D810FA6B44A}"/>
              </a:ext>
            </a:extLst>
          </p:cNvPr>
          <p:cNvSpPr>
            <a:spLocks noGrp="1"/>
          </p:cNvSpPr>
          <p:nvPr>
            <p:ph type="sldNum" sz="quarter" idx="12"/>
          </p:nvPr>
        </p:nvSpPr>
        <p:spPr/>
        <p:txBody>
          <a:bodyPr/>
          <a:lstStyle/>
          <a:p>
            <a:fld id="{401CF334-2D5C-4859-84A6-CA7E6E43FAEB}" type="slidenum">
              <a:rPr lang="en-US" smtClean="0"/>
              <a:t>29</a:t>
            </a:fld>
            <a:endParaRPr lang="en-US"/>
          </a:p>
        </p:txBody>
      </p:sp>
    </p:spTree>
    <p:extLst>
      <p:ext uri="{BB962C8B-B14F-4D97-AF65-F5344CB8AC3E}">
        <p14:creationId xmlns:p14="http://schemas.microsoft.com/office/powerpoint/2010/main" val="64271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A48F780-E033-E244-A4EB-3D810FA6B44A}"/>
              </a:ext>
            </a:extLst>
          </p:cNvPr>
          <p:cNvSpPr>
            <a:spLocks noGrp="1"/>
          </p:cNvSpPr>
          <p:nvPr>
            <p:ph type="sldNum" sz="quarter" idx="12"/>
          </p:nvPr>
        </p:nvSpPr>
        <p:spPr/>
        <p:txBody>
          <a:bodyPr/>
          <a:lstStyle/>
          <a:p>
            <a:fld id="{401CF334-2D5C-4859-84A6-CA7E6E43FAEB}" type="slidenum">
              <a:rPr lang="en-US" smtClean="0"/>
              <a:t>3</a:t>
            </a:fld>
            <a:endParaRPr lang="en-US"/>
          </a:p>
        </p:txBody>
      </p:sp>
      <p:sp>
        <p:nvSpPr>
          <p:cNvPr id="9" name="TextBox 8">
            <a:extLst>
              <a:ext uri="{FF2B5EF4-FFF2-40B4-BE49-F238E27FC236}">
                <a16:creationId xmlns:a16="http://schemas.microsoft.com/office/drawing/2014/main" id="{6D9DAACF-EF70-464A-BD16-2E96EBF29215}"/>
              </a:ext>
            </a:extLst>
          </p:cNvPr>
          <p:cNvSpPr txBox="1"/>
          <p:nvPr/>
        </p:nvSpPr>
        <p:spPr>
          <a:xfrm>
            <a:off x="563880" y="6324600"/>
            <a:ext cx="11369040" cy="369332"/>
          </a:xfrm>
          <a:prstGeom prst="rect">
            <a:avLst/>
          </a:prstGeom>
          <a:noFill/>
          <a:ln>
            <a:solidFill>
              <a:schemeClr val="bg2"/>
            </a:solidFill>
          </a:ln>
        </p:spPr>
        <p:txBody>
          <a:bodyPr wrap="square" rtlCol="0">
            <a:spAutoFit/>
          </a:bodyPr>
          <a:lstStyle/>
          <a:p>
            <a:pPr marL="285750" indent="-165100" algn="ctr">
              <a:buFont typeface="Arial" panose="020B0604020202020204" pitchFamily="34" charset="0"/>
              <a:buChar char="•"/>
            </a:pPr>
            <a:r>
              <a:rPr lang="en-US" i="1" dirty="0">
                <a:hlinkClick r:id="rId3"/>
              </a:rPr>
              <a:t>“Making a land acknowledgment meaningful”</a:t>
            </a:r>
            <a:r>
              <a:rPr lang="en-US" i="1" dirty="0"/>
              <a:t>; </a:t>
            </a:r>
            <a:r>
              <a:rPr lang="en-US" i="1" dirty="0">
                <a:hlinkClick r:id="rId4"/>
              </a:rPr>
              <a:t>A call for more powerful land acknowledgements</a:t>
            </a:r>
            <a:endParaRPr lang="en-US" dirty="0"/>
          </a:p>
        </p:txBody>
      </p:sp>
      <p:pic>
        <p:nvPicPr>
          <p:cNvPr id="7" name="Picture 6">
            <a:extLst>
              <a:ext uri="{FF2B5EF4-FFF2-40B4-BE49-F238E27FC236}">
                <a16:creationId xmlns:a16="http://schemas.microsoft.com/office/drawing/2014/main" id="{CDC90B1C-D916-2040-94D2-DAA473A11609}"/>
              </a:ext>
            </a:extLst>
          </p:cNvPr>
          <p:cNvPicPr>
            <a:picLocks noChangeAspect="1"/>
          </p:cNvPicPr>
          <p:nvPr/>
        </p:nvPicPr>
        <p:blipFill>
          <a:blip r:embed="rId5"/>
          <a:stretch>
            <a:fillRect/>
          </a:stretch>
        </p:blipFill>
        <p:spPr>
          <a:xfrm>
            <a:off x="563880" y="1299970"/>
            <a:ext cx="11064240" cy="5055743"/>
          </a:xfrm>
          <a:prstGeom prst="rect">
            <a:avLst/>
          </a:prstGeom>
        </p:spPr>
      </p:pic>
      <p:sp>
        <p:nvSpPr>
          <p:cNvPr id="11" name="Title 2">
            <a:extLst>
              <a:ext uri="{FF2B5EF4-FFF2-40B4-BE49-F238E27FC236}">
                <a16:creationId xmlns:a16="http://schemas.microsoft.com/office/drawing/2014/main" id="{F748C175-CCB4-3946-9A4D-1FABC025DBAA}"/>
              </a:ext>
            </a:extLst>
          </p:cNvPr>
          <p:cNvSpPr>
            <a:spLocks noGrp="1"/>
          </p:cNvSpPr>
          <p:nvPr>
            <p:ph type="title"/>
          </p:nvPr>
        </p:nvSpPr>
        <p:spPr>
          <a:xfrm>
            <a:off x="609600" y="495692"/>
            <a:ext cx="10972800" cy="858753"/>
          </a:xfrm>
        </p:spPr>
        <p:txBody>
          <a:bodyPr>
            <a:normAutofit/>
          </a:bodyPr>
          <a:lstStyle/>
          <a:p>
            <a:pPr marL="812800" indent="-812800"/>
            <a:r>
              <a:rPr lang="en-US" dirty="0"/>
              <a:t>4. Land Acknowledgment</a:t>
            </a:r>
          </a:p>
        </p:txBody>
      </p:sp>
    </p:spTree>
    <p:extLst>
      <p:ext uri="{BB962C8B-B14F-4D97-AF65-F5344CB8AC3E}">
        <p14:creationId xmlns:p14="http://schemas.microsoft.com/office/powerpoint/2010/main" val="829267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A48F780-E033-E244-A4EB-3D810FA6B44A}"/>
              </a:ext>
            </a:extLst>
          </p:cNvPr>
          <p:cNvSpPr>
            <a:spLocks noGrp="1"/>
          </p:cNvSpPr>
          <p:nvPr>
            <p:ph type="sldNum" sz="quarter" idx="12"/>
          </p:nvPr>
        </p:nvSpPr>
        <p:spPr/>
        <p:txBody>
          <a:bodyPr/>
          <a:lstStyle/>
          <a:p>
            <a:fld id="{401CF334-2D5C-4859-84A6-CA7E6E43FAEB}" type="slidenum">
              <a:rPr lang="en-US" smtClean="0"/>
              <a:t>30</a:t>
            </a:fld>
            <a:endParaRPr lang="en-US"/>
          </a:p>
        </p:txBody>
      </p:sp>
      <p:sp>
        <p:nvSpPr>
          <p:cNvPr id="3" name="TextBox 2">
            <a:extLst>
              <a:ext uri="{FF2B5EF4-FFF2-40B4-BE49-F238E27FC236}">
                <a16:creationId xmlns:a16="http://schemas.microsoft.com/office/drawing/2014/main" id="{8D4C269A-DDA8-7F41-89BA-63A44866AF52}"/>
              </a:ext>
            </a:extLst>
          </p:cNvPr>
          <p:cNvSpPr txBox="1"/>
          <p:nvPr/>
        </p:nvSpPr>
        <p:spPr>
          <a:xfrm>
            <a:off x="533400" y="822960"/>
            <a:ext cx="10805160" cy="861774"/>
          </a:xfrm>
          <a:prstGeom prst="rect">
            <a:avLst/>
          </a:prstGeom>
          <a:noFill/>
          <a:ln>
            <a:solidFill>
              <a:schemeClr val="bg2"/>
            </a:solidFill>
          </a:ln>
        </p:spPr>
        <p:txBody>
          <a:bodyPr wrap="square" rtlCol="0">
            <a:spAutoFit/>
          </a:bodyPr>
          <a:lstStyle/>
          <a:p>
            <a:r>
              <a:rPr lang="en-US" sz="5000" dirty="0">
                <a:solidFill>
                  <a:schemeClr val="tx2"/>
                </a:solidFill>
              </a:rPr>
              <a:t>7. Discussion Items</a:t>
            </a:r>
          </a:p>
        </p:txBody>
      </p:sp>
      <p:sp>
        <p:nvSpPr>
          <p:cNvPr id="6" name="Content Placeholder 1">
            <a:extLst>
              <a:ext uri="{FF2B5EF4-FFF2-40B4-BE49-F238E27FC236}">
                <a16:creationId xmlns:a16="http://schemas.microsoft.com/office/drawing/2014/main" id="{5F381D82-95EC-2B41-A2B1-696680CB9133}"/>
              </a:ext>
            </a:extLst>
          </p:cNvPr>
          <p:cNvSpPr>
            <a:spLocks noGrp="1"/>
          </p:cNvSpPr>
          <p:nvPr>
            <p:ph idx="1"/>
          </p:nvPr>
        </p:nvSpPr>
        <p:spPr>
          <a:xfrm>
            <a:off x="609600" y="1935479"/>
            <a:ext cx="10972800" cy="4527551"/>
          </a:xfrm>
        </p:spPr>
        <p:txBody>
          <a:bodyPr vert="horz" lIns="91440" tIns="45720" rIns="91440" bIns="45720" anchor="t">
            <a:noAutofit/>
          </a:bodyPr>
          <a:lstStyle/>
          <a:p>
            <a:pPr marL="920750" indent="-920750">
              <a:buClr>
                <a:srgbClr val="20557B"/>
              </a:buClr>
              <a:buNone/>
            </a:pPr>
            <a:endParaRPr lang="en-US" sz="2400" b="1" dirty="0">
              <a:solidFill>
                <a:schemeClr val="tx2"/>
              </a:solidFill>
            </a:endParaRPr>
          </a:p>
          <a:p>
            <a:pPr marL="920750" indent="-920750">
              <a:buClr>
                <a:srgbClr val="20557B"/>
              </a:buClr>
              <a:buNone/>
            </a:pPr>
            <a:r>
              <a:rPr lang="en-US" sz="2400" b="1" dirty="0">
                <a:solidFill>
                  <a:schemeClr val="tx2"/>
                </a:solidFill>
              </a:rPr>
              <a:t>7.4. 	Seeking Input on the Spring 2023 CGH </a:t>
            </a:r>
            <a:r>
              <a:rPr lang="en-US" sz="2400" b="1" dirty="0">
                <a:solidFill>
                  <a:schemeClr val="tx2"/>
                </a:solidFill>
                <a:hlinkClick r:id="rId2"/>
              </a:rPr>
              <a:t>Change Requests</a:t>
            </a:r>
            <a:r>
              <a:rPr lang="en-US" sz="2400" b="1" dirty="0">
                <a:solidFill>
                  <a:schemeClr val="tx2"/>
                </a:solidFill>
              </a:rPr>
              <a:t> – </a:t>
            </a:r>
            <a:br>
              <a:rPr lang="en-US" sz="2400" b="1" dirty="0">
                <a:solidFill>
                  <a:schemeClr val="tx2"/>
                </a:solidFill>
              </a:rPr>
            </a:br>
            <a:r>
              <a:rPr lang="en-US" sz="2400" b="1" dirty="0">
                <a:solidFill>
                  <a:schemeClr val="tx2"/>
                </a:solidFill>
              </a:rPr>
              <a:t>Pablo Martin (5 mins plus 5 mins. Q&amp;C)</a:t>
            </a:r>
          </a:p>
          <a:p>
            <a:pPr marL="1374775" lvl="1" indent="-469900">
              <a:buClr>
                <a:srgbClr val="20557B"/>
              </a:buClr>
              <a:buNone/>
              <a:tabLst>
                <a:tab pos="1360488" algn="l"/>
              </a:tabLst>
            </a:pPr>
            <a:endParaRPr lang="en-US" dirty="0">
              <a:solidFill>
                <a:schemeClr val="tx2"/>
              </a:solidFill>
            </a:endParaRPr>
          </a:p>
          <a:p>
            <a:pPr marL="1374775" lvl="1" indent="-469900">
              <a:buClr>
                <a:srgbClr val="20557B"/>
              </a:buClr>
              <a:buNone/>
              <a:tabLst>
                <a:tab pos="1360488" algn="l"/>
              </a:tabLst>
            </a:pPr>
            <a:r>
              <a:rPr lang="en-US" dirty="0">
                <a:solidFill>
                  <a:schemeClr val="tx2"/>
                </a:solidFill>
              </a:rPr>
              <a:t>1. 	</a:t>
            </a:r>
            <a:r>
              <a:rPr lang="en-US" dirty="0">
                <a:solidFill>
                  <a:schemeClr val="tx2">
                    <a:lumMod val="50000"/>
                  </a:schemeClr>
                </a:solidFill>
              </a:rPr>
              <a:t>Academic Success Committee: Merge ASC and SEEM (Success in English, ELAC, and Math) Committees. Retain faculty representation in English, ELAC, and Math. Streamline and eliminate redundancy. </a:t>
            </a:r>
            <a:r>
              <a:rPr lang="en-US" i="1" dirty="0">
                <a:solidFill>
                  <a:schemeClr val="tx2">
                    <a:lumMod val="50000"/>
                  </a:schemeClr>
                </a:solidFill>
              </a:rPr>
              <a:t>The CGH Change Workgroup recommends moving forward, noting the need to identify specific positions under ex-officio members</a:t>
            </a:r>
          </a:p>
        </p:txBody>
      </p:sp>
    </p:spTree>
    <p:extLst>
      <p:ext uri="{BB962C8B-B14F-4D97-AF65-F5344CB8AC3E}">
        <p14:creationId xmlns:p14="http://schemas.microsoft.com/office/powerpoint/2010/main" val="34044686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A48F780-E033-E244-A4EB-3D810FA6B44A}"/>
              </a:ext>
            </a:extLst>
          </p:cNvPr>
          <p:cNvSpPr>
            <a:spLocks noGrp="1"/>
          </p:cNvSpPr>
          <p:nvPr>
            <p:ph type="sldNum" sz="quarter" idx="12"/>
          </p:nvPr>
        </p:nvSpPr>
        <p:spPr/>
        <p:txBody>
          <a:bodyPr/>
          <a:lstStyle/>
          <a:p>
            <a:fld id="{401CF334-2D5C-4859-84A6-CA7E6E43FAEB}" type="slidenum">
              <a:rPr lang="en-US" smtClean="0"/>
              <a:t>31</a:t>
            </a:fld>
            <a:endParaRPr lang="en-US"/>
          </a:p>
        </p:txBody>
      </p:sp>
      <p:sp>
        <p:nvSpPr>
          <p:cNvPr id="3" name="TextBox 2">
            <a:extLst>
              <a:ext uri="{FF2B5EF4-FFF2-40B4-BE49-F238E27FC236}">
                <a16:creationId xmlns:a16="http://schemas.microsoft.com/office/drawing/2014/main" id="{8D4C269A-DDA8-7F41-89BA-63A44866AF52}"/>
              </a:ext>
            </a:extLst>
          </p:cNvPr>
          <p:cNvSpPr txBox="1"/>
          <p:nvPr/>
        </p:nvSpPr>
        <p:spPr>
          <a:xfrm>
            <a:off x="533400" y="822960"/>
            <a:ext cx="10805160" cy="861774"/>
          </a:xfrm>
          <a:prstGeom prst="rect">
            <a:avLst/>
          </a:prstGeom>
          <a:noFill/>
          <a:ln>
            <a:solidFill>
              <a:schemeClr val="bg2"/>
            </a:solidFill>
          </a:ln>
        </p:spPr>
        <p:txBody>
          <a:bodyPr wrap="square" rtlCol="0">
            <a:spAutoFit/>
          </a:bodyPr>
          <a:lstStyle/>
          <a:p>
            <a:r>
              <a:rPr lang="en-US" sz="5000" dirty="0">
                <a:solidFill>
                  <a:schemeClr val="tx2"/>
                </a:solidFill>
              </a:rPr>
              <a:t>7. Discussion Items</a:t>
            </a:r>
          </a:p>
        </p:txBody>
      </p:sp>
      <p:sp>
        <p:nvSpPr>
          <p:cNvPr id="6" name="Content Placeholder 1">
            <a:extLst>
              <a:ext uri="{FF2B5EF4-FFF2-40B4-BE49-F238E27FC236}">
                <a16:creationId xmlns:a16="http://schemas.microsoft.com/office/drawing/2014/main" id="{5F381D82-95EC-2B41-A2B1-696680CB9133}"/>
              </a:ext>
            </a:extLst>
          </p:cNvPr>
          <p:cNvSpPr>
            <a:spLocks noGrp="1"/>
          </p:cNvSpPr>
          <p:nvPr>
            <p:ph idx="1"/>
          </p:nvPr>
        </p:nvSpPr>
        <p:spPr>
          <a:xfrm>
            <a:off x="609600" y="1935479"/>
            <a:ext cx="11094720" cy="4527551"/>
          </a:xfrm>
        </p:spPr>
        <p:txBody>
          <a:bodyPr vert="horz" lIns="91440" tIns="45720" rIns="91440" bIns="45720" anchor="t">
            <a:noAutofit/>
          </a:bodyPr>
          <a:lstStyle/>
          <a:p>
            <a:pPr marL="920750" indent="-920750">
              <a:buClr>
                <a:srgbClr val="20557B"/>
              </a:buClr>
              <a:buNone/>
            </a:pPr>
            <a:r>
              <a:rPr lang="en-US" sz="2400" b="1" dirty="0">
                <a:solidFill>
                  <a:schemeClr val="tx2"/>
                </a:solidFill>
              </a:rPr>
              <a:t>7.4. 	Seeking Input on the CGH </a:t>
            </a:r>
            <a:r>
              <a:rPr lang="en-US" sz="2400" b="1" dirty="0">
                <a:solidFill>
                  <a:schemeClr val="tx2"/>
                </a:solidFill>
                <a:hlinkClick r:id="rId2"/>
              </a:rPr>
              <a:t>Change Requests</a:t>
            </a:r>
            <a:r>
              <a:rPr lang="en-US" sz="2400" b="1" dirty="0">
                <a:solidFill>
                  <a:schemeClr val="tx2"/>
                </a:solidFill>
              </a:rPr>
              <a:t> (cont.)</a:t>
            </a:r>
          </a:p>
          <a:p>
            <a:pPr marL="1435100" indent="-427038">
              <a:buClr>
                <a:srgbClr val="20557B"/>
              </a:buClr>
              <a:buNone/>
              <a:tabLst>
                <a:tab pos="1420813" algn="l"/>
              </a:tabLst>
            </a:pPr>
            <a:r>
              <a:rPr lang="en-US" sz="2400" dirty="0">
                <a:solidFill>
                  <a:schemeClr val="tx2"/>
                </a:solidFill>
              </a:rPr>
              <a:t>2.	</a:t>
            </a:r>
            <a:r>
              <a:rPr lang="en-US" sz="2400" dirty="0">
                <a:solidFill>
                  <a:schemeClr val="tx2">
                    <a:lumMod val="50000"/>
                  </a:schemeClr>
                </a:solidFill>
              </a:rPr>
              <a:t>Contract Faculty Hiring Prioritization Committee, 1 of 2: Change meeting requirement to, “Meet at least once each semester, with subsequent meetings as needed per the discretion of the Committee Chair.” The CFHPC supports this change.</a:t>
            </a:r>
          </a:p>
          <a:p>
            <a:pPr marL="1465262" indent="-457200">
              <a:buClr>
                <a:srgbClr val="20557B"/>
              </a:buClr>
              <a:buAutoNum type="arabicPeriod" startAt="3"/>
              <a:tabLst>
                <a:tab pos="1420813" algn="l"/>
              </a:tabLst>
            </a:pPr>
            <a:r>
              <a:rPr lang="en-US" sz="2400" dirty="0">
                <a:solidFill>
                  <a:schemeClr val="tx2">
                    <a:lumMod val="50000"/>
                  </a:schemeClr>
                </a:solidFill>
              </a:rPr>
              <a:t>CFHPC, 2 of 2: Remove Academic Senate President as a committee member. The CFHPC supports this change.</a:t>
            </a:r>
          </a:p>
          <a:p>
            <a:pPr marL="1522412" indent="-514350">
              <a:buClr>
                <a:srgbClr val="20557B"/>
              </a:buClr>
              <a:buAutoNum type="arabicPeriod" startAt="3"/>
              <a:tabLst>
                <a:tab pos="1420813" algn="l"/>
              </a:tabLst>
            </a:pPr>
            <a:r>
              <a:rPr lang="en-US" sz="2400" dirty="0">
                <a:solidFill>
                  <a:schemeClr val="tx2">
                    <a:lumMod val="50000"/>
                  </a:schemeClr>
                </a:solidFill>
              </a:rPr>
              <a:t>CGH Review Taskforce: Adding or clarifying language on 1) term limits, 2) sabbaticals, 3) adjunct service, 4) roles of committee members, 5) which committees must adhere to the Brown Act, and 6) overall clarity and currency of the CGH. The CFHPC supports this change, but asks that “Curriculum Committee” be added to #5.</a:t>
            </a:r>
          </a:p>
          <a:p>
            <a:pPr marL="1522412" indent="-514350">
              <a:buClr>
                <a:srgbClr val="20557B"/>
              </a:buClr>
              <a:buAutoNum type="arabicPeriod" startAt="3"/>
              <a:tabLst>
                <a:tab pos="1420813" algn="l"/>
              </a:tabLst>
            </a:pPr>
            <a:endParaRPr lang="en-US" sz="2400" dirty="0">
              <a:solidFill>
                <a:schemeClr val="tx2">
                  <a:lumMod val="50000"/>
                </a:schemeClr>
              </a:solidFill>
            </a:endParaRPr>
          </a:p>
          <a:p>
            <a:pPr marL="1522412" indent="-514350">
              <a:buClr>
                <a:srgbClr val="20557B"/>
              </a:buClr>
              <a:buAutoNum type="arabicPeriod" startAt="3"/>
              <a:tabLst>
                <a:tab pos="1420813" algn="l"/>
              </a:tabLst>
            </a:pPr>
            <a:endParaRPr lang="en-US" dirty="0">
              <a:solidFill>
                <a:schemeClr val="tx2"/>
              </a:solidFill>
            </a:endParaRPr>
          </a:p>
        </p:txBody>
      </p:sp>
    </p:spTree>
    <p:extLst>
      <p:ext uri="{BB962C8B-B14F-4D97-AF65-F5344CB8AC3E}">
        <p14:creationId xmlns:p14="http://schemas.microsoft.com/office/powerpoint/2010/main" val="23339009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A48F780-E033-E244-A4EB-3D810FA6B44A}"/>
              </a:ext>
            </a:extLst>
          </p:cNvPr>
          <p:cNvSpPr>
            <a:spLocks noGrp="1"/>
          </p:cNvSpPr>
          <p:nvPr>
            <p:ph type="sldNum" sz="quarter" idx="12"/>
          </p:nvPr>
        </p:nvSpPr>
        <p:spPr/>
        <p:txBody>
          <a:bodyPr/>
          <a:lstStyle/>
          <a:p>
            <a:fld id="{401CF334-2D5C-4859-84A6-CA7E6E43FAEB}" type="slidenum">
              <a:rPr lang="en-US" smtClean="0"/>
              <a:t>32</a:t>
            </a:fld>
            <a:endParaRPr lang="en-US"/>
          </a:p>
        </p:txBody>
      </p:sp>
      <p:sp>
        <p:nvSpPr>
          <p:cNvPr id="3" name="TextBox 2">
            <a:extLst>
              <a:ext uri="{FF2B5EF4-FFF2-40B4-BE49-F238E27FC236}">
                <a16:creationId xmlns:a16="http://schemas.microsoft.com/office/drawing/2014/main" id="{8D4C269A-DDA8-7F41-89BA-63A44866AF52}"/>
              </a:ext>
            </a:extLst>
          </p:cNvPr>
          <p:cNvSpPr txBox="1"/>
          <p:nvPr/>
        </p:nvSpPr>
        <p:spPr>
          <a:xfrm>
            <a:off x="533400" y="822960"/>
            <a:ext cx="10805160" cy="861774"/>
          </a:xfrm>
          <a:prstGeom prst="rect">
            <a:avLst/>
          </a:prstGeom>
          <a:noFill/>
          <a:ln>
            <a:solidFill>
              <a:schemeClr val="bg2"/>
            </a:solidFill>
          </a:ln>
        </p:spPr>
        <p:txBody>
          <a:bodyPr wrap="square" rtlCol="0">
            <a:spAutoFit/>
          </a:bodyPr>
          <a:lstStyle/>
          <a:p>
            <a:r>
              <a:rPr lang="en-US" sz="5000" dirty="0">
                <a:solidFill>
                  <a:schemeClr val="tx2"/>
                </a:solidFill>
              </a:rPr>
              <a:t>7. Discussion Items</a:t>
            </a:r>
          </a:p>
        </p:txBody>
      </p:sp>
      <p:sp>
        <p:nvSpPr>
          <p:cNvPr id="6" name="Content Placeholder 1">
            <a:extLst>
              <a:ext uri="{FF2B5EF4-FFF2-40B4-BE49-F238E27FC236}">
                <a16:creationId xmlns:a16="http://schemas.microsoft.com/office/drawing/2014/main" id="{5F381D82-95EC-2B41-A2B1-696680CB9133}"/>
              </a:ext>
            </a:extLst>
          </p:cNvPr>
          <p:cNvSpPr>
            <a:spLocks noGrp="1"/>
          </p:cNvSpPr>
          <p:nvPr>
            <p:ph idx="1"/>
          </p:nvPr>
        </p:nvSpPr>
        <p:spPr>
          <a:xfrm>
            <a:off x="609600" y="1935479"/>
            <a:ext cx="10972800" cy="4527551"/>
          </a:xfrm>
        </p:spPr>
        <p:txBody>
          <a:bodyPr vert="horz" lIns="91440" tIns="45720" rIns="91440" bIns="45720" anchor="t">
            <a:noAutofit/>
          </a:bodyPr>
          <a:lstStyle/>
          <a:p>
            <a:pPr marL="920750" indent="-920750">
              <a:buClr>
                <a:srgbClr val="20557B"/>
              </a:buClr>
              <a:buNone/>
            </a:pPr>
            <a:endParaRPr lang="en-US" sz="2400" b="1" dirty="0">
              <a:solidFill>
                <a:schemeClr val="tx2"/>
              </a:solidFill>
            </a:endParaRPr>
          </a:p>
          <a:p>
            <a:pPr marL="920750" indent="-920750">
              <a:buClr>
                <a:srgbClr val="20557B"/>
              </a:buClr>
              <a:buNone/>
            </a:pPr>
            <a:r>
              <a:rPr lang="en-US" sz="2400" b="1" dirty="0">
                <a:solidFill>
                  <a:schemeClr val="tx2"/>
                </a:solidFill>
              </a:rPr>
              <a:t>7.4. 	Seeking Input on the CGH </a:t>
            </a:r>
            <a:r>
              <a:rPr lang="en-US" sz="2400" b="1" dirty="0">
                <a:solidFill>
                  <a:schemeClr val="tx2"/>
                </a:solidFill>
                <a:hlinkClick r:id="rId2"/>
              </a:rPr>
              <a:t>Change Requests</a:t>
            </a:r>
            <a:r>
              <a:rPr lang="en-US" sz="2400" b="1" dirty="0">
                <a:solidFill>
                  <a:schemeClr val="tx2"/>
                </a:solidFill>
              </a:rPr>
              <a:t> (cont.)</a:t>
            </a:r>
          </a:p>
          <a:p>
            <a:pPr marL="920750" indent="-920750">
              <a:buClr>
                <a:srgbClr val="20557B"/>
              </a:buClr>
              <a:buNone/>
            </a:pPr>
            <a:endParaRPr lang="en-US" sz="2400" b="1" dirty="0">
              <a:solidFill>
                <a:schemeClr val="tx2"/>
              </a:solidFill>
            </a:endParaRPr>
          </a:p>
          <a:p>
            <a:pPr marL="1465262" indent="-457200">
              <a:buClr>
                <a:srgbClr val="20557B"/>
              </a:buClr>
              <a:buFont typeface="+mj-lt"/>
              <a:buAutoNum type="arabicPeriod" startAt="5"/>
              <a:tabLst>
                <a:tab pos="1420813" algn="l"/>
              </a:tabLst>
            </a:pPr>
            <a:r>
              <a:rPr lang="en-US" sz="2400" dirty="0">
                <a:solidFill>
                  <a:schemeClr val="tx2">
                    <a:lumMod val="50000"/>
                  </a:schemeClr>
                </a:solidFill>
              </a:rPr>
              <a:t>Curriculum Committee: Modify language on term limits to include, “Additionally, members may serve additional terms beyond the standard term limits in situations where doing so would contribute to the continuity and effectiveness of the committee’s work, foster value professional growth opportunities, and promote the best interests of the college.” The CFHPC supports this change.</a:t>
            </a:r>
          </a:p>
          <a:p>
            <a:pPr marL="1465262" indent="-457200">
              <a:buClr>
                <a:srgbClr val="20557B"/>
              </a:buClr>
              <a:buAutoNum type="arabicPeriod" startAt="5"/>
              <a:tabLst>
                <a:tab pos="1420813" algn="l"/>
              </a:tabLst>
            </a:pPr>
            <a:endParaRPr lang="en-US" sz="2400" dirty="0">
              <a:solidFill>
                <a:schemeClr val="tx2">
                  <a:lumMod val="50000"/>
                </a:schemeClr>
              </a:solidFill>
            </a:endParaRPr>
          </a:p>
          <a:p>
            <a:pPr marL="1522412" indent="-514350">
              <a:buClr>
                <a:srgbClr val="20557B"/>
              </a:buClr>
              <a:buAutoNum type="arabicPeriod" startAt="3"/>
              <a:tabLst>
                <a:tab pos="1420813" algn="l"/>
              </a:tabLst>
            </a:pPr>
            <a:endParaRPr lang="en-US" sz="2400" dirty="0">
              <a:solidFill>
                <a:schemeClr val="tx2">
                  <a:lumMod val="50000"/>
                </a:schemeClr>
              </a:solidFill>
            </a:endParaRPr>
          </a:p>
          <a:p>
            <a:pPr marL="1522412" indent="-514350">
              <a:buClr>
                <a:srgbClr val="20557B"/>
              </a:buClr>
              <a:buAutoNum type="arabicPeriod" startAt="3"/>
              <a:tabLst>
                <a:tab pos="1420813" algn="l"/>
              </a:tabLst>
            </a:pPr>
            <a:endParaRPr lang="en-US" dirty="0">
              <a:solidFill>
                <a:schemeClr val="tx2"/>
              </a:solidFill>
            </a:endParaRPr>
          </a:p>
        </p:txBody>
      </p:sp>
    </p:spTree>
    <p:extLst>
      <p:ext uri="{BB962C8B-B14F-4D97-AF65-F5344CB8AC3E}">
        <p14:creationId xmlns:p14="http://schemas.microsoft.com/office/powerpoint/2010/main" val="39104884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A48F780-E033-E244-A4EB-3D810FA6B44A}"/>
              </a:ext>
            </a:extLst>
          </p:cNvPr>
          <p:cNvSpPr>
            <a:spLocks noGrp="1"/>
          </p:cNvSpPr>
          <p:nvPr>
            <p:ph type="sldNum" sz="quarter" idx="12"/>
          </p:nvPr>
        </p:nvSpPr>
        <p:spPr/>
        <p:txBody>
          <a:bodyPr/>
          <a:lstStyle/>
          <a:p>
            <a:fld id="{401CF334-2D5C-4859-84A6-CA7E6E43FAEB}" type="slidenum">
              <a:rPr lang="en-US" smtClean="0"/>
              <a:t>33</a:t>
            </a:fld>
            <a:endParaRPr lang="en-US"/>
          </a:p>
        </p:txBody>
      </p:sp>
      <p:sp>
        <p:nvSpPr>
          <p:cNvPr id="3" name="TextBox 2">
            <a:extLst>
              <a:ext uri="{FF2B5EF4-FFF2-40B4-BE49-F238E27FC236}">
                <a16:creationId xmlns:a16="http://schemas.microsoft.com/office/drawing/2014/main" id="{8D4C269A-DDA8-7F41-89BA-63A44866AF52}"/>
              </a:ext>
            </a:extLst>
          </p:cNvPr>
          <p:cNvSpPr txBox="1"/>
          <p:nvPr/>
        </p:nvSpPr>
        <p:spPr>
          <a:xfrm>
            <a:off x="533400" y="822960"/>
            <a:ext cx="10805160" cy="861774"/>
          </a:xfrm>
          <a:prstGeom prst="rect">
            <a:avLst/>
          </a:prstGeom>
          <a:noFill/>
          <a:ln>
            <a:solidFill>
              <a:schemeClr val="bg2"/>
            </a:solidFill>
          </a:ln>
        </p:spPr>
        <p:txBody>
          <a:bodyPr wrap="square" rtlCol="0">
            <a:spAutoFit/>
          </a:bodyPr>
          <a:lstStyle/>
          <a:p>
            <a:r>
              <a:rPr lang="en-US" sz="5000" dirty="0">
                <a:solidFill>
                  <a:schemeClr val="tx2"/>
                </a:solidFill>
              </a:rPr>
              <a:t>7. Discussion Items</a:t>
            </a:r>
          </a:p>
        </p:txBody>
      </p:sp>
      <p:sp>
        <p:nvSpPr>
          <p:cNvPr id="6" name="Content Placeholder 1">
            <a:extLst>
              <a:ext uri="{FF2B5EF4-FFF2-40B4-BE49-F238E27FC236}">
                <a16:creationId xmlns:a16="http://schemas.microsoft.com/office/drawing/2014/main" id="{5F381D82-95EC-2B41-A2B1-696680CB9133}"/>
              </a:ext>
            </a:extLst>
          </p:cNvPr>
          <p:cNvSpPr>
            <a:spLocks noGrp="1"/>
          </p:cNvSpPr>
          <p:nvPr>
            <p:ph idx="1"/>
          </p:nvPr>
        </p:nvSpPr>
        <p:spPr>
          <a:xfrm>
            <a:off x="609600" y="1935479"/>
            <a:ext cx="10972800" cy="4527551"/>
          </a:xfrm>
        </p:spPr>
        <p:txBody>
          <a:bodyPr vert="horz" lIns="91440" tIns="45720" rIns="91440" bIns="45720" anchor="t">
            <a:noAutofit/>
          </a:bodyPr>
          <a:lstStyle/>
          <a:p>
            <a:pPr marL="920750" indent="-920750">
              <a:buClr>
                <a:srgbClr val="20557B"/>
              </a:buClr>
              <a:buNone/>
            </a:pPr>
            <a:endParaRPr lang="en-US" sz="2400" b="1" dirty="0">
              <a:solidFill>
                <a:schemeClr val="tx2"/>
              </a:solidFill>
            </a:endParaRPr>
          </a:p>
          <a:p>
            <a:pPr marL="920750" indent="-920750">
              <a:buClr>
                <a:srgbClr val="20557B"/>
              </a:buClr>
              <a:buNone/>
            </a:pPr>
            <a:r>
              <a:rPr lang="en-US" sz="2400" b="1" dirty="0">
                <a:solidFill>
                  <a:schemeClr val="tx2"/>
                </a:solidFill>
              </a:rPr>
              <a:t>7.4. 	Seeking Input on the CGH </a:t>
            </a:r>
            <a:r>
              <a:rPr lang="en-US" sz="2400" b="1" dirty="0">
                <a:solidFill>
                  <a:schemeClr val="tx2"/>
                </a:solidFill>
                <a:hlinkClick r:id="rId2"/>
              </a:rPr>
              <a:t>Change Requests</a:t>
            </a:r>
            <a:r>
              <a:rPr lang="en-US" sz="2400" b="1" dirty="0">
                <a:solidFill>
                  <a:schemeClr val="tx2"/>
                </a:solidFill>
              </a:rPr>
              <a:t> (cont.)</a:t>
            </a:r>
          </a:p>
          <a:p>
            <a:pPr marL="1465262" indent="-457200">
              <a:buClr>
                <a:srgbClr val="20557B"/>
              </a:buClr>
              <a:buFont typeface="+mj-lt"/>
              <a:buAutoNum type="arabicPeriod" startAt="6"/>
              <a:tabLst>
                <a:tab pos="1420813" algn="l"/>
              </a:tabLst>
            </a:pPr>
            <a:endParaRPr lang="en-US" sz="2400" dirty="0">
              <a:solidFill>
                <a:schemeClr val="tx2">
                  <a:lumMod val="50000"/>
                </a:schemeClr>
              </a:solidFill>
            </a:endParaRPr>
          </a:p>
          <a:p>
            <a:pPr marL="1465262" indent="-457200">
              <a:buClr>
                <a:srgbClr val="20557B"/>
              </a:buClr>
              <a:buFont typeface="+mj-lt"/>
              <a:buAutoNum type="arabicPeriod" startAt="6"/>
              <a:tabLst>
                <a:tab pos="1420813" algn="l"/>
              </a:tabLst>
            </a:pPr>
            <a:r>
              <a:rPr lang="en-US" sz="2400" dirty="0">
                <a:solidFill>
                  <a:schemeClr val="tx2">
                    <a:lumMod val="50000"/>
                  </a:schemeClr>
                </a:solidFill>
              </a:rPr>
              <a:t>Guided Pathways Steering Committee: Propose eliminating the GPSC and fold work into a newly created student success committee. The CFHPC supports this change.</a:t>
            </a:r>
          </a:p>
          <a:p>
            <a:pPr marL="1465262" indent="-457200">
              <a:buClr>
                <a:srgbClr val="20557B"/>
              </a:buClr>
              <a:buFont typeface="Wingdings 2"/>
              <a:buAutoNum type="arabicPeriod" startAt="6"/>
              <a:tabLst>
                <a:tab pos="1420813" algn="l"/>
              </a:tabLst>
            </a:pPr>
            <a:r>
              <a:rPr lang="en-US" sz="2400" dirty="0">
                <a:solidFill>
                  <a:schemeClr val="tx2">
                    <a:lumMod val="50000"/>
                  </a:schemeClr>
                </a:solidFill>
              </a:rPr>
              <a:t>Student Services Council: Propose eliminating the SSC and fold work into a newly created student success committee. The CFHPC supports this change.</a:t>
            </a:r>
          </a:p>
          <a:p>
            <a:pPr marL="1465262" indent="-457200">
              <a:buClr>
                <a:srgbClr val="20557B"/>
              </a:buClr>
              <a:buFont typeface="Wingdings 2"/>
              <a:buAutoNum type="arabicPeriod" startAt="6"/>
              <a:tabLst>
                <a:tab pos="1420813" algn="l"/>
              </a:tabLst>
            </a:pPr>
            <a:endParaRPr lang="en-US" sz="2400" dirty="0">
              <a:solidFill>
                <a:schemeClr val="tx2">
                  <a:lumMod val="50000"/>
                </a:schemeClr>
              </a:solidFill>
            </a:endParaRPr>
          </a:p>
          <a:p>
            <a:pPr marL="1465262" indent="-457200">
              <a:buClr>
                <a:srgbClr val="20557B"/>
              </a:buClr>
              <a:buAutoNum type="arabicPeriod" startAt="6"/>
              <a:tabLst>
                <a:tab pos="1420813" algn="l"/>
              </a:tabLst>
            </a:pPr>
            <a:endParaRPr lang="en-US" sz="2400" dirty="0">
              <a:solidFill>
                <a:schemeClr val="tx2">
                  <a:lumMod val="50000"/>
                </a:schemeClr>
              </a:solidFill>
            </a:endParaRPr>
          </a:p>
          <a:p>
            <a:pPr marL="1522412" indent="-514350">
              <a:buClr>
                <a:srgbClr val="20557B"/>
              </a:buClr>
              <a:buAutoNum type="arabicPeriod" startAt="3"/>
              <a:tabLst>
                <a:tab pos="1420813" algn="l"/>
              </a:tabLst>
            </a:pPr>
            <a:endParaRPr lang="en-US" sz="2400" dirty="0">
              <a:solidFill>
                <a:schemeClr val="tx2">
                  <a:lumMod val="50000"/>
                </a:schemeClr>
              </a:solidFill>
            </a:endParaRPr>
          </a:p>
          <a:p>
            <a:pPr marL="1522412" indent="-514350">
              <a:buClr>
                <a:srgbClr val="20557B"/>
              </a:buClr>
              <a:buAutoNum type="arabicPeriod" startAt="3"/>
              <a:tabLst>
                <a:tab pos="1420813" algn="l"/>
              </a:tabLst>
            </a:pPr>
            <a:endParaRPr lang="en-US" dirty="0">
              <a:solidFill>
                <a:schemeClr val="tx2"/>
              </a:solidFill>
            </a:endParaRPr>
          </a:p>
        </p:txBody>
      </p:sp>
    </p:spTree>
    <p:extLst>
      <p:ext uri="{BB962C8B-B14F-4D97-AF65-F5344CB8AC3E}">
        <p14:creationId xmlns:p14="http://schemas.microsoft.com/office/powerpoint/2010/main" val="42563294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A48F780-E033-E244-A4EB-3D810FA6B44A}"/>
              </a:ext>
            </a:extLst>
          </p:cNvPr>
          <p:cNvSpPr>
            <a:spLocks noGrp="1"/>
          </p:cNvSpPr>
          <p:nvPr>
            <p:ph type="sldNum" sz="quarter" idx="12"/>
          </p:nvPr>
        </p:nvSpPr>
        <p:spPr/>
        <p:txBody>
          <a:bodyPr/>
          <a:lstStyle/>
          <a:p>
            <a:fld id="{401CF334-2D5C-4859-84A6-CA7E6E43FAEB}" type="slidenum">
              <a:rPr lang="en-US" smtClean="0"/>
              <a:t>34</a:t>
            </a:fld>
            <a:endParaRPr lang="en-US"/>
          </a:p>
        </p:txBody>
      </p:sp>
      <p:sp>
        <p:nvSpPr>
          <p:cNvPr id="3" name="TextBox 2">
            <a:extLst>
              <a:ext uri="{FF2B5EF4-FFF2-40B4-BE49-F238E27FC236}">
                <a16:creationId xmlns:a16="http://schemas.microsoft.com/office/drawing/2014/main" id="{8D4C269A-DDA8-7F41-89BA-63A44866AF52}"/>
              </a:ext>
            </a:extLst>
          </p:cNvPr>
          <p:cNvSpPr txBox="1"/>
          <p:nvPr/>
        </p:nvSpPr>
        <p:spPr>
          <a:xfrm>
            <a:off x="533400" y="822960"/>
            <a:ext cx="10805160" cy="861774"/>
          </a:xfrm>
          <a:prstGeom prst="rect">
            <a:avLst/>
          </a:prstGeom>
          <a:noFill/>
          <a:ln>
            <a:solidFill>
              <a:schemeClr val="bg2"/>
            </a:solidFill>
          </a:ln>
        </p:spPr>
        <p:txBody>
          <a:bodyPr wrap="square" rtlCol="0">
            <a:spAutoFit/>
          </a:bodyPr>
          <a:lstStyle/>
          <a:p>
            <a:r>
              <a:rPr lang="en-US" sz="5000" dirty="0">
                <a:solidFill>
                  <a:schemeClr val="tx2"/>
                </a:solidFill>
              </a:rPr>
              <a:t>7. Discussion Items</a:t>
            </a:r>
          </a:p>
        </p:txBody>
      </p:sp>
      <p:sp>
        <p:nvSpPr>
          <p:cNvPr id="6" name="Content Placeholder 1">
            <a:extLst>
              <a:ext uri="{FF2B5EF4-FFF2-40B4-BE49-F238E27FC236}">
                <a16:creationId xmlns:a16="http://schemas.microsoft.com/office/drawing/2014/main" id="{5F381D82-95EC-2B41-A2B1-696680CB9133}"/>
              </a:ext>
            </a:extLst>
          </p:cNvPr>
          <p:cNvSpPr>
            <a:spLocks noGrp="1"/>
          </p:cNvSpPr>
          <p:nvPr>
            <p:ph idx="1"/>
          </p:nvPr>
        </p:nvSpPr>
        <p:spPr>
          <a:xfrm>
            <a:off x="609600" y="1935479"/>
            <a:ext cx="10972800" cy="4527551"/>
          </a:xfrm>
        </p:spPr>
        <p:txBody>
          <a:bodyPr vert="horz" lIns="91440" tIns="45720" rIns="91440" bIns="45720" anchor="t">
            <a:noAutofit/>
          </a:bodyPr>
          <a:lstStyle/>
          <a:p>
            <a:pPr marL="920750" indent="-920750">
              <a:buClr>
                <a:srgbClr val="20557B"/>
              </a:buClr>
              <a:buNone/>
            </a:pPr>
            <a:endParaRPr lang="en-US" sz="2400" b="1" dirty="0">
              <a:solidFill>
                <a:schemeClr val="tx2"/>
              </a:solidFill>
            </a:endParaRPr>
          </a:p>
          <a:p>
            <a:pPr marL="920750" indent="-920750">
              <a:buClr>
                <a:srgbClr val="20557B"/>
              </a:buClr>
              <a:buNone/>
            </a:pPr>
            <a:r>
              <a:rPr lang="en-US" sz="2400" b="1" dirty="0">
                <a:solidFill>
                  <a:schemeClr val="tx2"/>
                </a:solidFill>
              </a:rPr>
              <a:t>7.4. 	Seeking Input on the CGH </a:t>
            </a:r>
            <a:r>
              <a:rPr lang="en-US" sz="2400" b="1" dirty="0">
                <a:solidFill>
                  <a:schemeClr val="tx2"/>
                </a:solidFill>
                <a:hlinkClick r:id="rId2"/>
              </a:rPr>
              <a:t>Change Requests</a:t>
            </a:r>
            <a:r>
              <a:rPr lang="en-US" sz="2400" b="1" dirty="0">
                <a:solidFill>
                  <a:schemeClr val="tx2"/>
                </a:solidFill>
              </a:rPr>
              <a:t> (cont.)</a:t>
            </a:r>
            <a:endParaRPr lang="en-US" sz="2400" dirty="0">
              <a:solidFill>
                <a:schemeClr val="tx2">
                  <a:lumMod val="50000"/>
                </a:schemeClr>
              </a:solidFill>
            </a:endParaRPr>
          </a:p>
          <a:p>
            <a:pPr marL="1465262" indent="-457200">
              <a:buClr>
                <a:srgbClr val="20557B"/>
              </a:buClr>
              <a:buFont typeface="+mj-lt"/>
              <a:buAutoNum type="arabicPeriod" startAt="8"/>
              <a:tabLst>
                <a:tab pos="1420813" algn="l"/>
              </a:tabLst>
            </a:pPr>
            <a:endParaRPr lang="en-US" sz="2400" dirty="0">
              <a:solidFill>
                <a:schemeClr val="tx2">
                  <a:lumMod val="50000"/>
                </a:schemeClr>
              </a:solidFill>
            </a:endParaRPr>
          </a:p>
          <a:p>
            <a:pPr marL="1465262" indent="-457200">
              <a:buClr>
                <a:srgbClr val="20557B"/>
              </a:buClr>
              <a:buFont typeface="+mj-lt"/>
              <a:buAutoNum type="arabicPeriod" startAt="8"/>
              <a:tabLst>
                <a:tab pos="1420813" algn="l"/>
              </a:tabLst>
            </a:pPr>
            <a:r>
              <a:rPr lang="en-US" sz="2400" dirty="0">
                <a:solidFill>
                  <a:schemeClr val="tx2">
                    <a:lumMod val="50000"/>
                  </a:schemeClr>
                </a:solidFill>
              </a:rPr>
              <a:t>Technology Committee: Update membership to reflect the Administrative Services reorganization of Technology Services and to align membership with current roles/responsibilities. The taskforce asked the committee to meet to discuss various recommendations. The taskforce will review the updated change request for review.</a:t>
            </a:r>
          </a:p>
        </p:txBody>
      </p:sp>
    </p:spTree>
    <p:extLst>
      <p:ext uri="{BB962C8B-B14F-4D97-AF65-F5344CB8AC3E}">
        <p14:creationId xmlns:p14="http://schemas.microsoft.com/office/powerpoint/2010/main" val="29825762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929640"/>
            <a:ext cx="10972800" cy="826008"/>
          </a:xfrm>
        </p:spPr>
        <p:txBody>
          <a:bodyPr>
            <a:noAutofit/>
          </a:bodyPr>
          <a:lstStyle/>
          <a:p>
            <a:r>
              <a:rPr lang="en-US" dirty="0">
                <a:highlight>
                  <a:srgbClr val="FFFF00"/>
                </a:highlight>
              </a:rPr>
              <a:t>8.1: Executive Committee Reports</a:t>
            </a:r>
          </a:p>
        </p:txBody>
      </p:sp>
      <p:sp>
        <p:nvSpPr>
          <p:cNvPr id="5" name="Slide Number Placeholder 4">
            <a:extLst>
              <a:ext uri="{FF2B5EF4-FFF2-40B4-BE49-F238E27FC236}">
                <a16:creationId xmlns:a16="http://schemas.microsoft.com/office/drawing/2014/main" id="{BA48F780-E033-E244-A4EB-3D810FA6B44A}"/>
              </a:ext>
            </a:extLst>
          </p:cNvPr>
          <p:cNvSpPr>
            <a:spLocks noGrp="1"/>
          </p:cNvSpPr>
          <p:nvPr>
            <p:ph type="sldNum" sz="quarter" idx="12"/>
          </p:nvPr>
        </p:nvSpPr>
        <p:spPr/>
        <p:txBody>
          <a:bodyPr/>
          <a:lstStyle/>
          <a:p>
            <a:fld id="{401CF334-2D5C-4859-84A6-CA7E6E43FAEB}" type="slidenum">
              <a:rPr lang="en-US" smtClean="0"/>
              <a:t>35</a:t>
            </a:fld>
            <a:endParaRPr lang="en-US"/>
          </a:p>
        </p:txBody>
      </p:sp>
      <p:sp>
        <p:nvSpPr>
          <p:cNvPr id="7" name="Rectangle 6">
            <a:extLst>
              <a:ext uri="{FF2B5EF4-FFF2-40B4-BE49-F238E27FC236}">
                <a16:creationId xmlns:a16="http://schemas.microsoft.com/office/drawing/2014/main" id="{44806D94-55CD-A941-AB43-C6AE4F9792A2}"/>
              </a:ext>
            </a:extLst>
          </p:cNvPr>
          <p:cNvSpPr/>
          <p:nvPr/>
        </p:nvSpPr>
        <p:spPr>
          <a:xfrm>
            <a:off x="476518" y="1727056"/>
            <a:ext cx="11105882" cy="3046988"/>
          </a:xfrm>
          <a:prstGeom prst="rect">
            <a:avLst/>
          </a:prstGeom>
        </p:spPr>
        <p:txBody>
          <a:bodyPr wrap="square">
            <a:spAutoFit/>
          </a:bodyPr>
          <a:lstStyle/>
          <a:p>
            <a:r>
              <a:rPr lang="en-US" sz="2400" b="1" dirty="0">
                <a:solidFill>
                  <a:schemeClr val="tx2"/>
                </a:solidFill>
              </a:rPr>
              <a:t>8.1.1: President’s Report (10 minutes)</a:t>
            </a:r>
          </a:p>
          <a:p>
            <a:pPr marL="920750"/>
            <a:r>
              <a:rPr lang="en-US" sz="2400" dirty="0"/>
              <a:t>As always, please interrupt me if you have questions. I’m also available for further discussion via email, FTF or Zoom meetings, and you can also invite me to your department meetings. More details from my report can be found in</a:t>
            </a:r>
            <a:r>
              <a:rPr lang="en-US" sz="2400" b="1" dirty="0"/>
              <a:t> </a:t>
            </a:r>
            <a:r>
              <a:rPr lang="en-US" sz="2400" dirty="0"/>
              <a:t>the </a:t>
            </a:r>
            <a:r>
              <a:rPr lang="en-US" sz="2400" dirty="0">
                <a:hlinkClick r:id="rId3"/>
              </a:rPr>
              <a:t>Current Miramar, SDCCD, and ASCCC Resource List</a:t>
            </a:r>
            <a:r>
              <a:rPr lang="en-US" sz="2400" dirty="0"/>
              <a:t>.</a:t>
            </a:r>
          </a:p>
          <a:p>
            <a:pPr marL="342900" indent="-342900">
              <a:tabLst>
                <a:tab pos="457200" algn="l"/>
              </a:tabLst>
            </a:pPr>
            <a:endParaRPr lang="en-US" sz="2400" dirty="0">
              <a:effectLst/>
              <a:ea typeface="Calibri" panose="020F0502020204030204" pitchFamily="34" charset="0"/>
              <a:cs typeface="Times New Roman" panose="02020603050405020304" pitchFamily="18" charset="0"/>
            </a:endParaRPr>
          </a:p>
          <a:p>
            <a:pPr marL="342900" indent="-342900">
              <a:tabLst>
                <a:tab pos="457200" algn="l"/>
              </a:tabLst>
            </a:pPr>
            <a:r>
              <a:rPr lang="en-US" sz="2400" b="1" dirty="0">
                <a:effectLst/>
                <a:ea typeface="Calibri" panose="020F0502020204030204" pitchFamily="34" charset="0"/>
                <a:cs typeface="Times New Roman" panose="02020603050405020304" pitchFamily="18" charset="0"/>
              </a:rPr>
              <a:t>Campus/Senate:</a:t>
            </a:r>
          </a:p>
          <a:p>
            <a:pPr marL="342900" indent="-342900">
              <a:tabLst>
                <a:tab pos="457200" algn="l"/>
              </a:tabLst>
            </a:pPr>
            <a:endParaRPr lang="en-US" sz="2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0329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t>8.1.2-8. Executive Committee Reports</a:t>
            </a:r>
          </a:p>
        </p:txBody>
      </p:sp>
      <p:sp>
        <p:nvSpPr>
          <p:cNvPr id="2" name="Content Placeholder 1"/>
          <p:cNvSpPr>
            <a:spLocks noGrp="1"/>
          </p:cNvSpPr>
          <p:nvPr>
            <p:ph idx="1"/>
          </p:nvPr>
        </p:nvSpPr>
        <p:spPr>
          <a:xfrm>
            <a:off x="609600" y="1944710"/>
            <a:ext cx="10972800" cy="4379890"/>
          </a:xfrm>
        </p:spPr>
        <p:txBody>
          <a:bodyPr>
            <a:noAutofit/>
          </a:bodyPr>
          <a:lstStyle/>
          <a:p>
            <a:pPr marL="826135" lvl="1" indent="-460375">
              <a:spcBef>
                <a:spcPts val="0"/>
              </a:spcBef>
              <a:spcAft>
                <a:spcPts val="800"/>
              </a:spcAft>
              <a:buNone/>
            </a:pPr>
            <a:r>
              <a:rPr lang="en-US" dirty="0">
                <a:ea typeface="ＭＳ Ｐゴシック" pitchFamily="34" charset="-128"/>
              </a:rPr>
              <a:t>Vice President - Carmen Carrasquillo</a:t>
            </a:r>
          </a:p>
          <a:p>
            <a:pPr marL="826135" lvl="1" indent="-460375">
              <a:lnSpc>
                <a:spcPct val="150000"/>
              </a:lnSpc>
              <a:spcBef>
                <a:spcPts val="0"/>
              </a:spcBef>
              <a:spcAft>
                <a:spcPts val="800"/>
              </a:spcAft>
              <a:buNone/>
            </a:pPr>
            <a:r>
              <a:rPr lang="en-US" dirty="0">
                <a:ea typeface="ＭＳ Ｐゴシック" pitchFamily="34" charset="-128"/>
              </a:rPr>
              <a:t>Secretary – Josh Alley</a:t>
            </a:r>
          </a:p>
          <a:p>
            <a:pPr marL="826135" lvl="1" indent="-460375">
              <a:lnSpc>
                <a:spcPct val="150000"/>
              </a:lnSpc>
              <a:spcBef>
                <a:spcPts val="0"/>
              </a:spcBef>
              <a:spcAft>
                <a:spcPts val="800"/>
              </a:spcAft>
              <a:buNone/>
            </a:pPr>
            <a:r>
              <a:rPr lang="en-US" dirty="0">
                <a:ea typeface="ＭＳ Ｐゴシック" pitchFamily="34" charset="-128"/>
              </a:rPr>
              <a:t>Treasurer – Monica </a:t>
            </a:r>
            <a:r>
              <a:rPr lang="en-US" dirty="0" err="1">
                <a:ea typeface="ＭＳ Ｐゴシック" pitchFamily="34" charset="-128"/>
              </a:rPr>
              <a:t>Demcho</a:t>
            </a:r>
            <a:endParaRPr lang="en-US" dirty="0">
              <a:ea typeface="ＭＳ Ｐゴシック" pitchFamily="34" charset="-128"/>
            </a:endParaRPr>
          </a:p>
          <a:p>
            <a:pPr marL="826135" lvl="1" indent="-460375">
              <a:lnSpc>
                <a:spcPct val="150000"/>
              </a:lnSpc>
              <a:spcBef>
                <a:spcPts val="0"/>
              </a:spcBef>
              <a:spcAft>
                <a:spcPts val="800"/>
              </a:spcAft>
              <a:buNone/>
            </a:pPr>
            <a:r>
              <a:rPr lang="en-US" dirty="0">
                <a:ea typeface="ＭＳ Ｐゴシック" pitchFamily="34" charset="-128"/>
              </a:rPr>
              <a:t>Adjunct Representative – Najah Abdelkader</a:t>
            </a:r>
          </a:p>
          <a:p>
            <a:pPr marL="826135" lvl="1" indent="-460375">
              <a:lnSpc>
                <a:spcPct val="150000"/>
              </a:lnSpc>
              <a:spcBef>
                <a:spcPts val="0"/>
              </a:spcBef>
              <a:spcAft>
                <a:spcPts val="800"/>
              </a:spcAft>
              <a:buNone/>
            </a:pPr>
            <a:r>
              <a:rPr lang="en-US" dirty="0">
                <a:ea typeface="ＭＳ Ｐゴシック" pitchFamily="34" charset="-128"/>
              </a:rPr>
              <a:t>Member-at-Large – Francois </a:t>
            </a:r>
            <a:r>
              <a:rPr lang="en-US" dirty="0" err="1">
                <a:ea typeface="ＭＳ Ｐゴシック" pitchFamily="34" charset="-128"/>
              </a:rPr>
              <a:t>Bereaud</a:t>
            </a:r>
            <a:endParaRPr lang="en-US" dirty="0">
              <a:ea typeface="ＭＳ Ｐゴシック" pitchFamily="34" charset="-128"/>
            </a:endParaRPr>
          </a:p>
          <a:p>
            <a:pPr marL="826135" lvl="1" indent="-460375">
              <a:lnSpc>
                <a:spcPct val="150000"/>
              </a:lnSpc>
              <a:spcBef>
                <a:spcPts val="0"/>
              </a:spcBef>
              <a:spcAft>
                <a:spcPts val="800"/>
              </a:spcAft>
              <a:buNone/>
            </a:pPr>
            <a:r>
              <a:rPr lang="en-US" dirty="0">
                <a:ea typeface="ＭＳ Ｐゴシック" pitchFamily="34" charset="-128"/>
              </a:rPr>
              <a:t>Member-at-Large – Brit Hyland</a:t>
            </a:r>
          </a:p>
          <a:p>
            <a:pPr marL="826135" lvl="1" indent="-460375">
              <a:lnSpc>
                <a:spcPct val="150000"/>
              </a:lnSpc>
              <a:spcBef>
                <a:spcPts val="0"/>
              </a:spcBef>
              <a:spcAft>
                <a:spcPts val="800"/>
              </a:spcAft>
              <a:buNone/>
            </a:pPr>
            <a:r>
              <a:rPr lang="en-US" dirty="0">
                <a:ea typeface="ＭＳ Ｐゴシック" pitchFamily="34" charset="-128"/>
              </a:rPr>
              <a:t>Chair of Chairs – Kevin Petti</a:t>
            </a:r>
          </a:p>
        </p:txBody>
      </p:sp>
      <p:sp>
        <p:nvSpPr>
          <p:cNvPr id="5" name="Slide Number Placeholder 4">
            <a:extLst>
              <a:ext uri="{FF2B5EF4-FFF2-40B4-BE49-F238E27FC236}">
                <a16:creationId xmlns:a16="http://schemas.microsoft.com/office/drawing/2014/main" id="{BA48F780-E033-E244-A4EB-3D810FA6B44A}"/>
              </a:ext>
            </a:extLst>
          </p:cNvPr>
          <p:cNvSpPr>
            <a:spLocks noGrp="1"/>
          </p:cNvSpPr>
          <p:nvPr>
            <p:ph type="sldNum" sz="quarter" idx="12"/>
          </p:nvPr>
        </p:nvSpPr>
        <p:spPr/>
        <p:txBody>
          <a:bodyPr/>
          <a:lstStyle/>
          <a:p>
            <a:fld id="{401CF334-2D5C-4859-84A6-CA7E6E43FAEB}" type="slidenum">
              <a:rPr lang="en-US" smtClean="0"/>
              <a:t>36</a:t>
            </a:fld>
            <a:endParaRPr lang="en-US"/>
          </a:p>
        </p:txBody>
      </p:sp>
    </p:spTree>
    <p:extLst>
      <p:ext uri="{BB962C8B-B14F-4D97-AF65-F5344CB8AC3E}">
        <p14:creationId xmlns:p14="http://schemas.microsoft.com/office/powerpoint/2010/main" val="2724671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t>8.3. Special Reports</a:t>
            </a:r>
          </a:p>
        </p:txBody>
      </p:sp>
      <p:sp>
        <p:nvSpPr>
          <p:cNvPr id="2" name="Content Placeholder 1"/>
          <p:cNvSpPr>
            <a:spLocks noGrp="1"/>
          </p:cNvSpPr>
          <p:nvPr>
            <p:ph idx="1"/>
          </p:nvPr>
        </p:nvSpPr>
        <p:spPr>
          <a:xfrm>
            <a:off x="609600" y="1944710"/>
            <a:ext cx="10972800" cy="4379890"/>
          </a:xfrm>
        </p:spPr>
        <p:txBody>
          <a:bodyPr>
            <a:noAutofit/>
          </a:bodyPr>
          <a:lstStyle/>
          <a:p>
            <a:pPr marL="860425" lvl="1" indent="-846138">
              <a:spcBef>
                <a:spcPts val="0"/>
              </a:spcBef>
              <a:spcAft>
                <a:spcPts val="800"/>
              </a:spcAft>
              <a:buNone/>
            </a:pPr>
            <a:endParaRPr lang="en-US" dirty="0">
              <a:solidFill>
                <a:schemeClr val="tx2"/>
              </a:solidFill>
              <a:ea typeface="ＭＳ Ｐゴシック" pitchFamily="34" charset="-128"/>
            </a:endParaRPr>
          </a:p>
          <a:p>
            <a:pPr marL="860425" lvl="1" indent="-846138">
              <a:spcBef>
                <a:spcPts val="0"/>
              </a:spcBef>
              <a:spcAft>
                <a:spcPts val="800"/>
              </a:spcAft>
              <a:buNone/>
            </a:pPr>
            <a:r>
              <a:rPr lang="en-US" dirty="0">
                <a:solidFill>
                  <a:schemeClr val="tx2"/>
                </a:solidFill>
                <a:ea typeface="ＭＳ Ｐゴシック" pitchFamily="34" charset="-128"/>
              </a:rPr>
              <a:t>8.3.1.	Update on District Response to </a:t>
            </a:r>
            <a:r>
              <a:rPr lang="en-US" dirty="0">
                <a:solidFill>
                  <a:schemeClr val="tx2"/>
                </a:solidFill>
                <a:ea typeface="ＭＳ Ｐゴシック" pitchFamily="34" charset="-128"/>
                <a:hlinkClick r:id="rId3"/>
              </a:rPr>
              <a:t>Resolution 2022.9.4 </a:t>
            </a:r>
            <a:r>
              <a:rPr lang="en-US" dirty="0">
                <a:solidFill>
                  <a:schemeClr val="tx2"/>
                </a:solidFill>
                <a:ea typeface="ＭＳ Ｐゴシック" pitchFamily="34" charset="-128"/>
              </a:rPr>
              <a:t>(I.T. Updates Needed for SDCCD Classrooms and Faculty Offices) – Peter Maharaj (5 mins. plus 5 mins. Q&amp;C)</a:t>
            </a:r>
          </a:p>
          <a:p>
            <a:pPr marL="860425" lvl="1" indent="-846138">
              <a:spcBef>
                <a:spcPts val="0"/>
              </a:spcBef>
              <a:spcAft>
                <a:spcPts val="800"/>
              </a:spcAft>
              <a:buNone/>
            </a:pPr>
            <a:endParaRPr lang="en-US" dirty="0">
              <a:solidFill>
                <a:schemeClr val="tx2"/>
              </a:solidFill>
              <a:ea typeface="ＭＳ Ｐゴシック" pitchFamily="34" charset="-128"/>
            </a:endParaRPr>
          </a:p>
        </p:txBody>
      </p:sp>
      <p:sp>
        <p:nvSpPr>
          <p:cNvPr id="5" name="Slide Number Placeholder 4">
            <a:extLst>
              <a:ext uri="{FF2B5EF4-FFF2-40B4-BE49-F238E27FC236}">
                <a16:creationId xmlns:a16="http://schemas.microsoft.com/office/drawing/2014/main" id="{BA48F780-E033-E244-A4EB-3D810FA6B44A}"/>
              </a:ext>
            </a:extLst>
          </p:cNvPr>
          <p:cNvSpPr>
            <a:spLocks noGrp="1"/>
          </p:cNvSpPr>
          <p:nvPr>
            <p:ph type="sldNum" sz="quarter" idx="12"/>
          </p:nvPr>
        </p:nvSpPr>
        <p:spPr/>
        <p:txBody>
          <a:bodyPr/>
          <a:lstStyle/>
          <a:p>
            <a:fld id="{401CF334-2D5C-4859-84A6-CA7E6E43FAEB}" type="slidenum">
              <a:rPr lang="en-US" smtClean="0"/>
              <a:t>37</a:t>
            </a:fld>
            <a:endParaRPr lang="en-US"/>
          </a:p>
        </p:txBody>
      </p:sp>
    </p:spTree>
    <p:extLst>
      <p:ext uri="{BB962C8B-B14F-4D97-AF65-F5344CB8AC3E}">
        <p14:creationId xmlns:p14="http://schemas.microsoft.com/office/powerpoint/2010/main" val="1308826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A3C210E6-A35A-4F68-8D60-801A019C75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8"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4" name="Picture 4" descr="A picture containing text, outdoor, sky, grass&#10;&#10;Description automatically generated">
            <a:extLst>
              <a:ext uri="{FF2B5EF4-FFF2-40B4-BE49-F238E27FC236}">
                <a16:creationId xmlns:a16="http://schemas.microsoft.com/office/drawing/2014/main" id="{D219AC21-CBC0-3A22-021D-E8C4D356B3FC}"/>
              </a:ext>
            </a:extLst>
          </p:cNvPr>
          <p:cNvPicPr>
            <a:picLocks noChangeAspect="1"/>
          </p:cNvPicPr>
          <p:nvPr/>
        </p:nvPicPr>
        <p:blipFill rotWithShape="1">
          <a:blip r:embed="rId2"/>
          <a:srcRect t="7293" b="7293"/>
          <a:stretch/>
        </p:blipFill>
        <p:spPr>
          <a:xfrm>
            <a:off x="3137160" y="5"/>
            <a:ext cx="4978008" cy="3401563"/>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p:spPr>
      </p:pic>
      <p:pic>
        <p:nvPicPr>
          <p:cNvPr id="6" name="Picture 6" descr="A picture containing text, outdoor, sign&#10;&#10;Description automatically generated">
            <a:extLst>
              <a:ext uri="{FF2B5EF4-FFF2-40B4-BE49-F238E27FC236}">
                <a16:creationId xmlns:a16="http://schemas.microsoft.com/office/drawing/2014/main" id="{821FA638-0C54-55A3-45FD-A3288A3165D2}"/>
              </a:ext>
            </a:extLst>
          </p:cNvPr>
          <p:cNvPicPr>
            <a:picLocks noChangeAspect="1"/>
          </p:cNvPicPr>
          <p:nvPr/>
        </p:nvPicPr>
        <p:blipFill rotWithShape="1">
          <a:blip r:embed="rId3"/>
          <a:srcRect l="10252" r="10252"/>
          <a:stretch/>
        </p:blipFill>
        <p:spPr>
          <a:xfrm>
            <a:off x="7381355" y="3456433"/>
            <a:ext cx="4809058" cy="3401568"/>
          </a:xfrm>
          <a:custGeom>
            <a:avLst/>
            <a:gdLst/>
            <a:ahLst/>
            <a:cxnLst/>
            <a:rect l="l" t="t" r="r" b="b"/>
            <a:pathLst>
              <a:path w="4810310" h="3401568">
                <a:moveTo>
                  <a:pt x="781270" y="0"/>
                </a:moveTo>
                <a:lnTo>
                  <a:pt x="4810310" y="0"/>
                </a:lnTo>
                <a:lnTo>
                  <a:pt x="4810310" y="3401568"/>
                </a:lnTo>
                <a:lnTo>
                  <a:pt x="0" y="3401568"/>
                </a:lnTo>
                <a:lnTo>
                  <a:pt x="1963" y="3397912"/>
                </a:lnTo>
                <a:cubicBezTo>
                  <a:pt x="454182" y="2512619"/>
                  <a:pt x="736170" y="1430108"/>
                  <a:pt x="776876" y="254399"/>
                </a:cubicBezTo>
                <a:close/>
              </a:path>
            </a:pathLst>
          </a:custGeom>
        </p:spPr>
      </p:pic>
      <p:pic>
        <p:nvPicPr>
          <p:cNvPr id="5" name="Picture 5" descr="A picture containing grass, outdoor, person, group&#10;&#10;Description automatically generated">
            <a:extLst>
              <a:ext uri="{FF2B5EF4-FFF2-40B4-BE49-F238E27FC236}">
                <a16:creationId xmlns:a16="http://schemas.microsoft.com/office/drawing/2014/main" id="{502B407E-A3D9-CE7C-0DAB-3C3225DA7CB6}"/>
              </a:ext>
            </a:extLst>
          </p:cNvPr>
          <p:cNvPicPr>
            <a:picLocks noChangeAspect="1"/>
          </p:cNvPicPr>
          <p:nvPr/>
        </p:nvPicPr>
        <p:blipFill rotWithShape="1">
          <a:blip r:embed="rId4"/>
          <a:srcRect l="2034" r="2034"/>
          <a:stretch/>
        </p:blipFill>
        <p:spPr>
          <a:xfrm>
            <a:off x="3190185" y="3456432"/>
            <a:ext cx="4903746"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p:spPr>
      </p:pic>
      <p:sp useBgFill="1">
        <p:nvSpPr>
          <p:cNvPr id="45" name="Freeform: Shape 44">
            <a:extLst>
              <a:ext uri="{FF2B5EF4-FFF2-40B4-BE49-F238E27FC236}">
                <a16:creationId xmlns:a16="http://schemas.microsoft.com/office/drawing/2014/main" id="{AC0D06B0-F19C-459E-B221-A34B506FB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8" y="0"/>
            <a:ext cx="3944787"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457200">
              <a:defRPr/>
            </a:pPr>
            <a:endParaRPr lang="en-US" sz="900">
              <a:solidFill>
                <a:prstClr val="white"/>
              </a:solidFill>
              <a:latin typeface="Calibri" panose="020F0502020204030204"/>
            </a:endParaRPr>
          </a:p>
        </p:txBody>
      </p:sp>
      <p:sp useBgFill="1">
        <p:nvSpPr>
          <p:cNvPr id="47" name="Freeform: Shape 46">
            <a:extLst>
              <a:ext uri="{FF2B5EF4-FFF2-40B4-BE49-F238E27FC236}">
                <a16:creationId xmlns:a16="http://schemas.microsoft.com/office/drawing/2014/main" id="{345B26DA-1C6B-4C66-81C9-9C1877FC2D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8" y="0"/>
            <a:ext cx="3935645"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457200">
              <a:defRPr/>
            </a:pPr>
            <a:endParaRPr lang="en-US" sz="900">
              <a:solidFill>
                <a:prstClr val="white"/>
              </a:solidFill>
              <a:latin typeface="Calibri" panose="020F0502020204030204"/>
            </a:endParaRPr>
          </a:p>
        </p:txBody>
      </p:sp>
      <p:sp>
        <p:nvSpPr>
          <p:cNvPr id="2" name="Title 1">
            <a:extLst>
              <a:ext uri="{FF2B5EF4-FFF2-40B4-BE49-F238E27FC236}">
                <a16:creationId xmlns:a16="http://schemas.microsoft.com/office/drawing/2014/main" id="{7A789FBE-CB6C-554E-FF1A-EBFAE391CE72}"/>
              </a:ext>
            </a:extLst>
          </p:cNvPr>
          <p:cNvSpPr>
            <a:spLocks noGrp="1"/>
          </p:cNvSpPr>
          <p:nvPr>
            <p:ph type="title"/>
          </p:nvPr>
        </p:nvSpPr>
        <p:spPr>
          <a:xfrm>
            <a:off x="296144" y="665359"/>
            <a:ext cx="3368881" cy="1325563"/>
          </a:xfrm>
        </p:spPr>
        <p:txBody>
          <a:bodyPr vert="horz" lIns="45720" tIns="22860" rIns="45720" bIns="22860" rtlCol="0" anchor="ctr">
            <a:normAutofit/>
            <a:scene3d>
              <a:camera prst="orthographicFront"/>
              <a:lightRig rig="freezing" dir="t">
                <a:rot lat="0" lon="0" rev="5640000"/>
              </a:lightRig>
            </a:scene3d>
            <a:sp3d prstMaterial="flat">
              <a:contourClr>
                <a:schemeClr val="tx2"/>
              </a:contourClr>
            </a:sp3d>
          </a:bodyPr>
          <a:lstStyle/>
          <a:p>
            <a:pPr defTabSz="457200"/>
            <a:r>
              <a:rPr lang="en-US" sz="2800" dirty="0">
                <a:solidFill>
                  <a:schemeClr val="tx1"/>
                </a:solidFill>
              </a:rPr>
              <a:t>Miramar College </a:t>
            </a:r>
            <a:br>
              <a:rPr lang="en-US" sz="2800" dirty="0">
                <a:solidFill>
                  <a:schemeClr val="tx1"/>
                </a:solidFill>
              </a:rPr>
            </a:br>
            <a:r>
              <a:rPr lang="en-US" sz="2800" dirty="0">
                <a:solidFill>
                  <a:schemeClr val="tx1"/>
                </a:solidFill>
              </a:rPr>
              <a:t>Academic Senate</a:t>
            </a:r>
            <a:endParaRPr lang="en-US" sz="2800">
              <a:solidFill>
                <a:schemeClr val="tx1"/>
              </a:solidFill>
              <a:cs typeface="Calibri Light"/>
            </a:endParaRPr>
          </a:p>
        </p:txBody>
      </p:sp>
      <p:sp>
        <p:nvSpPr>
          <p:cNvPr id="49" name="Rectangle 48">
            <a:extLst>
              <a:ext uri="{FF2B5EF4-FFF2-40B4-BE49-F238E27FC236}">
                <a16:creationId xmlns:a16="http://schemas.microsoft.com/office/drawing/2014/main" id="{98DE6C44-43F8-4DE4-AB81-66853FFEA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8" y="1005840"/>
            <a:ext cx="127983"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sz="900">
              <a:solidFill>
                <a:prstClr val="white"/>
              </a:solidFill>
              <a:latin typeface="Calibri" panose="020F0502020204030204"/>
            </a:endParaRPr>
          </a:p>
        </p:txBody>
      </p:sp>
      <p:sp>
        <p:nvSpPr>
          <p:cNvPr id="51" name="Rectangle 50">
            <a:extLst>
              <a:ext uri="{FF2B5EF4-FFF2-40B4-BE49-F238E27FC236}">
                <a16:creationId xmlns:a16="http://schemas.microsoft.com/office/drawing/2014/main" id="{2409529B-9B56-4F10-BE4D-F934DB89E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385" y="2089941"/>
            <a:ext cx="283390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sz="900">
              <a:solidFill>
                <a:prstClr val="white"/>
              </a:solidFill>
              <a:latin typeface="Calibri" panose="020F0502020204030204"/>
            </a:endParaRPr>
          </a:p>
        </p:txBody>
      </p:sp>
      <p:sp>
        <p:nvSpPr>
          <p:cNvPr id="3" name="TextBox 2">
            <a:extLst>
              <a:ext uri="{FF2B5EF4-FFF2-40B4-BE49-F238E27FC236}">
                <a16:creationId xmlns:a16="http://schemas.microsoft.com/office/drawing/2014/main" id="{896AE7D9-F49E-3D95-2CD8-BF5CFC67886B}"/>
              </a:ext>
            </a:extLst>
          </p:cNvPr>
          <p:cNvSpPr txBox="1"/>
          <p:nvPr/>
        </p:nvSpPr>
        <p:spPr>
          <a:xfrm>
            <a:off x="354103" y="2186807"/>
            <a:ext cx="3338215" cy="1143251"/>
          </a:xfrm>
          <a:prstGeom prst="rect">
            <a:avLst/>
          </a:prstGeom>
        </p:spPr>
        <p:txBody>
          <a:bodyPr rot="0" spcFirstLastPara="0" vertOverflow="overflow" horzOverflow="overflow" vert="horz" lIns="45720" tIns="22860" rIns="45720" bIns="22860" numCol="1" spcCol="0" rtlCol="0" fromWordArt="0" anchor="t" anchorCtr="0" forceAA="0" compatLnSpc="1">
            <a:prstTxWarp prst="textNoShape">
              <a:avLst/>
            </a:prstTxWarp>
            <a:normAutofit/>
          </a:bodyPr>
          <a:lstStyle/>
          <a:p>
            <a:pPr marL="171133" defTabSz="457200">
              <a:lnSpc>
                <a:spcPct val="90000"/>
              </a:lnSpc>
              <a:spcAft>
                <a:spcPts val="300"/>
              </a:spcAft>
            </a:pPr>
            <a:endParaRPr lang="en-US" sz="900" dirty="0">
              <a:ea typeface="Calibri"/>
              <a:cs typeface="Calibri"/>
            </a:endParaRPr>
          </a:p>
          <a:p>
            <a:pPr marL="171133" defTabSz="457200">
              <a:lnSpc>
                <a:spcPct val="90000"/>
              </a:lnSpc>
              <a:spcAft>
                <a:spcPts val="300"/>
              </a:spcAft>
            </a:pPr>
            <a:r>
              <a:rPr lang="en-US" sz="900" dirty="0">
                <a:ea typeface="Calibri"/>
                <a:cs typeface="Calibri"/>
              </a:rPr>
              <a:t>Information Technology Services</a:t>
            </a:r>
          </a:p>
          <a:p>
            <a:pPr marL="171133" defTabSz="457200">
              <a:lnSpc>
                <a:spcPct val="90000"/>
              </a:lnSpc>
              <a:spcAft>
                <a:spcPts val="300"/>
              </a:spcAft>
            </a:pPr>
            <a:r>
              <a:rPr lang="en-US" sz="900" dirty="0">
                <a:ea typeface="Calibri"/>
                <a:cs typeface="Calibri"/>
              </a:rPr>
              <a:t>April 18th, 2023</a:t>
            </a:r>
            <a:endParaRPr lang="en-US" sz="900" dirty="0">
              <a:cs typeface="Calibri"/>
            </a:endParaRPr>
          </a:p>
        </p:txBody>
      </p:sp>
      <p:pic>
        <p:nvPicPr>
          <p:cNvPr id="7" name="Picture 7">
            <a:extLst>
              <a:ext uri="{FF2B5EF4-FFF2-40B4-BE49-F238E27FC236}">
                <a16:creationId xmlns:a16="http://schemas.microsoft.com/office/drawing/2014/main" id="{D8B11FA7-A288-31AF-DBF7-6366AEA35406}"/>
              </a:ext>
            </a:extLst>
          </p:cNvPr>
          <p:cNvPicPr>
            <a:picLocks noChangeAspect="1"/>
          </p:cNvPicPr>
          <p:nvPr/>
        </p:nvPicPr>
        <p:blipFill rotWithShape="1">
          <a:blip r:embed="rId5"/>
          <a:srcRect l="13492" r="13492"/>
          <a:stretch/>
        </p:blipFill>
        <p:spPr>
          <a:xfrm>
            <a:off x="7404031" y="5"/>
            <a:ext cx="4786382" cy="3401563"/>
          </a:xfrm>
          <a:custGeom>
            <a:avLst/>
            <a:gdLst/>
            <a:ahLst/>
            <a:cxnLst/>
            <a:rect l="l" t="t" r="r" b="b"/>
            <a:pathLst>
              <a:path w="4787628" h="3401568">
                <a:moveTo>
                  <a:pt x="0" y="0"/>
                </a:moveTo>
                <a:lnTo>
                  <a:pt x="4787628" y="0"/>
                </a:lnTo>
                <a:lnTo>
                  <a:pt x="4787628" y="3401568"/>
                </a:lnTo>
                <a:lnTo>
                  <a:pt x="762748" y="3401568"/>
                </a:lnTo>
                <a:lnTo>
                  <a:pt x="751436" y="2963954"/>
                </a:lnTo>
                <a:cubicBezTo>
                  <a:pt x="698408" y="1942163"/>
                  <a:pt x="463174" y="995044"/>
                  <a:pt x="93264" y="192283"/>
                </a:cubicBezTo>
                <a:close/>
              </a:path>
            </a:pathLst>
          </a:custGeom>
        </p:spPr>
      </p:pic>
    </p:spTree>
    <p:extLst>
      <p:ext uri="{BB962C8B-B14F-4D97-AF65-F5344CB8AC3E}">
        <p14:creationId xmlns:p14="http://schemas.microsoft.com/office/powerpoint/2010/main" val="3607203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588" y="894"/>
            <a:ext cx="12203630" cy="7805238"/>
          </a:xfrm>
          <a:prstGeom prst="rect">
            <a:avLst/>
          </a:prstGeom>
        </p:spPr>
      </p:pic>
      <p:sp>
        <p:nvSpPr>
          <p:cNvPr id="76" name="Rectangle 75"/>
          <p:cNvSpPr/>
          <p:nvPr/>
        </p:nvSpPr>
        <p:spPr>
          <a:xfrm>
            <a:off x="7867856" y="4891819"/>
            <a:ext cx="4322220" cy="1651991"/>
          </a:xfrm>
          <a:prstGeom prst="rect">
            <a:avLst/>
          </a:prstGeom>
        </p:spPr>
        <p:txBody>
          <a:bodyPr wrap="square" lIns="73133" tIns="0" rIns="0" bIns="0">
            <a:spAutoFit/>
          </a:bodyPr>
          <a:lstStyle/>
          <a:p>
            <a:pPr>
              <a:lnSpc>
                <a:spcPct val="95000"/>
              </a:lnSpc>
              <a:spcAft>
                <a:spcPts val="800"/>
              </a:spcAft>
            </a:pPr>
            <a:r>
              <a:rPr lang="en-US" sz="3199">
                <a:solidFill>
                  <a:srgbClr val="FFC000"/>
                </a:solidFill>
                <a:latin typeface="Open Sans" panose="020B0606030504020204" pitchFamily="34" charset="0"/>
                <a:ea typeface="Open Sans" panose="020B0606030504020204" pitchFamily="34" charset="0"/>
                <a:cs typeface="Open Sans" panose="020B0606030504020204" pitchFamily="34" charset="0"/>
              </a:rPr>
              <a:t>Digital Imperative in Education</a:t>
            </a:r>
          </a:p>
          <a:p>
            <a:pPr>
              <a:lnSpc>
                <a:spcPct val="95000"/>
              </a:lnSpc>
              <a:spcAft>
                <a:spcPts val="800"/>
              </a:spcAft>
            </a:pPr>
            <a:r>
              <a:rPr lang="en-US" sz="1400">
                <a:solidFill>
                  <a:schemeClr val="bg1"/>
                </a:solidFill>
              </a:rPr>
              <a:t>Digital Transformation: cloud, unify data &amp; platforms, prioritize security, embrace collaborative business processes and re-energize our team.</a:t>
            </a:r>
          </a:p>
        </p:txBody>
      </p:sp>
      <p:sp>
        <p:nvSpPr>
          <p:cNvPr id="24" name="Rectangle 23"/>
          <p:cNvSpPr/>
          <p:nvPr/>
        </p:nvSpPr>
        <p:spPr>
          <a:xfrm>
            <a:off x="1776645" y="-295387"/>
            <a:ext cx="10895932" cy="2261709"/>
          </a:xfrm>
          <a:prstGeom prst="rect">
            <a:avLst/>
          </a:prstGeom>
        </p:spPr>
        <p:txBody>
          <a:bodyPr wrap="none">
            <a:spAutoFit/>
          </a:bodyPr>
          <a:lstStyle/>
          <a:p>
            <a:r>
              <a:rPr lang="en-US" sz="14097" spc="-500">
                <a:solidFill>
                  <a:schemeClr val="bg1">
                    <a:lumMod val="95000"/>
                  </a:schemeClr>
                </a:solidFill>
              </a:rPr>
              <a:t>Think Digitally</a:t>
            </a:r>
          </a:p>
        </p:txBody>
      </p:sp>
    </p:spTree>
    <p:extLst>
      <p:ext uri="{BB962C8B-B14F-4D97-AF65-F5344CB8AC3E}">
        <p14:creationId xmlns:p14="http://schemas.microsoft.com/office/powerpoint/2010/main" val="42519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6667">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14:bounceEnd="66667">
                                          <p:cBhvr additive="base">
                                            <p:cTn id="7" dur="1200" fill="hold"/>
                                            <p:tgtEl>
                                              <p:spTgt spid="24"/>
                                            </p:tgtEl>
                                            <p:attrNameLst>
                                              <p:attrName>ppt_x</p:attrName>
                                            </p:attrNameLst>
                                          </p:cBhvr>
                                          <p:tavLst>
                                            <p:tav tm="0">
                                              <p:val>
                                                <p:strVal val="0-#ppt_w/2"/>
                                              </p:val>
                                            </p:tav>
                                            <p:tav tm="100000">
                                              <p:val>
                                                <p:strVal val="#ppt_x"/>
                                              </p:val>
                                            </p:tav>
                                          </p:tavLst>
                                        </p:anim>
                                        <p:anim calcmode="lin" valueType="num" p14:bounceEnd="66667">
                                          <p:cBhvr additive="base">
                                            <p:cTn id="8" dur="1200" fill="hold"/>
                                            <p:tgtEl>
                                              <p:spTgt spid="24"/>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600"/>
                                      </p:stCondLst>
                                      <p:childTnLst>
                                        <p:set>
                                          <p:cBhvr>
                                            <p:cTn id="10" dur="1" fill="hold">
                                              <p:stCondLst>
                                                <p:cond delay="0"/>
                                              </p:stCondLst>
                                            </p:cTn>
                                            <p:tgtEl>
                                              <p:spTgt spid="76"/>
                                            </p:tgtEl>
                                            <p:attrNameLst>
                                              <p:attrName>style.visibility</p:attrName>
                                            </p:attrNameLst>
                                          </p:cBhvr>
                                          <p:to>
                                            <p:strVal val="visible"/>
                                          </p:to>
                                        </p:set>
                                        <p:animEffect transition="in" filter="fade">
                                          <p:cBhvr>
                                            <p:cTn id="11" dur="25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2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200" fill="hold"/>
                                            <p:tgtEl>
                                              <p:spTgt spid="24"/>
                                            </p:tgtEl>
                                            <p:attrNameLst>
                                              <p:attrName>ppt_x</p:attrName>
                                            </p:attrNameLst>
                                          </p:cBhvr>
                                          <p:tavLst>
                                            <p:tav tm="0">
                                              <p:val>
                                                <p:strVal val="0-#ppt_w/2"/>
                                              </p:val>
                                            </p:tav>
                                            <p:tav tm="100000">
                                              <p:val>
                                                <p:strVal val="#ppt_x"/>
                                              </p:val>
                                            </p:tav>
                                          </p:tavLst>
                                        </p:anim>
                                        <p:anim calcmode="lin" valueType="num">
                                          <p:cBhvr additive="base">
                                            <p:cTn id="8" dur="1200" fill="hold"/>
                                            <p:tgtEl>
                                              <p:spTgt spid="24"/>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600"/>
                                      </p:stCondLst>
                                      <p:childTnLst>
                                        <p:set>
                                          <p:cBhvr>
                                            <p:cTn id="10" dur="1" fill="hold">
                                              <p:stCondLst>
                                                <p:cond delay="0"/>
                                              </p:stCondLst>
                                            </p:cTn>
                                            <p:tgtEl>
                                              <p:spTgt spid="76"/>
                                            </p:tgtEl>
                                            <p:attrNameLst>
                                              <p:attrName>style.visibility</p:attrName>
                                            </p:attrNameLst>
                                          </p:cBhvr>
                                          <p:to>
                                            <p:strVal val="visible"/>
                                          </p:to>
                                        </p:set>
                                        <p:animEffect transition="in" filter="fade">
                                          <p:cBhvr>
                                            <p:cTn id="11" dur="25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24"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5. Public Comments (10 min)</a:t>
            </a:r>
          </a:p>
        </p:txBody>
      </p:sp>
      <p:sp>
        <p:nvSpPr>
          <p:cNvPr id="2" name="Content Placeholder 1"/>
          <p:cNvSpPr>
            <a:spLocks noGrp="1"/>
          </p:cNvSpPr>
          <p:nvPr>
            <p:ph idx="1"/>
          </p:nvPr>
        </p:nvSpPr>
        <p:spPr>
          <a:xfrm>
            <a:off x="609600" y="1950720"/>
            <a:ext cx="10972800" cy="1752600"/>
          </a:xfrm>
        </p:spPr>
        <p:txBody>
          <a:bodyPr>
            <a:noAutofit/>
          </a:bodyPr>
          <a:lstStyle/>
          <a:p>
            <a:pPr marL="571500" indent="-571500">
              <a:buFont typeface="+mj-lt"/>
              <a:buAutoNum type="romanUcPeriod"/>
            </a:pPr>
            <a:endParaRPr lang="en-US" sz="2400" dirty="0"/>
          </a:p>
          <a:p>
            <a:r>
              <a:rPr lang="en-US" sz="2400" dirty="0"/>
              <a:t>Limited to topics not on the agenda</a:t>
            </a:r>
          </a:p>
          <a:p>
            <a:r>
              <a:rPr lang="en-US" sz="2400" dirty="0"/>
              <a:t>3 min. per speaker</a:t>
            </a:r>
          </a:p>
          <a:p>
            <a:r>
              <a:rPr lang="en-US" sz="2400" dirty="0"/>
              <a:t>To be continued at the end of the meeting if necessary</a:t>
            </a:r>
          </a:p>
        </p:txBody>
      </p:sp>
      <p:sp>
        <p:nvSpPr>
          <p:cNvPr id="5" name="Slide Number Placeholder 4">
            <a:extLst>
              <a:ext uri="{FF2B5EF4-FFF2-40B4-BE49-F238E27FC236}">
                <a16:creationId xmlns:a16="http://schemas.microsoft.com/office/drawing/2014/main" id="{BA48F780-E033-E244-A4EB-3D810FA6B44A}"/>
              </a:ext>
            </a:extLst>
          </p:cNvPr>
          <p:cNvSpPr>
            <a:spLocks noGrp="1"/>
          </p:cNvSpPr>
          <p:nvPr>
            <p:ph type="sldNum" sz="quarter" idx="12"/>
          </p:nvPr>
        </p:nvSpPr>
        <p:spPr/>
        <p:txBody>
          <a:bodyPr/>
          <a:lstStyle/>
          <a:p>
            <a:fld id="{401CF334-2D5C-4859-84A6-CA7E6E43FAEB}" type="slidenum">
              <a:rPr lang="en-US" smtClean="0"/>
              <a:t>4</a:t>
            </a:fld>
            <a:endParaRPr lang="en-US"/>
          </a:p>
        </p:txBody>
      </p:sp>
    </p:spTree>
    <p:extLst>
      <p:ext uri="{BB962C8B-B14F-4D97-AF65-F5344CB8AC3E}">
        <p14:creationId xmlns:p14="http://schemas.microsoft.com/office/powerpoint/2010/main" val="4131667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3" name="Rectangle 62">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 y="0"/>
            <a:ext cx="1218577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 name="Title 1">
            <a:extLst>
              <a:ext uri="{FF2B5EF4-FFF2-40B4-BE49-F238E27FC236}">
                <a16:creationId xmlns:a16="http://schemas.microsoft.com/office/drawing/2014/main" id="{EBD1D653-86CD-F2A6-AB52-A99F2E32BF44}"/>
              </a:ext>
            </a:extLst>
          </p:cNvPr>
          <p:cNvSpPr>
            <a:spLocks noGrp="1"/>
          </p:cNvSpPr>
          <p:nvPr>
            <p:ph type="title"/>
          </p:nvPr>
        </p:nvSpPr>
        <p:spPr>
          <a:xfrm>
            <a:off x="4554135" y="248214"/>
            <a:ext cx="6796771" cy="679337"/>
          </a:xfrm>
        </p:spPr>
        <p:txBody>
          <a:bodyPr vert="horz" lIns="45720" tIns="22860" rIns="45720" bIns="22860" rtlCol="0" anchor="b">
            <a:normAutofit/>
            <a:scene3d>
              <a:camera prst="orthographicFront"/>
              <a:lightRig rig="freezing" dir="t">
                <a:rot lat="0" lon="0" rev="5640000"/>
              </a:lightRig>
            </a:scene3d>
            <a:sp3d prstMaterial="flat">
              <a:contourClr>
                <a:schemeClr val="tx2"/>
              </a:contourClr>
            </a:sp3d>
          </a:bodyPr>
          <a:lstStyle/>
          <a:p>
            <a:pPr defTabSz="457200"/>
            <a:r>
              <a:rPr lang="en-US" sz="4000">
                <a:solidFill>
                  <a:schemeClr val="tx1"/>
                </a:solidFill>
              </a:rPr>
              <a:t>ITS Vision</a:t>
            </a:r>
          </a:p>
        </p:txBody>
      </p:sp>
      <p:pic>
        <p:nvPicPr>
          <p:cNvPr id="50" name="Picture 4">
            <a:extLst>
              <a:ext uri="{FF2B5EF4-FFF2-40B4-BE49-F238E27FC236}">
                <a16:creationId xmlns:a16="http://schemas.microsoft.com/office/drawing/2014/main" id="{BE9B229B-265C-223A-57CA-A0ED3CC9203F}"/>
              </a:ext>
            </a:extLst>
          </p:cNvPr>
          <p:cNvPicPr>
            <a:picLocks noChangeAspect="1"/>
          </p:cNvPicPr>
          <p:nvPr/>
        </p:nvPicPr>
        <p:blipFill rotWithShape="1">
          <a:blip r:embed="rId2"/>
          <a:srcRect l="30236" r="31530"/>
          <a:stretch/>
        </p:blipFill>
        <p:spPr>
          <a:xfrm>
            <a:off x="1588" y="5"/>
            <a:ext cx="4195404" cy="6857995"/>
          </a:xfrm>
          <a:prstGeom prst="rect">
            <a:avLst/>
          </a:prstGeom>
          <a:effectLst/>
        </p:spPr>
      </p:pic>
      <p:sp>
        <p:nvSpPr>
          <p:cNvPr id="3" name="TextBox 2">
            <a:extLst>
              <a:ext uri="{FF2B5EF4-FFF2-40B4-BE49-F238E27FC236}">
                <a16:creationId xmlns:a16="http://schemas.microsoft.com/office/drawing/2014/main" id="{074F2F39-89FC-CC51-5D87-B9453448ED59}"/>
              </a:ext>
            </a:extLst>
          </p:cNvPr>
          <p:cNvSpPr txBox="1"/>
          <p:nvPr/>
        </p:nvSpPr>
        <p:spPr>
          <a:xfrm>
            <a:off x="4554136" y="1045054"/>
            <a:ext cx="6796769" cy="1693941"/>
          </a:xfrm>
          <a:prstGeom prst="rect">
            <a:avLst/>
          </a:prstGeom>
        </p:spPr>
        <p:txBody>
          <a:bodyPr rot="0" spcFirstLastPara="0" vertOverflow="overflow" horzOverflow="overflow" vert="horz" lIns="45720" tIns="22860" rIns="45720" bIns="22860" numCol="1" spcCol="0" rtlCol="0" fromWordArt="0" anchorCtr="0" forceAA="0" compatLnSpc="1">
            <a:prstTxWarp prst="textNoShape">
              <a:avLst/>
            </a:prstTxWarp>
            <a:noAutofit/>
          </a:bodyPr>
          <a:lstStyle/>
          <a:p>
            <a:pPr defTabSz="457200">
              <a:lnSpc>
                <a:spcPct val="90000"/>
              </a:lnSpc>
              <a:spcAft>
                <a:spcPts val="300"/>
              </a:spcAft>
            </a:pPr>
            <a:r>
              <a:rPr lang="en-US" sz="2000" i="1"/>
              <a:t>SDCCD Information Technology Services (ITS) vision is to become technology leaders within California and the United States, catering to the teaching and learning needs of our students, faculty, and staff. </a:t>
            </a:r>
            <a:endParaRPr lang="en-US" sz="2000">
              <a:cs typeface="Calibri" panose="020F0502020204030204"/>
            </a:endParaRPr>
          </a:p>
        </p:txBody>
      </p:sp>
      <p:sp>
        <p:nvSpPr>
          <p:cNvPr id="4" name="TextBox 3">
            <a:extLst>
              <a:ext uri="{FF2B5EF4-FFF2-40B4-BE49-F238E27FC236}">
                <a16:creationId xmlns:a16="http://schemas.microsoft.com/office/drawing/2014/main" id="{20F2A1ED-7712-50CE-0077-15F24420C721}"/>
              </a:ext>
            </a:extLst>
          </p:cNvPr>
          <p:cNvSpPr txBox="1"/>
          <p:nvPr/>
        </p:nvSpPr>
        <p:spPr>
          <a:xfrm>
            <a:off x="4900678" y="2736836"/>
            <a:ext cx="6516997" cy="4401205"/>
          </a:xfrm>
          <a:prstGeom prst="rect">
            <a:avLst/>
          </a:prstGeom>
          <a:noFill/>
        </p:spPr>
        <p:txBody>
          <a:bodyPr rot="0" spcFirstLastPara="0" vertOverflow="overflow" horzOverflow="overflow" vert="horz" wrap="square" lIns="45720" tIns="22860" rIns="45720" bIns="22860" numCol="1" spcCol="0" rtlCol="0" fromWordArt="0" anchor="t" anchorCtr="0" forceAA="0" compatLnSpc="1">
            <a:prstTxWarp prst="textNoShape">
              <a:avLst/>
            </a:prstTxWarp>
            <a:spAutoFit/>
          </a:bodyPr>
          <a:lstStyle/>
          <a:p>
            <a:pPr>
              <a:lnSpc>
                <a:spcPct val="90000"/>
              </a:lnSpc>
              <a:spcAft>
                <a:spcPts val="300"/>
              </a:spcAft>
            </a:pPr>
            <a:r>
              <a:rPr lang="en-US" sz="1900">
                <a:ea typeface="+mn-lt"/>
                <a:cs typeface="+mn-lt"/>
              </a:rPr>
              <a:t>We aspire to implement and maintain robust, secure, and scalable enterprise services to support the vision and goals of the SDCCD Chancellor and college Presidents to achieve the educational outcomes governed by the California State Chancellor’s Office. </a:t>
            </a:r>
          </a:p>
          <a:p>
            <a:pPr>
              <a:lnSpc>
                <a:spcPct val="90000"/>
              </a:lnSpc>
              <a:spcAft>
                <a:spcPts val="300"/>
              </a:spcAft>
            </a:pPr>
            <a:endParaRPr lang="en-US" sz="1900">
              <a:ea typeface="+mn-lt"/>
              <a:cs typeface="+mn-lt"/>
            </a:endParaRPr>
          </a:p>
          <a:p>
            <a:pPr>
              <a:lnSpc>
                <a:spcPct val="90000"/>
              </a:lnSpc>
              <a:spcAft>
                <a:spcPts val="300"/>
              </a:spcAft>
            </a:pPr>
            <a:r>
              <a:rPr lang="en-US" sz="1900">
                <a:ea typeface="+mn-lt"/>
                <a:cs typeface="+mn-lt"/>
              </a:rPr>
              <a:t>We will work to provide digital resources, access, and training to our colleagues and community to build a collaborative, positive environment and close the digital divide. We will lead with kindness – We will practice good fiscal management – We will be transparent and communicative – We will follow through and follow up on our responsibilities – We will seek and continue to improve our customer service and support each other in building a better community to those we interact with. </a:t>
            </a:r>
          </a:p>
          <a:p>
            <a:pPr algn="l"/>
            <a:endParaRPr lang="en-US" sz="1900">
              <a:cs typeface="Calibri"/>
            </a:endParaRPr>
          </a:p>
        </p:txBody>
      </p:sp>
    </p:spTree>
    <p:extLst>
      <p:ext uri="{BB962C8B-B14F-4D97-AF65-F5344CB8AC3E}">
        <p14:creationId xmlns:p14="http://schemas.microsoft.com/office/powerpoint/2010/main" val="227695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4377448" y="1819040"/>
            <a:ext cx="3407492" cy="3407492"/>
          </a:xfrm>
          <a:prstGeom prst="ellipse">
            <a:avLst/>
          </a:prstGeom>
          <a:solidFill>
            <a:schemeClr val="bg1">
              <a:lumMod val="50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a:p>
        </p:txBody>
      </p:sp>
      <p:sp>
        <p:nvSpPr>
          <p:cNvPr id="2" name="Title 1"/>
          <p:cNvSpPr>
            <a:spLocks noGrp="1"/>
          </p:cNvSpPr>
          <p:nvPr>
            <p:ph type="title"/>
          </p:nvPr>
        </p:nvSpPr>
        <p:spPr>
          <a:xfrm>
            <a:off x="875549" y="41148"/>
            <a:ext cx="10360502" cy="817348"/>
          </a:xfrm>
        </p:spPr>
        <p:txBody>
          <a:bodyPr/>
          <a:lstStyle/>
          <a:p>
            <a:pPr algn="ctr"/>
            <a:r>
              <a:rPr lang="en-US" sz="3599" dirty="0">
                <a:solidFill>
                  <a:schemeClr val="accent5">
                    <a:lumMod val="50000"/>
                  </a:schemeClr>
                </a:solidFill>
              </a:rPr>
              <a:t>SDCCD Digital Imperative</a:t>
            </a:r>
            <a:endParaRPr lang="en-US" dirty="0">
              <a:solidFill>
                <a:schemeClr val="accent5">
                  <a:lumMod val="50000"/>
                </a:schemeClr>
              </a:solidFill>
            </a:endParaRPr>
          </a:p>
        </p:txBody>
      </p:sp>
      <p:sp>
        <p:nvSpPr>
          <p:cNvPr id="9" name="Pie 8"/>
          <p:cNvSpPr/>
          <p:nvPr/>
        </p:nvSpPr>
        <p:spPr>
          <a:xfrm>
            <a:off x="3849527" y="1291118"/>
            <a:ext cx="4463334" cy="4463334"/>
          </a:xfrm>
          <a:prstGeom prst="pie">
            <a:avLst>
              <a:gd name="adj1" fmla="val 12147609"/>
              <a:gd name="adj2" fmla="val 14284542"/>
            </a:avLst>
          </a:prstGeom>
          <a:solidFill>
            <a:schemeClr val="tx2">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a:solidFill>
                <a:schemeClr val="tx1"/>
              </a:solidFill>
            </a:endParaRPr>
          </a:p>
        </p:txBody>
      </p:sp>
      <p:sp>
        <p:nvSpPr>
          <p:cNvPr id="10" name="Pie 9"/>
          <p:cNvSpPr/>
          <p:nvPr/>
        </p:nvSpPr>
        <p:spPr>
          <a:xfrm>
            <a:off x="3849527" y="1291118"/>
            <a:ext cx="4463334" cy="4463334"/>
          </a:xfrm>
          <a:prstGeom prst="pie">
            <a:avLst>
              <a:gd name="adj1" fmla="val 6199411"/>
              <a:gd name="adj2" fmla="val 10253042"/>
            </a:avLst>
          </a:prstGeom>
          <a:solidFill>
            <a:schemeClr val="accent5">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a:solidFill>
                <a:schemeClr val="tx1"/>
              </a:solidFill>
            </a:endParaRPr>
          </a:p>
        </p:txBody>
      </p:sp>
      <p:sp>
        <p:nvSpPr>
          <p:cNvPr id="11" name="Pie 10"/>
          <p:cNvSpPr/>
          <p:nvPr/>
        </p:nvSpPr>
        <p:spPr>
          <a:xfrm>
            <a:off x="3512181" y="979166"/>
            <a:ext cx="5087240" cy="5087240"/>
          </a:xfrm>
          <a:prstGeom prst="pie">
            <a:avLst>
              <a:gd name="adj1" fmla="val 20379763"/>
              <a:gd name="adj2" fmla="val 2003783"/>
            </a:avLst>
          </a:prstGeom>
          <a:solidFill>
            <a:schemeClr val="accent3">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a:solidFill>
                <a:schemeClr val="tx1"/>
              </a:solidFill>
            </a:endParaRPr>
          </a:p>
        </p:txBody>
      </p:sp>
      <p:sp>
        <p:nvSpPr>
          <p:cNvPr id="12" name="Pie 11"/>
          <p:cNvSpPr/>
          <p:nvPr/>
        </p:nvSpPr>
        <p:spPr>
          <a:xfrm>
            <a:off x="3849527" y="1291118"/>
            <a:ext cx="4463334" cy="4463334"/>
          </a:xfrm>
          <a:prstGeom prst="pie">
            <a:avLst>
              <a:gd name="adj1" fmla="val 18316965"/>
              <a:gd name="adj2" fmla="val 21079154"/>
            </a:avLst>
          </a:prstGeom>
          <a:solidFill>
            <a:schemeClr val="accent1">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a:solidFill>
                <a:schemeClr val="tx1"/>
              </a:solidFill>
            </a:endParaRPr>
          </a:p>
        </p:txBody>
      </p:sp>
      <p:sp>
        <p:nvSpPr>
          <p:cNvPr id="39" name="Pie 38"/>
          <p:cNvSpPr/>
          <p:nvPr/>
        </p:nvSpPr>
        <p:spPr>
          <a:xfrm>
            <a:off x="3416195" y="883180"/>
            <a:ext cx="5279212" cy="5279212"/>
          </a:xfrm>
          <a:prstGeom prst="pie">
            <a:avLst>
              <a:gd name="adj1" fmla="val 9630247"/>
              <a:gd name="adj2" fmla="val 11520264"/>
            </a:avLst>
          </a:prstGeom>
          <a:solidFill>
            <a:schemeClr val="accent6">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a:solidFill>
                <a:schemeClr val="tx1"/>
              </a:solidFill>
            </a:endParaRPr>
          </a:p>
        </p:txBody>
      </p:sp>
      <p:sp>
        <p:nvSpPr>
          <p:cNvPr id="43" name="Pie 42"/>
          <p:cNvSpPr/>
          <p:nvPr/>
        </p:nvSpPr>
        <p:spPr>
          <a:xfrm>
            <a:off x="4115477" y="1557068"/>
            <a:ext cx="3931435" cy="3931435"/>
          </a:xfrm>
          <a:prstGeom prst="pie">
            <a:avLst>
              <a:gd name="adj1" fmla="val 1652294"/>
              <a:gd name="adj2" fmla="val 4142044"/>
            </a:avLst>
          </a:prstGeom>
          <a:solidFill>
            <a:schemeClr val="accent3">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a:solidFill>
                <a:schemeClr val="tx1"/>
              </a:solidFill>
            </a:endParaRPr>
          </a:p>
        </p:txBody>
      </p:sp>
      <p:grpSp>
        <p:nvGrpSpPr>
          <p:cNvPr id="67" name="Group 66"/>
          <p:cNvGrpSpPr/>
          <p:nvPr/>
        </p:nvGrpSpPr>
        <p:grpSpPr>
          <a:xfrm>
            <a:off x="4084208" y="1525800"/>
            <a:ext cx="3993973" cy="3993973"/>
            <a:chOff x="3185119" y="1363965"/>
            <a:chExt cx="2556284" cy="2556284"/>
          </a:xfrm>
        </p:grpSpPr>
        <p:grpSp>
          <p:nvGrpSpPr>
            <p:cNvPr id="66" name="Group 65"/>
            <p:cNvGrpSpPr/>
            <p:nvPr/>
          </p:nvGrpSpPr>
          <p:grpSpPr>
            <a:xfrm>
              <a:off x="3378898" y="1551650"/>
              <a:ext cx="2180915" cy="2180915"/>
              <a:chOff x="3378898" y="1551650"/>
              <a:chExt cx="2180915" cy="2180915"/>
            </a:xfrm>
          </p:grpSpPr>
          <p:cxnSp>
            <p:nvCxnSpPr>
              <p:cNvPr id="53" name="Straight Connector 52"/>
              <p:cNvCxnSpPr>
                <a:stCxn id="7" idx="0"/>
                <a:endCxn id="7" idx="4"/>
              </p:cNvCxnSpPr>
              <p:nvPr/>
            </p:nvCxnSpPr>
            <p:spPr>
              <a:xfrm>
                <a:off x="4469356" y="1551650"/>
                <a:ext cx="0" cy="2180915"/>
              </a:xfrm>
              <a:prstGeom prst="line">
                <a:avLst/>
              </a:prstGeom>
              <a:ln w="6350">
                <a:solidFill>
                  <a:schemeClr val="bg1">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7" idx="6"/>
                <a:endCxn id="7" idx="2"/>
              </p:cNvCxnSpPr>
              <p:nvPr/>
            </p:nvCxnSpPr>
            <p:spPr>
              <a:xfrm flipH="1">
                <a:off x="3378898" y="2642107"/>
                <a:ext cx="2180915" cy="0"/>
              </a:xfrm>
              <a:prstGeom prst="line">
                <a:avLst/>
              </a:prstGeom>
              <a:ln w="6350">
                <a:solidFill>
                  <a:schemeClr val="bg1">
                    <a:lumMod val="50000"/>
                    <a:alpha val="50000"/>
                  </a:schemeClr>
                </a:solidFill>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rot="1800000">
              <a:off x="3185119" y="1363965"/>
              <a:ext cx="2556284" cy="2556284"/>
              <a:chOff x="3302242" y="1480164"/>
              <a:chExt cx="2556284" cy="2556284"/>
            </a:xfrm>
          </p:grpSpPr>
          <p:cxnSp>
            <p:nvCxnSpPr>
              <p:cNvPr id="60" name="Straight Connector 59"/>
              <p:cNvCxnSpPr/>
              <p:nvPr/>
            </p:nvCxnSpPr>
            <p:spPr>
              <a:xfrm>
                <a:off x="4580384" y="1480164"/>
                <a:ext cx="0" cy="2556284"/>
              </a:xfrm>
              <a:prstGeom prst="line">
                <a:avLst/>
              </a:prstGeom>
              <a:ln w="6350">
                <a:solidFill>
                  <a:schemeClr val="bg1">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3302242" y="2758306"/>
                <a:ext cx="2556284" cy="0"/>
              </a:xfrm>
              <a:prstGeom prst="line">
                <a:avLst/>
              </a:prstGeom>
              <a:ln w="6350">
                <a:solidFill>
                  <a:schemeClr val="bg1">
                    <a:lumMod val="50000"/>
                    <a:alpha val="50000"/>
                  </a:schemeClr>
                </a:solidFil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rot="3600000">
              <a:off x="3185119" y="1363965"/>
              <a:ext cx="2556284" cy="2556284"/>
              <a:chOff x="3302242" y="1480164"/>
              <a:chExt cx="2556284" cy="2556284"/>
            </a:xfrm>
          </p:grpSpPr>
          <p:cxnSp>
            <p:nvCxnSpPr>
              <p:cNvPr id="64" name="Straight Connector 63"/>
              <p:cNvCxnSpPr/>
              <p:nvPr/>
            </p:nvCxnSpPr>
            <p:spPr>
              <a:xfrm>
                <a:off x="4580384" y="1480164"/>
                <a:ext cx="0" cy="2556284"/>
              </a:xfrm>
              <a:prstGeom prst="line">
                <a:avLst/>
              </a:prstGeom>
              <a:ln w="6350">
                <a:solidFill>
                  <a:schemeClr val="bg1">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3302242" y="2758306"/>
                <a:ext cx="2556284" cy="0"/>
              </a:xfrm>
              <a:prstGeom prst="line">
                <a:avLst/>
              </a:prstGeom>
              <a:ln w="6350">
                <a:solidFill>
                  <a:schemeClr val="bg1">
                    <a:lumMod val="50000"/>
                    <a:alpha val="50000"/>
                  </a:schemeClr>
                </a:solidFill>
              </a:ln>
            </p:spPr>
            <p:style>
              <a:lnRef idx="1">
                <a:schemeClr val="accent1"/>
              </a:lnRef>
              <a:fillRef idx="0">
                <a:schemeClr val="accent1"/>
              </a:fillRef>
              <a:effectRef idx="0">
                <a:schemeClr val="accent1"/>
              </a:effectRef>
              <a:fontRef idx="minor">
                <a:schemeClr val="tx1"/>
              </a:fontRef>
            </p:style>
          </p:cxnSp>
        </p:grpSp>
      </p:grpSp>
      <p:sp useBgFill="1">
        <p:nvSpPr>
          <p:cNvPr id="8" name="Oval 7"/>
          <p:cNvSpPr/>
          <p:nvPr/>
        </p:nvSpPr>
        <p:spPr>
          <a:xfrm>
            <a:off x="5171794" y="2613385"/>
            <a:ext cx="1818801" cy="1818801"/>
          </a:xfrm>
          <a:prstGeom prst="ellipse">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a:p>
        </p:txBody>
      </p:sp>
      <p:sp>
        <p:nvSpPr>
          <p:cNvPr id="48" name="Rectangle 47"/>
          <p:cNvSpPr/>
          <p:nvPr/>
        </p:nvSpPr>
        <p:spPr>
          <a:xfrm>
            <a:off x="8351740" y="1675864"/>
            <a:ext cx="2509465" cy="489621"/>
          </a:xfrm>
          <a:prstGeom prst="rect">
            <a:avLst/>
          </a:prstGeom>
        </p:spPr>
        <p:txBody>
          <a:bodyPr wrap="square" lIns="0" tIns="0" rIns="0" bIns="0" anchor="t">
            <a:spAutoFit/>
          </a:bodyPr>
          <a:lstStyle/>
          <a:p>
            <a:pPr>
              <a:lnSpc>
                <a:spcPct val="89000"/>
              </a:lnSpc>
            </a:pPr>
            <a:r>
              <a:rPr lang="en-US" sz="2125" dirty="0"/>
              <a:t>Migrate</a:t>
            </a:r>
            <a:r>
              <a:rPr lang="fr-FR" sz="2125" dirty="0"/>
              <a:t> to the cloud</a:t>
            </a:r>
          </a:p>
          <a:p>
            <a:pPr>
              <a:lnSpc>
                <a:spcPct val="89000"/>
              </a:lnSpc>
            </a:pPr>
            <a:r>
              <a:rPr lang="en-US" sz="1450" dirty="0">
                <a:cs typeface="Calibri"/>
              </a:rPr>
              <a:t>ERP to CMS</a:t>
            </a:r>
            <a:endParaRPr lang="fr-FR" sz="900" dirty="0"/>
          </a:p>
        </p:txBody>
      </p:sp>
      <p:grpSp>
        <p:nvGrpSpPr>
          <p:cNvPr id="36" name="Group 35"/>
          <p:cNvGrpSpPr>
            <a:grpSpLocks noChangeAspect="1"/>
          </p:cNvGrpSpPr>
          <p:nvPr/>
        </p:nvGrpSpPr>
        <p:grpSpPr>
          <a:xfrm>
            <a:off x="7362898" y="2105356"/>
            <a:ext cx="351021" cy="699738"/>
            <a:chOff x="4542701" y="-2257066"/>
            <a:chExt cx="725488" cy="1446213"/>
          </a:xfrm>
        </p:grpSpPr>
        <p:sp>
          <p:nvSpPr>
            <p:cNvPr id="37" name="Freeform 36"/>
            <p:cNvSpPr>
              <a:spLocks noEditPoints="1"/>
            </p:cNvSpPr>
            <p:nvPr/>
          </p:nvSpPr>
          <p:spPr bwMode="auto">
            <a:xfrm>
              <a:off x="4768126" y="-2257066"/>
              <a:ext cx="273050" cy="273050"/>
            </a:xfrm>
            <a:custGeom>
              <a:avLst/>
              <a:gdLst>
                <a:gd name="T0" fmla="*/ 23 w 46"/>
                <a:gd name="T1" fmla="*/ 46 h 46"/>
                <a:gd name="T2" fmla="*/ 0 w 46"/>
                <a:gd name="T3" fmla="*/ 23 h 46"/>
                <a:gd name="T4" fmla="*/ 23 w 46"/>
                <a:gd name="T5" fmla="*/ 0 h 46"/>
                <a:gd name="T6" fmla="*/ 46 w 46"/>
                <a:gd name="T7" fmla="*/ 23 h 46"/>
                <a:gd name="T8" fmla="*/ 23 w 46"/>
                <a:gd name="T9" fmla="*/ 46 h 46"/>
                <a:gd name="T10" fmla="*/ 23 w 46"/>
                <a:gd name="T11" fmla="*/ 4 h 46"/>
                <a:gd name="T12" fmla="*/ 5 w 46"/>
                <a:gd name="T13" fmla="*/ 23 h 46"/>
                <a:gd name="T14" fmla="*/ 23 w 46"/>
                <a:gd name="T15" fmla="*/ 41 h 46"/>
                <a:gd name="T16" fmla="*/ 41 w 46"/>
                <a:gd name="T17" fmla="*/ 23 h 46"/>
                <a:gd name="T18" fmla="*/ 23 w 46"/>
                <a:gd name="T19" fmla="*/ 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46"/>
                  </a:moveTo>
                  <a:cubicBezTo>
                    <a:pt x="10" y="46"/>
                    <a:pt x="0" y="35"/>
                    <a:pt x="0" y="23"/>
                  </a:cubicBezTo>
                  <a:cubicBezTo>
                    <a:pt x="0" y="10"/>
                    <a:pt x="10" y="0"/>
                    <a:pt x="23" y="0"/>
                  </a:cubicBezTo>
                  <a:cubicBezTo>
                    <a:pt x="36" y="0"/>
                    <a:pt x="46" y="10"/>
                    <a:pt x="46" y="23"/>
                  </a:cubicBezTo>
                  <a:cubicBezTo>
                    <a:pt x="46" y="35"/>
                    <a:pt x="36" y="46"/>
                    <a:pt x="23" y="46"/>
                  </a:cubicBezTo>
                  <a:close/>
                  <a:moveTo>
                    <a:pt x="23" y="4"/>
                  </a:moveTo>
                  <a:cubicBezTo>
                    <a:pt x="13" y="4"/>
                    <a:pt x="5" y="13"/>
                    <a:pt x="5" y="23"/>
                  </a:cubicBezTo>
                  <a:cubicBezTo>
                    <a:pt x="5" y="33"/>
                    <a:pt x="13" y="41"/>
                    <a:pt x="23" y="41"/>
                  </a:cubicBezTo>
                  <a:cubicBezTo>
                    <a:pt x="33" y="41"/>
                    <a:pt x="41" y="33"/>
                    <a:pt x="41" y="23"/>
                  </a:cubicBezTo>
                  <a:cubicBezTo>
                    <a:pt x="41" y="13"/>
                    <a:pt x="33" y="4"/>
                    <a:pt x="23"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9" tIns="60944" rIns="121889" bIns="60944" numCol="1" anchor="t" anchorCtr="0" compatLnSpc="1">
              <a:prstTxWarp prst="textNoShape">
                <a:avLst/>
              </a:prstTxWarp>
            </a:bodyPr>
            <a:lstStyle/>
            <a:p>
              <a:endParaRPr lang="en-US" sz="3199"/>
            </a:p>
          </p:txBody>
        </p:sp>
        <p:sp>
          <p:nvSpPr>
            <p:cNvPr id="38" name="Freeform 37"/>
            <p:cNvSpPr>
              <a:spLocks noEditPoints="1"/>
            </p:cNvSpPr>
            <p:nvPr/>
          </p:nvSpPr>
          <p:spPr bwMode="auto">
            <a:xfrm>
              <a:off x="4542701" y="-1953853"/>
              <a:ext cx="725488" cy="1143000"/>
            </a:xfrm>
            <a:custGeom>
              <a:avLst/>
              <a:gdLst>
                <a:gd name="T0" fmla="*/ 68 w 122"/>
                <a:gd name="T1" fmla="*/ 182 h 192"/>
                <a:gd name="T2" fmla="*/ 54 w 122"/>
                <a:gd name="T3" fmla="*/ 183 h 192"/>
                <a:gd name="T4" fmla="*/ 32 w 122"/>
                <a:gd name="T5" fmla="*/ 182 h 192"/>
                <a:gd name="T6" fmla="*/ 35 w 122"/>
                <a:gd name="T7" fmla="*/ 54 h 192"/>
                <a:gd name="T8" fmla="*/ 10 w 122"/>
                <a:gd name="T9" fmla="*/ 96 h 192"/>
                <a:gd name="T10" fmla="*/ 1 w 122"/>
                <a:gd name="T11" fmla="*/ 85 h 192"/>
                <a:gd name="T12" fmla="*/ 4 w 122"/>
                <a:gd name="T13" fmla="*/ 76 h 192"/>
                <a:gd name="T14" fmla="*/ 61 w 122"/>
                <a:gd name="T15" fmla="*/ 0 h 192"/>
                <a:gd name="T16" fmla="*/ 118 w 122"/>
                <a:gd name="T17" fmla="*/ 76 h 192"/>
                <a:gd name="T18" fmla="*/ 121 w 122"/>
                <a:gd name="T19" fmla="*/ 85 h 192"/>
                <a:gd name="T20" fmla="*/ 112 w 122"/>
                <a:gd name="T21" fmla="*/ 96 h 192"/>
                <a:gd name="T22" fmla="*/ 87 w 122"/>
                <a:gd name="T23" fmla="*/ 54 h 192"/>
                <a:gd name="T24" fmla="*/ 90 w 122"/>
                <a:gd name="T25" fmla="*/ 182 h 192"/>
                <a:gd name="T26" fmla="*/ 79 w 122"/>
                <a:gd name="T27" fmla="*/ 192 h 192"/>
                <a:gd name="T28" fmla="*/ 63 w 122"/>
                <a:gd name="T29" fmla="*/ 100 h 192"/>
                <a:gd name="T30" fmla="*/ 79 w 122"/>
                <a:gd name="T31" fmla="*/ 187 h 192"/>
                <a:gd name="T32" fmla="*/ 79 w 122"/>
                <a:gd name="T33" fmla="*/ 187 h 192"/>
                <a:gd name="T34" fmla="*/ 86 w 122"/>
                <a:gd name="T35" fmla="*/ 182 h 192"/>
                <a:gd name="T36" fmla="*/ 85 w 122"/>
                <a:gd name="T37" fmla="*/ 160 h 192"/>
                <a:gd name="T38" fmla="*/ 82 w 122"/>
                <a:gd name="T39" fmla="*/ 43 h 192"/>
                <a:gd name="T40" fmla="*/ 87 w 122"/>
                <a:gd name="T41" fmla="*/ 42 h 192"/>
                <a:gd name="T42" fmla="*/ 112 w 122"/>
                <a:gd name="T43" fmla="*/ 91 h 192"/>
                <a:gd name="T44" fmla="*/ 116 w 122"/>
                <a:gd name="T45" fmla="*/ 86 h 192"/>
                <a:gd name="T46" fmla="*/ 116 w 122"/>
                <a:gd name="T47" fmla="*/ 84 h 192"/>
                <a:gd name="T48" fmla="*/ 93 w 122"/>
                <a:gd name="T49" fmla="*/ 17 h 192"/>
                <a:gd name="T50" fmla="*/ 29 w 122"/>
                <a:gd name="T51" fmla="*/ 17 h 192"/>
                <a:gd name="T52" fmla="*/ 6 w 122"/>
                <a:gd name="T53" fmla="*/ 84 h 192"/>
                <a:gd name="T54" fmla="*/ 6 w 122"/>
                <a:gd name="T55" fmla="*/ 86 h 192"/>
                <a:gd name="T56" fmla="*/ 10 w 122"/>
                <a:gd name="T57" fmla="*/ 91 h 192"/>
                <a:gd name="T58" fmla="*/ 35 w 122"/>
                <a:gd name="T59" fmla="*/ 42 h 192"/>
                <a:gd name="T60" fmla="*/ 40 w 122"/>
                <a:gd name="T61" fmla="*/ 43 h 192"/>
                <a:gd name="T62" fmla="*/ 37 w 122"/>
                <a:gd name="T63" fmla="*/ 160 h 192"/>
                <a:gd name="T64" fmla="*/ 36 w 122"/>
                <a:gd name="T65" fmla="*/ 181 h 192"/>
                <a:gd name="T66" fmla="*/ 43 w 122"/>
                <a:gd name="T67" fmla="*/ 187 h 192"/>
                <a:gd name="T68" fmla="*/ 59 w 122"/>
                <a:gd name="T69" fmla="*/ 10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2" h="192">
                  <a:moveTo>
                    <a:pt x="79" y="192"/>
                  </a:moveTo>
                  <a:cubicBezTo>
                    <a:pt x="74" y="192"/>
                    <a:pt x="69" y="188"/>
                    <a:pt x="68" y="182"/>
                  </a:cubicBezTo>
                  <a:cubicBezTo>
                    <a:pt x="61" y="120"/>
                    <a:pt x="61" y="120"/>
                    <a:pt x="61" y="120"/>
                  </a:cubicBezTo>
                  <a:cubicBezTo>
                    <a:pt x="54" y="183"/>
                    <a:pt x="54" y="183"/>
                    <a:pt x="54" y="183"/>
                  </a:cubicBezTo>
                  <a:cubicBezTo>
                    <a:pt x="53" y="188"/>
                    <a:pt x="48" y="192"/>
                    <a:pt x="43" y="192"/>
                  </a:cubicBezTo>
                  <a:cubicBezTo>
                    <a:pt x="37" y="192"/>
                    <a:pt x="32" y="188"/>
                    <a:pt x="32" y="182"/>
                  </a:cubicBezTo>
                  <a:cubicBezTo>
                    <a:pt x="32" y="182"/>
                    <a:pt x="32" y="182"/>
                    <a:pt x="32" y="182"/>
                  </a:cubicBezTo>
                  <a:cubicBezTo>
                    <a:pt x="32" y="179"/>
                    <a:pt x="34" y="103"/>
                    <a:pt x="35" y="54"/>
                  </a:cubicBezTo>
                  <a:cubicBezTo>
                    <a:pt x="18" y="91"/>
                    <a:pt x="18" y="91"/>
                    <a:pt x="18" y="91"/>
                  </a:cubicBezTo>
                  <a:cubicBezTo>
                    <a:pt x="17" y="94"/>
                    <a:pt x="14" y="96"/>
                    <a:pt x="10" y="96"/>
                  </a:cubicBezTo>
                  <a:cubicBezTo>
                    <a:pt x="9" y="96"/>
                    <a:pt x="8" y="96"/>
                    <a:pt x="7" y="95"/>
                  </a:cubicBezTo>
                  <a:cubicBezTo>
                    <a:pt x="3" y="94"/>
                    <a:pt x="0" y="89"/>
                    <a:pt x="1" y="85"/>
                  </a:cubicBezTo>
                  <a:cubicBezTo>
                    <a:pt x="1" y="85"/>
                    <a:pt x="1" y="85"/>
                    <a:pt x="1" y="85"/>
                  </a:cubicBezTo>
                  <a:cubicBezTo>
                    <a:pt x="1" y="84"/>
                    <a:pt x="3" y="81"/>
                    <a:pt x="4" y="76"/>
                  </a:cubicBezTo>
                  <a:cubicBezTo>
                    <a:pt x="10" y="58"/>
                    <a:pt x="22" y="21"/>
                    <a:pt x="25" y="15"/>
                  </a:cubicBezTo>
                  <a:cubicBezTo>
                    <a:pt x="30" y="4"/>
                    <a:pt x="41" y="0"/>
                    <a:pt x="61" y="0"/>
                  </a:cubicBezTo>
                  <a:cubicBezTo>
                    <a:pt x="81" y="0"/>
                    <a:pt x="92" y="4"/>
                    <a:pt x="97" y="15"/>
                  </a:cubicBezTo>
                  <a:cubicBezTo>
                    <a:pt x="100" y="21"/>
                    <a:pt x="112" y="58"/>
                    <a:pt x="118" y="76"/>
                  </a:cubicBezTo>
                  <a:cubicBezTo>
                    <a:pt x="119" y="81"/>
                    <a:pt x="121" y="84"/>
                    <a:pt x="121" y="85"/>
                  </a:cubicBezTo>
                  <a:cubicBezTo>
                    <a:pt x="121" y="85"/>
                    <a:pt x="121" y="85"/>
                    <a:pt x="121" y="85"/>
                  </a:cubicBezTo>
                  <a:cubicBezTo>
                    <a:pt x="122" y="89"/>
                    <a:pt x="119" y="94"/>
                    <a:pt x="115" y="95"/>
                  </a:cubicBezTo>
                  <a:cubicBezTo>
                    <a:pt x="114" y="96"/>
                    <a:pt x="113" y="96"/>
                    <a:pt x="112" y="96"/>
                  </a:cubicBezTo>
                  <a:cubicBezTo>
                    <a:pt x="108" y="96"/>
                    <a:pt x="105" y="94"/>
                    <a:pt x="104" y="91"/>
                  </a:cubicBezTo>
                  <a:cubicBezTo>
                    <a:pt x="87" y="54"/>
                    <a:pt x="87" y="54"/>
                    <a:pt x="87" y="54"/>
                  </a:cubicBezTo>
                  <a:cubicBezTo>
                    <a:pt x="88" y="103"/>
                    <a:pt x="90" y="179"/>
                    <a:pt x="90" y="182"/>
                  </a:cubicBezTo>
                  <a:cubicBezTo>
                    <a:pt x="90" y="182"/>
                    <a:pt x="90" y="182"/>
                    <a:pt x="90" y="182"/>
                  </a:cubicBezTo>
                  <a:cubicBezTo>
                    <a:pt x="90" y="188"/>
                    <a:pt x="85" y="192"/>
                    <a:pt x="79" y="192"/>
                  </a:cubicBezTo>
                  <a:cubicBezTo>
                    <a:pt x="79" y="192"/>
                    <a:pt x="79" y="192"/>
                    <a:pt x="79" y="192"/>
                  </a:cubicBezTo>
                  <a:close/>
                  <a:moveTo>
                    <a:pt x="61" y="98"/>
                  </a:moveTo>
                  <a:cubicBezTo>
                    <a:pt x="62" y="98"/>
                    <a:pt x="63" y="99"/>
                    <a:pt x="63" y="100"/>
                  </a:cubicBezTo>
                  <a:cubicBezTo>
                    <a:pt x="73" y="182"/>
                    <a:pt x="73" y="182"/>
                    <a:pt x="73" y="182"/>
                  </a:cubicBezTo>
                  <a:cubicBezTo>
                    <a:pt x="73" y="185"/>
                    <a:pt x="76" y="187"/>
                    <a:pt x="79" y="187"/>
                  </a:cubicBezTo>
                  <a:cubicBezTo>
                    <a:pt x="79" y="189"/>
                    <a:pt x="79" y="189"/>
                    <a:pt x="79" y="189"/>
                  </a:cubicBezTo>
                  <a:cubicBezTo>
                    <a:pt x="79" y="187"/>
                    <a:pt x="79" y="187"/>
                    <a:pt x="79" y="187"/>
                  </a:cubicBezTo>
                  <a:cubicBezTo>
                    <a:pt x="83" y="187"/>
                    <a:pt x="85" y="185"/>
                    <a:pt x="86" y="182"/>
                  </a:cubicBezTo>
                  <a:cubicBezTo>
                    <a:pt x="86" y="182"/>
                    <a:pt x="86" y="182"/>
                    <a:pt x="86" y="182"/>
                  </a:cubicBezTo>
                  <a:cubicBezTo>
                    <a:pt x="86" y="181"/>
                    <a:pt x="86" y="179"/>
                    <a:pt x="85" y="176"/>
                  </a:cubicBezTo>
                  <a:cubicBezTo>
                    <a:pt x="85" y="172"/>
                    <a:pt x="85" y="167"/>
                    <a:pt x="85" y="160"/>
                  </a:cubicBezTo>
                  <a:cubicBezTo>
                    <a:pt x="85" y="147"/>
                    <a:pt x="84" y="130"/>
                    <a:pt x="84" y="112"/>
                  </a:cubicBezTo>
                  <a:cubicBezTo>
                    <a:pt x="83" y="77"/>
                    <a:pt x="82" y="43"/>
                    <a:pt x="82" y="43"/>
                  </a:cubicBezTo>
                  <a:cubicBezTo>
                    <a:pt x="82" y="41"/>
                    <a:pt x="83" y="41"/>
                    <a:pt x="84" y="40"/>
                  </a:cubicBezTo>
                  <a:cubicBezTo>
                    <a:pt x="85" y="40"/>
                    <a:pt x="86" y="41"/>
                    <a:pt x="87" y="42"/>
                  </a:cubicBezTo>
                  <a:cubicBezTo>
                    <a:pt x="108" y="89"/>
                    <a:pt x="108" y="89"/>
                    <a:pt x="108" y="89"/>
                  </a:cubicBezTo>
                  <a:cubicBezTo>
                    <a:pt x="109" y="90"/>
                    <a:pt x="110" y="91"/>
                    <a:pt x="112" y="91"/>
                  </a:cubicBezTo>
                  <a:cubicBezTo>
                    <a:pt x="112" y="91"/>
                    <a:pt x="113" y="91"/>
                    <a:pt x="113" y="91"/>
                  </a:cubicBezTo>
                  <a:cubicBezTo>
                    <a:pt x="115" y="90"/>
                    <a:pt x="117" y="88"/>
                    <a:pt x="116" y="86"/>
                  </a:cubicBezTo>
                  <a:cubicBezTo>
                    <a:pt x="116" y="86"/>
                    <a:pt x="116" y="86"/>
                    <a:pt x="116" y="86"/>
                  </a:cubicBezTo>
                  <a:cubicBezTo>
                    <a:pt x="116" y="86"/>
                    <a:pt x="116" y="85"/>
                    <a:pt x="116" y="84"/>
                  </a:cubicBezTo>
                  <a:cubicBezTo>
                    <a:pt x="115" y="82"/>
                    <a:pt x="114" y="80"/>
                    <a:pt x="114" y="78"/>
                  </a:cubicBezTo>
                  <a:cubicBezTo>
                    <a:pt x="108" y="61"/>
                    <a:pt x="96" y="23"/>
                    <a:pt x="93" y="17"/>
                  </a:cubicBezTo>
                  <a:cubicBezTo>
                    <a:pt x="90" y="11"/>
                    <a:pt x="84" y="5"/>
                    <a:pt x="61" y="5"/>
                  </a:cubicBezTo>
                  <a:cubicBezTo>
                    <a:pt x="38" y="5"/>
                    <a:pt x="32" y="11"/>
                    <a:pt x="29" y="17"/>
                  </a:cubicBezTo>
                  <a:cubicBezTo>
                    <a:pt x="26" y="23"/>
                    <a:pt x="14" y="61"/>
                    <a:pt x="8" y="78"/>
                  </a:cubicBezTo>
                  <a:cubicBezTo>
                    <a:pt x="8" y="80"/>
                    <a:pt x="7" y="82"/>
                    <a:pt x="6" y="84"/>
                  </a:cubicBezTo>
                  <a:cubicBezTo>
                    <a:pt x="6" y="85"/>
                    <a:pt x="6" y="86"/>
                    <a:pt x="6" y="86"/>
                  </a:cubicBezTo>
                  <a:cubicBezTo>
                    <a:pt x="6" y="86"/>
                    <a:pt x="6" y="86"/>
                    <a:pt x="6" y="86"/>
                  </a:cubicBezTo>
                  <a:cubicBezTo>
                    <a:pt x="5" y="88"/>
                    <a:pt x="6" y="90"/>
                    <a:pt x="9" y="91"/>
                  </a:cubicBezTo>
                  <a:cubicBezTo>
                    <a:pt x="9" y="91"/>
                    <a:pt x="10" y="91"/>
                    <a:pt x="10" y="91"/>
                  </a:cubicBezTo>
                  <a:cubicBezTo>
                    <a:pt x="12" y="91"/>
                    <a:pt x="13" y="90"/>
                    <a:pt x="14" y="89"/>
                  </a:cubicBezTo>
                  <a:cubicBezTo>
                    <a:pt x="35" y="42"/>
                    <a:pt x="35" y="42"/>
                    <a:pt x="35" y="42"/>
                  </a:cubicBezTo>
                  <a:cubicBezTo>
                    <a:pt x="36" y="41"/>
                    <a:pt x="37" y="40"/>
                    <a:pt x="38" y="40"/>
                  </a:cubicBezTo>
                  <a:cubicBezTo>
                    <a:pt x="39" y="41"/>
                    <a:pt x="40" y="41"/>
                    <a:pt x="40" y="43"/>
                  </a:cubicBezTo>
                  <a:cubicBezTo>
                    <a:pt x="40" y="43"/>
                    <a:pt x="39" y="78"/>
                    <a:pt x="38" y="112"/>
                  </a:cubicBezTo>
                  <a:cubicBezTo>
                    <a:pt x="38" y="130"/>
                    <a:pt x="37" y="147"/>
                    <a:pt x="37" y="160"/>
                  </a:cubicBezTo>
                  <a:cubicBezTo>
                    <a:pt x="37" y="167"/>
                    <a:pt x="37" y="172"/>
                    <a:pt x="36" y="176"/>
                  </a:cubicBezTo>
                  <a:cubicBezTo>
                    <a:pt x="36" y="178"/>
                    <a:pt x="36" y="180"/>
                    <a:pt x="36" y="181"/>
                  </a:cubicBezTo>
                  <a:cubicBezTo>
                    <a:pt x="36" y="181"/>
                    <a:pt x="36" y="182"/>
                    <a:pt x="36" y="182"/>
                  </a:cubicBezTo>
                  <a:cubicBezTo>
                    <a:pt x="36" y="185"/>
                    <a:pt x="39" y="187"/>
                    <a:pt x="43" y="187"/>
                  </a:cubicBezTo>
                  <a:cubicBezTo>
                    <a:pt x="46" y="187"/>
                    <a:pt x="49" y="185"/>
                    <a:pt x="49" y="182"/>
                  </a:cubicBezTo>
                  <a:cubicBezTo>
                    <a:pt x="59" y="100"/>
                    <a:pt x="59" y="100"/>
                    <a:pt x="59" y="100"/>
                  </a:cubicBezTo>
                  <a:cubicBezTo>
                    <a:pt x="59" y="99"/>
                    <a:pt x="60" y="98"/>
                    <a:pt x="61" y="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9" tIns="60944" rIns="121889" bIns="60944" numCol="1" anchor="t" anchorCtr="0" compatLnSpc="1">
              <a:prstTxWarp prst="textNoShape">
                <a:avLst/>
              </a:prstTxWarp>
            </a:bodyPr>
            <a:lstStyle/>
            <a:p>
              <a:endParaRPr lang="en-US" sz="3199"/>
            </a:p>
          </p:txBody>
        </p:sp>
      </p:grpSp>
      <p:sp>
        <p:nvSpPr>
          <p:cNvPr id="74" name="Freeform 73"/>
          <p:cNvSpPr/>
          <p:nvPr/>
        </p:nvSpPr>
        <p:spPr>
          <a:xfrm>
            <a:off x="7711655" y="1803825"/>
            <a:ext cx="567120" cy="190451"/>
          </a:xfrm>
          <a:custGeom>
            <a:avLst/>
            <a:gdLst>
              <a:gd name="connsiteX0" fmla="*/ 0 w 425450"/>
              <a:gd name="connsiteY0" fmla="*/ 142875 h 142875"/>
              <a:gd name="connsiteX1" fmla="*/ 168275 w 425450"/>
              <a:gd name="connsiteY1" fmla="*/ 0 h 142875"/>
              <a:gd name="connsiteX2" fmla="*/ 425450 w 425450"/>
              <a:gd name="connsiteY2" fmla="*/ 0 h 142875"/>
            </a:gdLst>
            <a:ahLst/>
            <a:cxnLst>
              <a:cxn ang="0">
                <a:pos x="connsiteX0" y="connsiteY0"/>
              </a:cxn>
              <a:cxn ang="0">
                <a:pos x="connsiteX1" y="connsiteY1"/>
              </a:cxn>
              <a:cxn ang="0">
                <a:pos x="connsiteX2" y="connsiteY2"/>
              </a:cxn>
            </a:cxnLst>
            <a:rect l="l" t="t" r="r" b="b"/>
            <a:pathLst>
              <a:path w="425450" h="142875">
                <a:moveTo>
                  <a:pt x="0" y="142875"/>
                </a:moveTo>
                <a:lnTo>
                  <a:pt x="168275" y="0"/>
                </a:lnTo>
                <a:lnTo>
                  <a:pt x="425450" y="0"/>
                </a:lnTo>
              </a:path>
            </a:pathLst>
          </a:custGeom>
          <a:no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a:p>
        </p:txBody>
      </p:sp>
      <p:sp>
        <p:nvSpPr>
          <p:cNvPr id="46" name="Rectangle 45"/>
          <p:cNvSpPr/>
          <p:nvPr/>
        </p:nvSpPr>
        <p:spPr>
          <a:xfrm>
            <a:off x="8351740" y="5125042"/>
            <a:ext cx="2921751" cy="489621"/>
          </a:xfrm>
          <a:prstGeom prst="rect">
            <a:avLst/>
          </a:prstGeom>
        </p:spPr>
        <p:txBody>
          <a:bodyPr wrap="square" lIns="0" tIns="0" rIns="0" bIns="0" anchor="t">
            <a:spAutoFit/>
          </a:bodyPr>
          <a:lstStyle/>
          <a:p>
            <a:pPr>
              <a:lnSpc>
                <a:spcPct val="89000"/>
              </a:lnSpc>
            </a:pPr>
            <a:r>
              <a:rPr lang="en-US" sz="2125" dirty="0"/>
              <a:t>Embrace collaborative</a:t>
            </a:r>
            <a:endParaRPr lang="en-US" sz="2125" dirty="0">
              <a:cs typeface="Calibri"/>
            </a:endParaRPr>
          </a:p>
          <a:p>
            <a:pPr>
              <a:lnSpc>
                <a:spcPct val="89000"/>
              </a:lnSpc>
            </a:pPr>
            <a:r>
              <a:rPr lang="en-US" sz="1450" dirty="0"/>
              <a:t>Sustainability &amp; future planning.</a:t>
            </a:r>
            <a:endParaRPr lang="en-US" sz="2125" dirty="0">
              <a:cs typeface="Calibri"/>
            </a:endParaRPr>
          </a:p>
        </p:txBody>
      </p:sp>
      <p:sp>
        <p:nvSpPr>
          <p:cNvPr id="47" name="Rectangle 46"/>
          <p:cNvSpPr/>
          <p:nvPr/>
        </p:nvSpPr>
        <p:spPr>
          <a:xfrm>
            <a:off x="8835892" y="3149505"/>
            <a:ext cx="2680200" cy="780663"/>
          </a:xfrm>
          <a:prstGeom prst="rect">
            <a:avLst/>
          </a:prstGeom>
        </p:spPr>
        <p:txBody>
          <a:bodyPr wrap="square" lIns="0" tIns="0" rIns="0" bIns="0" anchor="t">
            <a:spAutoFit/>
          </a:bodyPr>
          <a:lstStyle/>
          <a:p>
            <a:pPr>
              <a:lnSpc>
                <a:spcPct val="89000"/>
              </a:lnSpc>
            </a:pPr>
            <a:r>
              <a:rPr lang="en-US" sz="2125" dirty="0"/>
              <a:t>Unify data and apply AI models</a:t>
            </a:r>
          </a:p>
          <a:p>
            <a:pPr>
              <a:lnSpc>
                <a:spcPct val="89000"/>
              </a:lnSpc>
            </a:pPr>
            <a:r>
              <a:rPr lang="en-US" sz="1450" dirty="0">
                <a:cs typeface="Calibri"/>
              </a:rPr>
              <a:t>Enhancements &amp; augmentation.</a:t>
            </a:r>
            <a:endParaRPr lang="en-US" sz="900" dirty="0"/>
          </a:p>
        </p:txBody>
      </p:sp>
      <p:grpSp>
        <p:nvGrpSpPr>
          <p:cNvPr id="30" name="Group 29"/>
          <p:cNvGrpSpPr>
            <a:grpSpLocks noChangeAspect="1"/>
          </p:cNvGrpSpPr>
          <p:nvPr/>
        </p:nvGrpSpPr>
        <p:grpSpPr>
          <a:xfrm>
            <a:off x="7890049" y="3364282"/>
            <a:ext cx="351792" cy="699738"/>
            <a:chOff x="2096364" y="-2257065"/>
            <a:chExt cx="727075" cy="1446212"/>
          </a:xfrm>
        </p:grpSpPr>
        <p:sp>
          <p:nvSpPr>
            <p:cNvPr id="31" name="Freeform 30"/>
            <p:cNvSpPr>
              <a:spLocks noEditPoints="1"/>
            </p:cNvSpPr>
            <p:nvPr/>
          </p:nvSpPr>
          <p:spPr bwMode="auto">
            <a:xfrm>
              <a:off x="2323376" y="-2257065"/>
              <a:ext cx="273050" cy="273049"/>
            </a:xfrm>
            <a:custGeom>
              <a:avLst/>
              <a:gdLst>
                <a:gd name="T0" fmla="*/ 23 w 46"/>
                <a:gd name="T1" fmla="*/ 46 h 46"/>
                <a:gd name="T2" fmla="*/ 0 w 46"/>
                <a:gd name="T3" fmla="*/ 23 h 46"/>
                <a:gd name="T4" fmla="*/ 23 w 46"/>
                <a:gd name="T5" fmla="*/ 0 h 46"/>
                <a:gd name="T6" fmla="*/ 46 w 46"/>
                <a:gd name="T7" fmla="*/ 23 h 46"/>
                <a:gd name="T8" fmla="*/ 23 w 46"/>
                <a:gd name="T9" fmla="*/ 46 h 46"/>
                <a:gd name="T10" fmla="*/ 23 w 46"/>
                <a:gd name="T11" fmla="*/ 5 h 46"/>
                <a:gd name="T12" fmla="*/ 5 w 46"/>
                <a:gd name="T13" fmla="*/ 23 h 46"/>
                <a:gd name="T14" fmla="*/ 23 w 46"/>
                <a:gd name="T15" fmla="*/ 41 h 46"/>
                <a:gd name="T16" fmla="*/ 41 w 46"/>
                <a:gd name="T17" fmla="*/ 23 h 46"/>
                <a:gd name="T18" fmla="*/ 23 w 46"/>
                <a:gd name="T1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46"/>
                  </a:moveTo>
                  <a:cubicBezTo>
                    <a:pt x="10" y="46"/>
                    <a:pt x="0" y="36"/>
                    <a:pt x="0" y="23"/>
                  </a:cubicBezTo>
                  <a:cubicBezTo>
                    <a:pt x="0" y="10"/>
                    <a:pt x="10" y="0"/>
                    <a:pt x="23" y="0"/>
                  </a:cubicBezTo>
                  <a:cubicBezTo>
                    <a:pt x="36" y="0"/>
                    <a:pt x="46" y="10"/>
                    <a:pt x="46" y="23"/>
                  </a:cubicBezTo>
                  <a:cubicBezTo>
                    <a:pt x="46" y="36"/>
                    <a:pt x="36" y="46"/>
                    <a:pt x="23" y="46"/>
                  </a:cubicBezTo>
                  <a:close/>
                  <a:moveTo>
                    <a:pt x="23" y="5"/>
                  </a:moveTo>
                  <a:cubicBezTo>
                    <a:pt x="13" y="5"/>
                    <a:pt x="5" y="13"/>
                    <a:pt x="5" y="23"/>
                  </a:cubicBezTo>
                  <a:cubicBezTo>
                    <a:pt x="5" y="33"/>
                    <a:pt x="13" y="41"/>
                    <a:pt x="23" y="41"/>
                  </a:cubicBezTo>
                  <a:cubicBezTo>
                    <a:pt x="33" y="41"/>
                    <a:pt x="41" y="33"/>
                    <a:pt x="41" y="23"/>
                  </a:cubicBezTo>
                  <a:cubicBezTo>
                    <a:pt x="41" y="13"/>
                    <a:pt x="33" y="5"/>
                    <a:pt x="2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9" tIns="60944" rIns="121889" bIns="60944" numCol="1" anchor="t" anchorCtr="0" compatLnSpc="1">
              <a:prstTxWarp prst="textNoShape">
                <a:avLst/>
              </a:prstTxWarp>
            </a:bodyPr>
            <a:lstStyle/>
            <a:p>
              <a:endParaRPr lang="en-US" sz="3199"/>
            </a:p>
          </p:txBody>
        </p:sp>
        <p:sp>
          <p:nvSpPr>
            <p:cNvPr id="32" name="Freeform 31"/>
            <p:cNvSpPr>
              <a:spLocks noEditPoints="1"/>
            </p:cNvSpPr>
            <p:nvPr/>
          </p:nvSpPr>
          <p:spPr bwMode="auto">
            <a:xfrm>
              <a:off x="2096364" y="-1953853"/>
              <a:ext cx="727075" cy="1143000"/>
            </a:xfrm>
            <a:custGeom>
              <a:avLst/>
              <a:gdLst>
                <a:gd name="T0" fmla="*/ 68 w 122"/>
                <a:gd name="T1" fmla="*/ 182 h 192"/>
                <a:gd name="T2" fmla="*/ 60 w 122"/>
                <a:gd name="T3" fmla="*/ 129 h 192"/>
                <a:gd name="T4" fmla="*/ 43 w 122"/>
                <a:gd name="T5" fmla="*/ 192 h 192"/>
                <a:gd name="T6" fmla="*/ 32 w 122"/>
                <a:gd name="T7" fmla="*/ 182 h 192"/>
                <a:gd name="T8" fmla="*/ 22 w 122"/>
                <a:gd name="T9" fmla="*/ 129 h 192"/>
                <a:gd name="T10" fmla="*/ 20 w 122"/>
                <a:gd name="T11" fmla="*/ 126 h 192"/>
                <a:gd name="T12" fmla="*/ 18 w 122"/>
                <a:gd name="T13" fmla="*/ 91 h 192"/>
                <a:gd name="T14" fmla="*/ 7 w 122"/>
                <a:gd name="T15" fmla="*/ 95 h 192"/>
                <a:gd name="T16" fmla="*/ 1 w 122"/>
                <a:gd name="T17" fmla="*/ 84 h 192"/>
                <a:gd name="T18" fmla="*/ 25 w 122"/>
                <a:gd name="T19" fmla="*/ 15 h 192"/>
                <a:gd name="T20" fmla="*/ 97 w 122"/>
                <a:gd name="T21" fmla="*/ 15 h 192"/>
                <a:gd name="T22" fmla="*/ 121 w 122"/>
                <a:gd name="T23" fmla="*/ 84 h 192"/>
                <a:gd name="T24" fmla="*/ 115 w 122"/>
                <a:gd name="T25" fmla="*/ 95 h 192"/>
                <a:gd name="T26" fmla="*/ 112 w 122"/>
                <a:gd name="T27" fmla="*/ 96 h 192"/>
                <a:gd name="T28" fmla="*/ 91 w 122"/>
                <a:gd name="T29" fmla="*/ 62 h 192"/>
                <a:gd name="T30" fmla="*/ 102 w 122"/>
                <a:gd name="T31" fmla="*/ 126 h 192"/>
                <a:gd name="T32" fmla="*/ 100 w 122"/>
                <a:gd name="T33" fmla="*/ 129 h 192"/>
                <a:gd name="T34" fmla="*/ 90 w 122"/>
                <a:gd name="T35" fmla="*/ 182 h 192"/>
                <a:gd name="T36" fmla="*/ 79 w 122"/>
                <a:gd name="T37" fmla="*/ 192 h 192"/>
                <a:gd name="T38" fmla="*/ 58 w 122"/>
                <a:gd name="T39" fmla="*/ 124 h 192"/>
                <a:gd name="T40" fmla="*/ 66 w 122"/>
                <a:gd name="T41" fmla="*/ 126 h 192"/>
                <a:gd name="T42" fmla="*/ 79 w 122"/>
                <a:gd name="T43" fmla="*/ 187 h 192"/>
                <a:gd name="T44" fmla="*/ 79 w 122"/>
                <a:gd name="T45" fmla="*/ 187 h 192"/>
                <a:gd name="T46" fmla="*/ 86 w 122"/>
                <a:gd name="T47" fmla="*/ 182 h 192"/>
                <a:gd name="T48" fmla="*/ 85 w 122"/>
                <a:gd name="T49" fmla="*/ 154 h 192"/>
                <a:gd name="T50" fmla="*/ 85 w 122"/>
                <a:gd name="T51" fmla="*/ 125 h 192"/>
                <a:gd name="T52" fmla="*/ 97 w 122"/>
                <a:gd name="T53" fmla="*/ 124 h 192"/>
                <a:gd name="T54" fmla="*/ 85 w 122"/>
                <a:gd name="T55" fmla="*/ 40 h 192"/>
                <a:gd name="T56" fmla="*/ 108 w 122"/>
                <a:gd name="T57" fmla="*/ 89 h 192"/>
                <a:gd name="T58" fmla="*/ 112 w 122"/>
                <a:gd name="T59" fmla="*/ 91 h 192"/>
                <a:gd name="T60" fmla="*/ 116 w 122"/>
                <a:gd name="T61" fmla="*/ 86 h 192"/>
                <a:gd name="T62" fmla="*/ 116 w 122"/>
                <a:gd name="T63" fmla="*/ 84 h 192"/>
                <a:gd name="T64" fmla="*/ 93 w 122"/>
                <a:gd name="T65" fmla="*/ 17 h 192"/>
                <a:gd name="T66" fmla="*/ 29 w 122"/>
                <a:gd name="T67" fmla="*/ 17 h 192"/>
                <a:gd name="T68" fmla="*/ 6 w 122"/>
                <a:gd name="T69" fmla="*/ 84 h 192"/>
                <a:gd name="T70" fmla="*/ 6 w 122"/>
                <a:gd name="T71" fmla="*/ 86 h 192"/>
                <a:gd name="T72" fmla="*/ 10 w 122"/>
                <a:gd name="T73" fmla="*/ 91 h 192"/>
                <a:gd name="T74" fmla="*/ 34 w 122"/>
                <a:gd name="T75" fmla="*/ 41 h 192"/>
                <a:gd name="T76" fmla="*/ 38 w 122"/>
                <a:gd name="T77" fmla="*/ 43 h 192"/>
                <a:gd name="T78" fmla="*/ 36 w 122"/>
                <a:gd name="T79" fmla="*/ 124 h 192"/>
                <a:gd name="T80" fmla="*/ 38 w 122"/>
                <a:gd name="T81" fmla="*/ 126 h 192"/>
                <a:gd name="T82" fmla="*/ 37 w 122"/>
                <a:gd name="T83" fmla="*/ 173 h 192"/>
                <a:gd name="T84" fmla="*/ 36 w 122"/>
                <a:gd name="T85" fmla="*/ 182 h 192"/>
                <a:gd name="T86" fmla="*/ 43 w 122"/>
                <a:gd name="T87" fmla="*/ 187 h 192"/>
                <a:gd name="T88" fmla="*/ 56 w 122"/>
                <a:gd name="T89" fmla="*/ 12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 h="192">
                  <a:moveTo>
                    <a:pt x="79" y="192"/>
                  </a:moveTo>
                  <a:cubicBezTo>
                    <a:pt x="74" y="192"/>
                    <a:pt x="69" y="187"/>
                    <a:pt x="68" y="182"/>
                  </a:cubicBezTo>
                  <a:cubicBezTo>
                    <a:pt x="62" y="129"/>
                    <a:pt x="62" y="129"/>
                    <a:pt x="62" y="129"/>
                  </a:cubicBezTo>
                  <a:cubicBezTo>
                    <a:pt x="60" y="129"/>
                    <a:pt x="60" y="129"/>
                    <a:pt x="60" y="129"/>
                  </a:cubicBezTo>
                  <a:cubicBezTo>
                    <a:pt x="54" y="182"/>
                    <a:pt x="54" y="182"/>
                    <a:pt x="54" y="182"/>
                  </a:cubicBezTo>
                  <a:cubicBezTo>
                    <a:pt x="53" y="187"/>
                    <a:pt x="48" y="192"/>
                    <a:pt x="43" y="192"/>
                  </a:cubicBezTo>
                  <a:cubicBezTo>
                    <a:pt x="37" y="192"/>
                    <a:pt x="32" y="187"/>
                    <a:pt x="32" y="182"/>
                  </a:cubicBezTo>
                  <a:cubicBezTo>
                    <a:pt x="32" y="182"/>
                    <a:pt x="32" y="182"/>
                    <a:pt x="32" y="182"/>
                  </a:cubicBezTo>
                  <a:cubicBezTo>
                    <a:pt x="32" y="180"/>
                    <a:pt x="33" y="145"/>
                    <a:pt x="33" y="129"/>
                  </a:cubicBezTo>
                  <a:cubicBezTo>
                    <a:pt x="22" y="129"/>
                    <a:pt x="22" y="129"/>
                    <a:pt x="22" y="129"/>
                  </a:cubicBezTo>
                  <a:cubicBezTo>
                    <a:pt x="21" y="129"/>
                    <a:pt x="21" y="128"/>
                    <a:pt x="20" y="128"/>
                  </a:cubicBezTo>
                  <a:cubicBezTo>
                    <a:pt x="20" y="127"/>
                    <a:pt x="20" y="127"/>
                    <a:pt x="20" y="126"/>
                  </a:cubicBezTo>
                  <a:cubicBezTo>
                    <a:pt x="31" y="62"/>
                    <a:pt x="31" y="62"/>
                    <a:pt x="31" y="62"/>
                  </a:cubicBezTo>
                  <a:cubicBezTo>
                    <a:pt x="18" y="91"/>
                    <a:pt x="18" y="91"/>
                    <a:pt x="18" y="91"/>
                  </a:cubicBezTo>
                  <a:cubicBezTo>
                    <a:pt x="17" y="94"/>
                    <a:pt x="14" y="96"/>
                    <a:pt x="10" y="96"/>
                  </a:cubicBezTo>
                  <a:cubicBezTo>
                    <a:pt x="9" y="96"/>
                    <a:pt x="8" y="95"/>
                    <a:pt x="7" y="95"/>
                  </a:cubicBezTo>
                  <a:cubicBezTo>
                    <a:pt x="3" y="93"/>
                    <a:pt x="0" y="89"/>
                    <a:pt x="1" y="85"/>
                  </a:cubicBezTo>
                  <a:cubicBezTo>
                    <a:pt x="1" y="85"/>
                    <a:pt x="1" y="85"/>
                    <a:pt x="1" y="84"/>
                  </a:cubicBezTo>
                  <a:cubicBezTo>
                    <a:pt x="1" y="84"/>
                    <a:pt x="3" y="80"/>
                    <a:pt x="4" y="76"/>
                  </a:cubicBezTo>
                  <a:cubicBezTo>
                    <a:pt x="10" y="58"/>
                    <a:pt x="22" y="21"/>
                    <a:pt x="25" y="15"/>
                  </a:cubicBezTo>
                  <a:cubicBezTo>
                    <a:pt x="30" y="4"/>
                    <a:pt x="41" y="0"/>
                    <a:pt x="61" y="0"/>
                  </a:cubicBezTo>
                  <a:cubicBezTo>
                    <a:pt x="81" y="0"/>
                    <a:pt x="92" y="4"/>
                    <a:pt x="97" y="15"/>
                  </a:cubicBezTo>
                  <a:cubicBezTo>
                    <a:pt x="100" y="21"/>
                    <a:pt x="112" y="58"/>
                    <a:pt x="118" y="76"/>
                  </a:cubicBezTo>
                  <a:cubicBezTo>
                    <a:pt x="119" y="80"/>
                    <a:pt x="121" y="84"/>
                    <a:pt x="121" y="84"/>
                  </a:cubicBezTo>
                  <a:cubicBezTo>
                    <a:pt x="121" y="85"/>
                    <a:pt x="121" y="85"/>
                    <a:pt x="121" y="85"/>
                  </a:cubicBezTo>
                  <a:cubicBezTo>
                    <a:pt x="122" y="89"/>
                    <a:pt x="119" y="93"/>
                    <a:pt x="115" y="95"/>
                  </a:cubicBezTo>
                  <a:cubicBezTo>
                    <a:pt x="114" y="95"/>
                    <a:pt x="113" y="96"/>
                    <a:pt x="112" y="96"/>
                  </a:cubicBezTo>
                  <a:cubicBezTo>
                    <a:pt x="112" y="96"/>
                    <a:pt x="112" y="96"/>
                    <a:pt x="112" y="96"/>
                  </a:cubicBezTo>
                  <a:cubicBezTo>
                    <a:pt x="108" y="96"/>
                    <a:pt x="105" y="94"/>
                    <a:pt x="104" y="91"/>
                  </a:cubicBezTo>
                  <a:cubicBezTo>
                    <a:pt x="91" y="62"/>
                    <a:pt x="91" y="62"/>
                    <a:pt x="91" y="62"/>
                  </a:cubicBezTo>
                  <a:cubicBezTo>
                    <a:pt x="102" y="126"/>
                    <a:pt x="102" y="126"/>
                    <a:pt x="102" y="126"/>
                  </a:cubicBezTo>
                  <a:cubicBezTo>
                    <a:pt x="102" y="126"/>
                    <a:pt x="102" y="126"/>
                    <a:pt x="102" y="126"/>
                  </a:cubicBezTo>
                  <a:cubicBezTo>
                    <a:pt x="102" y="128"/>
                    <a:pt x="101" y="129"/>
                    <a:pt x="100" y="129"/>
                  </a:cubicBezTo>
                  <a:cubicBezTo>
                    <a:pt x="100" y="129"/>
                    <a:pt x="100" y="129"/>
                    <a:pt x="100" y="129"/>
                  </a:cubicBezTo>
                  <a:cubicBezTo>
                    <a:pt x="89" y="129"/>
                    <a:pt x="89" y="129"/>
                    <a:pt x="89" y="129"/>
                  </a:cubicBezTo>
                  <a:cubicBezTo>
                    <a:pt x="89" y="145"/>
                    <a:pt x="90" y="180"/>
                    <a:pt x="90" y="182"/>
                  </a:cubicBezTo>
                  <a:cubicBezTo>
                    <a:pt x="90" y="182"/>
                    <a:pt x="90" y="182"/>
                    <a:pt x="90" y="182"/>
                  </a:cubicBezTo>
                  <a:cubicBezTo>
                    <a:pt x="90" y="187"/>
                    <a:pt x="85" y="192"/>
                    <a:pt x="79" y="192"/>
                  </a:cubicBezTo>
                  <a:cubicBezTo>
                    <a:pt x="79" y="192"/>
                    <a:pt x="79" y="192"/>
                    <a:pt x="79" y="192"/>
                  </a:cubicBezTo>
                  <a:close/>
                  <a:moveTo>
                    <a:pt x="58" y="124"/>
                  </a:moveTo>
                  <a:cubicBezTo>
                    <a:pt x="64" y="124"/>
                    <a:pt x="64" y="124"/>
                    <a:pt x="64" y="124"/>
                  </a:cubicBezTo>
                  <a:cubicBezTo>
                    <a:pt x="65" y="124"/>
                    <a:pt x="66" y="125"/>
                    <a:pt x="66" y="126"/>
                  </a:cubicBezTo>
                  <a:cubicBezTo>
                    <a:pt x="73" y="182"/>
                    <a:pt x="73" y="182"/>
                    <a:pt x="73" y="182"/>
                  </a:cubicBezTo>
                  <a:cubicBezTo>
                    <a:pt x="73" y="185"/>
                    <a:pt x="76" y="187"/>
                    <a:pt x="79" y="187"/>
                  </a:cubicBezTo>
                  <a:cubicBezTo>
                    <a:pt x="79" y="189"/>
                    <a:pt x="79" y="189"/>
                    <a:pt x="79" y="189"/>
                  </a:cubicBezTo>
                  <a:cubicBezTo>
                    <a:pt x="79" y="187"/>
                    <a:pt x="79" y="187"/>
                    <a:pt x="79" y="187"/>
                  </a:cubicBezTo>
                  <a:cubicBezTo>
                    <a:pt x="83" y="187"/>
                    <a:pt x="85" y="185"/>
                    <a:pt x="86" y="182"/>
                  </a:cubicBezTo>
                  <a:cubicBezTo>
                    <a:pt x="86" y="182"/>
                    <a:pt x="86" y="182"/>
                    <a:pt x="86" y="182"/>
                  </a:cubicBezTo>
                  <a:cubicBezTo>
                    <a:pt x="86" y="181"/>
                    <a:pt x="86" y="178"/>
                    <a:pt x="85" y="173"/>
                  </a:cubicBezTo>
                  <a:cubicBezTo>
                    <a:pt x="85" y="168"/>
                    <a:pt x="85" y="161"/>
                    <a:pt x="85" y="154"/>
                  </a:cubicBezTo>
                  <a:cubicBezTo>
                    <a:pt x="84" y="140"/>
                    <a:pt x="84" y="126"/>
                    <a:pt x="84" y="126"/>
                  </a:cubicBezTo>
                  <a:cubicBezTo>
                    <a:pt x="84" y="126"/>
                    <a:pt x="84" y="125"/>
                    <a:pt x="85" y="125"/>
                  </a:cubicBezTo>
                  <a:cubicBezTo>
                    <a:pt x="85" y="124"/>
                    <a:pt x="86" y="124"/>
                    <a:pt x="86" y="124"/>
                  </a:cubicBezTo>
                  <a:cubicBezTo>
                    <a:pt x="97" y="124"/>
                    <a:pt x="97" y="124"/>
                    <a:pt x="97" y="124"/>
                  </a:cubicBezTo>
                  <a:cubicBezTo>
                    <a:pt x="84" y="43"/>
                    <a:pt x="84" y="43"/>
                    <a:pt x="84" y="43"/>
                  </a:cubicBezTo>
                  <a:cubicBezTo>
                    <a:pt x="83" y="42"/>
                    <a:pt x="84" y="40"/>
                    <a:pt x="85" y="40"/>
                  </a:cubicBezTo>
                  <a:cubicBezTo>
                    <a:pt x="86" y="40"/>
                    <a:pt x="88" y="40"/>
                    <a:pt x="88" y="41"/>
                  </a:cubicBezTo>
                  <a:cubicBezTo>
                    <a:pt x="108" y="89"/>
                    <a:pt x="108" y="89"/>
                    <a:pt x="108" y="89"/>
                  </a:cubicBezTo>
                  <a:cubicBezTo>
                    <a:pt x="109" y="90"/>
                    <a:pt x="110" y="91"/>
                    <a:pt x="112" y="91"/>
                  </a:cubicBezTo>
                  <a:cubicBezTo>
                    <a:pt x="112" y="91"/>
                    <a:pt x="112" y="91"/>
                    <a:pt x="112" y="91"/>
                  </a:cubicBezTo>
                  <a:cubicBezTo>
                    <a:pt x="112" y="91"/>
                    <a:pt x="113" y="91"/>
                    <a:pt x="113" y="91"/>
                  </a:cubicBezTo>
                  <a:cubicBezTo>
                    <a:pt x="115" y="90"/>
                    <a:pt x="117" y="88"/>
                    <a:pt x="116" y="86"/>
                  </a:cubicBezTo>
                  <a:cubicBezTo>
                    <a:pt x="116" y="86"/>
                    <a:pt x="116" y="86"/>
                    <a:pt x="116" y="86"/>
                  </a:cubicBezTo>
                  <a:cubicBezTo>
                    <a:pt x="116" y="85"/>
                    <a:pt x="116" y="85"/>
                    <a:pt x="116" y="84"/>
                  </a:cubicBezTo>
                  <a:cubicBezTo>
                    <a:pt x="115" y="82"/>
                    <a:pt x="114" y="80"/>
                    <a:pt x="114" y="77"/>
                  </a:cubicBezTo>
                  <a:cubicBezTo>
                    <a:pt x="108" y="61"/>
                    <a:pt x="96" y="23"/>
                    <a:pt x="93" y="17"/>
                  </a:cubicBezTo>
                  <a:cubicBezTo>
                    <a:pt x="90" y="11"/>
                    <a:pt x="84" y="5"/>
                    <a:pt x="61" y="5"/>
                  </a:cubicBezTo>
                  <a:cubicBezTo>
                    <a:pt x="38" y="5"/>
                    <a:pt x="32" y="11"/>
                    <a:pt x="29" y="17"/>
                  </a:cubicBezTo>
                  <a:cubicBezTo>
                    <a:pt x="26" y="23"/>
                    <a:pt x="14" y="61"/>
                    <a:pt x="8" y="77"/>
                  </a:cubicBezTo>
                  <a:cubicBezTo>
                    <a:pt x="8" y="80"/>
                    <a:pt x="7" y="82"/>
                    <a:pt x="6" y="84"/>
                  </a:cubicBezTo>
                  <a:cubicBezTo>
                    <a:pt x="6" y="85"/>
                    <a:pt x="6" y="85"/>
                    <a:pt x="6" y="86"/>
                  </a:cubicBezTo>
                  <a:cubicBezTo>
                    <a:pt x="6" y="86"/>
                    <a:pt x="6" y="86"/>
                    <a:pt x="6" y="86"/>
                  </a:cubicBezTo>
                  <a:cubicBezTo>
                    <a:pt x="5" y="88"/>
                    <a:pt x="7" y="90"/>
                    <a:pt x="9" y="91"/>
                  </a:cubicBezTo>
                  <a:cubicBezTo>
                    <a:pt x="9" y="91"/>
                    <a:pt x="10" y="91"/>
                    <a:pt x="10" y="91"/>
                  </a:cubicBezTo>
                  <a:cubicBezTo>
                    <a:pt x="12" y="91"/>
                    <a:pt x="13" y="90"/>
                    <a:pt x="14" y="89"/>
                  </a:cubicBezTo>
                  <a:cubicBezTo>
                    <a:pt x="34" y="41"/>
                    <a:pt x="34" y="41"/>
                    <a:pt x="34" y="41"/>
                  </a:cubicBezTo>
                  <a:cubicBezTo>
                    <a:pt x="34" y="40"/>
                    <a:pt x="36" y="40"/>
                    <a:pt x="37" y="40"/>
                  </a:cubicBezTo>
                  <a:cubicBezTo>
                    <a:pt x="38" y="40"/>
                    <a:pt x="39" y="42"/>
                    <a:pt x="38" y="43"/>
                  </a:cubicBezTo>
                  <a:cubicBezTo>
                    <a:pt x="25" y="124"/>
                    <a:pt x="25" y="124"/>
                    <a:pt x="25" y="124"/>
                  </a:cubicBezTo>
                  <a:cubicBezTo>
                    <a:pt x="36" y="124"/>
                    <a:pt x="36" y="124"/>
                    <a:pt x="36" y="124"/>
                  </a:cubicBezTo>
                  <a:cubicBezTo>
                    <a:pt x="36" y="124"/>
                    <a:pt x="37" y="124"/>
                    <a:pt x="37" y="125"/>
                  </a:cubicBezTo>
                  <a:cubicBezTo>
                    <a:pt x="38" y="125"/>
                    <a:pt x="38" y="126"/>
                    <a:pt x="38" y="126"/>
                  </a:cubicBezTo>
                  <a:cubicBezTo>
                    <a:pt x="38" y="126"/>
                    <a:pt x="37" y="140"/>
                    <a:pt x="37" y="154"/>
                  </a:cubicBezTo>
                  <a:cubicBezTo>
                    <a:pt x="37" y="161"/>
                    <a:pt x="37" y="168"/>
                    <a:pt x="37" y="173"/>
                  </a:cubicBezTo>
                  <a:cubicBezTo>
                    <a:pt x="37" y="176"/>
                    <a:pt x="36" y="178"/>
                    <a:pt x="36" y="180"/>
                  </a:cubicBezTo>
                  <a:cubicBezTo>
                    <a:pt x="36" y="181"/>
                    <a:pt x="36" y="181"/>
                    <a:pt x="36" y="182"/>
                  </a:cubicBezTo>
                  <a:cubicBezTo>
                    <a:pt x="36" y="182"/>
                    <a:pt x="36" y="182"/>
                    <a:pt x="36" y="182"/>
                  </a:cubicBezTo>
                  <a:cubicBezTo>
                    <a:pt x="37" y="185"/>
                    <a:pt x="39" y="187"/>
                    <a:pt x="43" y="187"/>
                  </a:cubicBezTo>
                  <a:cubicBezTo>
                    <a:pt x="46" y="187"/>
                    <a:pt x="49" y="185"/>
                    <a:pt x="49" y="182"/>
                  </a:cubicBezTo>
                  <a:cubicBezTo>
                    <a:pt x="56" y="126"/>
                    <a:pt x="56" y="126"/>
                    <a:pt x="56" y="126"/>
                  </a:cubicBezTo>
                  <a:cubicBezTo>
                    <a:pt x="56" y="125"/>
                    <a:pt x="57" y="124"/>
                    <a:pt x="58" y="1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9" tIns="60944" rIns="121889" bIns="60944" numCol="1" anchor="t" anchorCtr="0" compatLnSpc="1">
              <a:prstTxWarp prst="textNoShape">
                <a:avLst/>
              </a:prstTxWarp>
            </a:bodyPr>
            <a:lstStyle/>
            <a:p>
              <a:endParaRPr lang="en-US" sz="3199"/>
            </a:p>
          </p:txBody>
        </p:sp>
      </p:grpSp>
      <p:grpSp>
        <p:nvGrpSpPr>
          <p:cNvPr id="49" name="Group 48"/>
          <p:cNvGrpSpPr>
            <a:grpSpLocks noChangeAspect="1"/>
          </p:cNvGrpSpPr>
          <p:nvPr/>
        </p:nvGrpSpPr>
        <p:grpSpPr>
          <a:xfrm>
            <a:off x="6850048" y="4313026"/>
            <a:ext cx="351021" cy="699738"/>
            <a:chOff x="4542701" y="-2257065"/>
            <a:chExt cx="725488" cy="1446212"/>
          </a:xfrm>
        </p:grpSpPr>
        <p:sp>
          <p:nvSpPr>
            <p:cNvPr id="50" name="Freeform 49"/>
            <p:cNvSpPr>
              <a:spLocks noEditPoints="1"/>
            </p:cNvSpPr>
            <p:nvPr/>
          </p:nvSpPr>
          <p:spPr bwMode="auto">
            <a:xfrm>
              <a:off x="4768126" y="-2257065"/>
              <a:ext cx="273050" cy="273049"/>
            </a:xfrm>
            <a:custGeom>
              <a:avLst/>
              <a:gdLst>
                <a:gd name="T0" fmla="*/ 23 w 46"/>
                <a:gd name="T1" fmla="*/ 46 h 46"/>
                <a:gd name="T2" fmla="*/ 0 w 46"/>
                <a:gd name="T3" fmla="*/ 23 h 46"/>
                <a:gd name="T4" fmla="*/ 23 w 46"/>
                <a:gd name="T5" fmla="*/ 0 h 46"/>
                <a:gd name="T6" fmla="*/ 46 w 46"/>
                <a:gd name="T7" fmla="*/ 23 h 46"/>
                <a:gd name="T8" fmla="*/ 23 w 46"/>
                <a:gd name="T9" fmla="*/ 46 h 46"/>
                <a:gd name="T10" fmla="*/ 23 w 46"/>
                <a:gd name="T11" fmla="*/ 4 h 46"/>
                <a:gd name="T12" fmla="*/ 5 w 46"/>
                <a:gd name="T13" fmla="*/ 23 h 46"/>
                <a:gd name="T14" fmla="*/ 23 w 46"/>
                <a:gd name="T15" fmla="*/ 41 h 46"/>
                <a:gd name="T16" fmla="*/ 41 w 46"/>
                <a:gd name="T17" fmla="*/ 23 h 46"/>
                <a:gd name="T18" fmla="*/ 23 w 46"/>
                <a:gd name="T19" fmla="*/ 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46"/>
                  </a:moveTo>
                  <a:cubicBezTo>
                    <a:pt x="10" y="46"/>
                    <a:pt x="0" y="35"/>
                    <a:pt x="0" y="23"/>
                  </a:cubicBezTo>
                  <a:cubicBezTo>
                    <a:pt x="0" y="10"/>
                    <a:pt x="10" y="0"/>
                    <a:pt x="23" y="0"/>
                  </a:cubicBezTo>
                  <a:cubicBezTo>
                    <a:pt x="36" y="0"/>
                    <a:pt x="46" y="10"/>
                    <a:pt x="46" y="23"/>
                  </a:cubicBezTo>
                  <a:cubicBezTo>
                    <a:pt x="46" y="35"/>
                    <a:pt x="36" y="46"/>
                    <a:pt x="23" y="46"/>
                  </a:cubicBezTo>
                  <a:close/>
                  <a:moveTo>
                    <a:pt x="23" y="4"/>
                  </a:moveTo>
                  <a:cubicBezTo>
                    <a:pt x="13" y="4"/>
                    <a:pt x="5" y="13"/>
                    <a:pt x="5" y="23"/>
                  </a:cubicBezTo>
                  <a:cubicBezTo>
                    <a:pt x="5" y="33"/>
                    <a:pt x="13" y="41"/>
                    <a:pt x="23" y="41"/>
                  </a:cubicBezTo>
                  <a:cubicBezTo>
                    <a:pt x="33" y="41"/>
                    <a:pt x="41" y="33"/>
                    <a:pt x="41" y="23"/>
                  </a:cubicBezTo>
                  <a:cubicBezTo>
                    <a:pt x="41" y="13"/>
                    <a:pt x="33" y="4"/>
                    <a:pt x="23"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9" tIns="60944" rIns="121889" bIns="60944" numCol="1" anchor="t" anchorCtr="0" compatLnSpc="1">
              <a:prstTxWarp prst="textNoShape">
                <a:avLst/>
              </a:prstTxWarp>
            </a:bodyPr>
            <a:lstStyle/>
            <a:p>
              <a:endParaRPr lang="en-US" sz="3199"/>
            </a:p>
          </p:txBody>
        </p:sp>
        <p:sp>
          <p:nvSpPr>
            <p:cNvPr id="51" name="Freeform 50"/>
            <p:cNvSpPr>
              <a:spLocks noEditPoints="1"/>
            </p:cNvSpPr>
            <p:nvPr/>
          </p:nvSpPr>
          <p:spPr bwMode="auto">
            <a:xfrm>
              <a:off x="4542701" y="-1953853"/>
              <a:ext cx="725488" cy="1143000"/>
            </a:xfrm>
            <a:custGeom>
              <a:avLst/>
              <a:gdLst>
                <a:gd name="T0" fmla="*/ 68 w 122"/>
                <a:gd name="T1" fmla="*/ 182 h 192"/>
                <a:gd name="T2" fmla="*/ 54 w 122"/>
                <a:gd name="T3" fmla="*/ 183 h 192"/>
                <a:gd name="T4" fmla="*/ 32 w 122"/>
                <a:gd name="T5" fmla="*/ 182 h 192"/>
                <a:gd name="T6" fmla="*/ 35 w 122"/>
                <a:gd name="T7" fmla="*/ 54 h 192"/>
                <a:gd name="T8" fmla="*/ 10 w 122"/>
                <a:gd name="T9" fmla="*/ 96 h 192"/>
                <a:gd name="T10" fmla="*/ 1 w 122"/>
                <a:gd name="T11" fmla="*/ 85 h 192"/>
                <a:gd name="T12" fmla="*/ 4 w 122"/>
                <a:gd name="T13" fmla="*/ 76 h 192"/>
                <a:gd name="T14" fmla="*/ 61 w 122"/>
                <a:gd name="T15" fmla="*/ 0 h 192"/>
                <a:gd name="T16" fmla="*/ 118 w 122"/>
                <a:gd name="T17" fmla="*/ 76 h 192"/>
                <a:gd name="T18" fmla="*/ 121 w 122"/>
                <a:gd name="T19" fmla="*/ 85 h 192"/>
                <a:gd name="T20" fmla="*/ 112 w 122"/>
                <a:gd name="T21" fmla="*/ 96 h 192"/>
                <a:gd name="T22" fmla="*/ 87 w 122"/>
                <a:gd name="T23" fmla="*/ 54 h 192"/>
                <a:gd name="T24" fmla="*/ 90 w 122"/>
                <a:gd name="T25" fmla="*/ 182 h 192"/>
                <a:gd name="T26" fmla="*/ 79 w 122"/>
                <a:gd name="T27" fmla="*/ 192 h 192"/>
                <a:gd name="T28" fmla="*/ 63 w 122"/>
                <a:gd name="T29" fmla="*/ 100 h 192"/>
                <a:gd name="T30" fmla="*/ 79 w 122"/>
                <a:gd name="T31" fmla="*/ 187 h 192"/>
                <a:gd name="T32" fmla="*/ 79 w 122"/>
                <a:gd name="T33" fmla="*/ 187 h 192"/>
                <a:gd name="T34" fmla="*/ 86 w 122"/>
                <a:gd name="T35" fmla="*/ 182 h 192"/>
                <a:gd name="T36" fmla="*/ 85 w 122"/>
                <a:gd name="T37" fmla="*/ 160 h 192"/>
                <a:gd name="T38" fmla="*/ 82 w 122"/>
                <a:gd name="T39" fmla="*/ 43 h 192"/>
                <a:gd name="T40" fmla="*/ 87 w 122"/>
                <a:gd name="T41" fmla="*/ 42 h 192"/>
                <a:gd name="T42" fmla="*/ 112 w 122"/>
                <a:gd name="T43" fmla="*/ 91 h 192"/>
                <a:gd name="T44" fmla="*/ 116 w 122"/>
                <a:gd name="T45" fmla="*/ 86 h 192"/>
                <a:gd name="T46" fmla="*/ 116 w 122"/>
                <a:gd name="T47" fmla="*/ 84 h 192"/>
                <a:gd name="T48" fmla="*/ 93 w 122"/>
                <a:gd name="T49" fmla="*/ 17 h 192"/>
                <a:gd name="T50" fmla="*/ 29 w 122"/>
                <a:gd name="T51" fmla="*/ 17 h 192"/>
                <a:gd name="T52" fmla="*/ 6 w 122"/>
                <a:gd name="T53" fmla="*/ 84 h 192"/>
                <a:gd name="T54" fmla="*/ 6 w 122"/>
                <a:gd name="T55" fmla="*/ 86 h 192"/>
                <a:gd name="T56" fmla="*/ 10 w 122"/>
                <a:gd name="T57" fmla="*/ 91 h 192"/>
                <a:gd name="T58" fmla="*/ 35 w 122"/>
                <a:gd name="T59" fmla="*/ 42 h 192"/>
                <a:gd name="T60" fmla="*/ 40 w 122"/>
                <a:gd name="T61" fmla="*/ 43 h 192"/>
                <a:gd name="T62" fmla="*/ 37 w 122"/>
                <a:gd name="T63" fmla="*/ 160 h 192"/>
                <a:gd name="T64" fmla="*/ 36 w 122"/>
                <a:gd name="T65" fmla="*/ 181 h 192"/>
                <a:gd name="T66" fmla="*/ 43 w 122"/>
                <a:gd name="T67" fmla="*/ 187 h 192"/>
                <a:gd name="T68" fmla="*/ 59 w 122"/>
                <a:gd name="T69" fmla="*/ 10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2" h="192">
                  <a:moveTo>
                    <a:pt x="79" y="192"/>
                  </a:moveTo>
                  <a:cubicBezTo>
                    <a:pt x="74" y="192"/>
                    <a:pt x="69" y="188"/>
                    <a:pt x="68" y="182"/>
                  </a:cubicBezTo>
                  <a:cubicBezTo>
                    <a:pt x="61" y="120"/>
                    <a:pt x="61" y="120"/>
                    <a:pt x="61" y="120"/>
                  </a:cubicBezTo>
                  <a:cubicBezTo>
                    <a:pt x="54" y="183"/>
                    <a:pt x="54" y="183"/>
                    <a:pt x="54" y="183"/>
                  </a:cubicBezTo>
                  <a:cubicBezTo>
                    <a:pt x="53" y="188"/>
                    <a:pt x="48" y="192"/>
                    <a:pt x="43" y="192"/>
                  </a:cubicBezTo>
                  <a:cubicBezTo>
                    <a:pt x="37" y="192"/>
                    <a:pt x="32" y="188"/>
                    <a:pt x="32" y="182"/>
                  </a:cubicBezTo>
                  <a:cubicBezTo>
                    <a:pt x="32" y="182"/>
                    <a:pt x="32" y="182"/>
                    <a:pt x="32" y="182"/>
                  </a:cubicBezTo>
                  <a:cubicBezTo>
                    <a:pt x="32" y="179"/>
                    <a:pt x="34" y="103"/>
                    <a:pt x="35" y="54"/>
                  </a:cubicBezTo>
                  <a:cubicBezTo>
                    <a:pt x="18" y="91"/>
                    <a:pt x="18" y="91"/>
                    <a:pt x="18" y="91"/>
                  </a:cubicBezTo>
                  <a:cubicBezTo>
                    <a:pt x="17" y="94"/>
                    <a:pt x="14" y="96"/>
                    <a:pt x="10" y="96"/>
                  </a:cubicBezTo>
                  <a:cubicBezTo>
                    <a:pt x="9" y="96"/>
                    <a:pt x="8" y="96"/>
                    <a:pt x="7" y="95"/>
                  </a:cubicBezTo>
                  <a:cubicBezTo>
                    <a:pt x="3" y="94"/>
                    <a:pt x="0" y="89"/>
                    <a:pt x="1" y="85"/>
                  </a:cubicBezTo>
                  <a:cubicBezTo>
                    <a:pt x="1" y="85"/>
                    <a:pt x="1" y="85"/>
                    <a:pt x="1" y="85"/>
                  </a:cubicBezTo>
                  <a:cubicBezTo>
                    <a:pt x="1" y="84"/>
                    <a:pt x="3" y="81"/>
                    <a:pt x="4" y="76"/>
                  </a:cubicBezTo>
                  <a:cubicBezTo>
                    <a:pt x="10" y="58"/>
                    <a:pt x="22" y="21"/>
                    <a:pt x="25" y="15"/>
                  </a:cubicBezTo>
                  <a:cubicBezTo>
                    <a:pt x="30" y="4"/>
                    <a:pt x="41" y="0"/>
                    <a:pt x="61" y="0"/>
                  </a:cubicBezTo>
                  <a:cubicBezTo>
                    <a:pt x="81" y="0"/>
                    <a:pt x="92" y="4"/>
                    <a:pt x="97" y="15"/>
                  </a:cubicBezTo>
                  <a:cubicBezTo>
                    <a:pt x="100" y="21"/>
                    <a:pt x="112" y="58"/>
                    <a:pt x="118" y="76"/>
                  </a:cubicBezTo>
                  <a:cubicBezTo>
                    <a:pt x="119" y="81"/>
                    <a:pt x="121" y="84"/>
                    <a:pt x="121" y="85"/>
                  </a:cubicBezTo>
                  <a:cubicBezTo>
                    <a:pt x="121" y="85"/>
                    <a:pt x="121" y="85"/>
                    <a:pt x="121" y="85"/>
                  </a:cubicBezTo>
                  <a:cubicBezTo>
                    <a:pt x="122" y="89"/>
                    <a:pt x="119" y="94"/>
                    <a:pt x="115" y="95"/>
                  </a:cubicBezTo>
                  <a:cubicBezTo>
                    <a:pt x="114" y="96"/>
                    <a:pt x="113" y="96"/>
                    <a:pt x="112" y="96"/>
                  </a:cubicBezTo>
                  <a:cubicBezTo>
                    <a:pt x="108" y="96"/>
                    <a:pt x="105" y="94"/>
                    <a:pt x="104" y="91"/>
                  </a:cubicBezTo>
                  <a:cubicBezTo>
                    <a:pt x="87" y="54"/>
                    <a:pt x="87" y="54"/>
                    <a:pt x="87" y="54"/>
                  </a:cubicBezTo>
                  <a:cubicBezTo>
                    <a:pt x="88" y="103"/>
                    <a:pt x="90" y="179"/>
                    <a:pt x="90" y="182"/>
                  </a:cubicBezTo>
                  <a:cubicBezTo>
                    <a:pt x="90" y="182"/>
                    <a:pt x="90" y="182"/>
                    <a:pt x="90" y="182"/>
                  </a:cubicBezTo>
                  <a:cubicBezTo>
                    <a:pt x="90" y="188"/>
                    <a:pt x="85" y="192"/>
                    <a:pt x="79" y="192"/>
                  </a:cubicBezTo>
                  <a:cubicBezTo>
                    <a:pt x="79" y="192"/>
                    <a:pt x="79" y="192"/>
                    <a:pt x="79" y="192"/>
                  </a:cubicBezTo>
                  <a:close/>
                  <a:moveTo>
                    <a:pt x="61" y="98"/>
                  </a:moveTo>
                  <a:cubicBezTo>
                    <a:pt x="62" y="98"/>
                    <a:pt x="63" y="99"/>
                    <a:pt x="63" y="100"/>
                  </a:cubicBezTo>
                  <a:cubicBezTo>
                    <a:pt x="73" y="182"/>
                    <a:pt x="73" y="182"/>
                    <a:pt x="73" y="182"/>
                  </a:cubicBezTo>
                  <a:cubicBezTo>
                    <a:pt x="73" y="185"/>
                    <a:pt x="76" y="187"/>
                    <a:pt x="79" y="187"/>
                  </a:cubicBezTo>
                  <a:cubicBezTo>
                    <a:pt x="79" y="189"/>
                    <a:pt x="79" y="189"/>
                    <a:pt x="79" y="189"/>
                  </a:cubicBezTo>
                  <a:cubicBezTo>
                    <a:pt x="79" y="187"/>
                    <a:pt x="79" y="187"/>
                    <a:pt x="79" y="187"/>
                  </a:cubicBezTo>
                  <a:cubicBezTo>
                    <a:pt x="83" y="187"/>
                    <a:pt x="85" y="185"/>
                    <a:pt x="86" y="182"/>
                  </a:cubicBezTo>
                  <a:cubicBezTo>
                    <a:pt x="86" y="182"/>
                    <a:pt x="86" y="182"/>
                    <a:pt x="86" y="182"/>
                  </a:cubicBezTo>
                  <a:cubicBezTo>
                    <a:pt x="86" y="181"/>
                    <a:pt x="86" y="179"/>
                    <a:pt x="85" y="176"/>
                  </a:cubicBezTo>
                  <a:cubicBezTo>
                    <a:pt x="85" y="172"/>
                    <a:pt x="85" y="167"/>
                    <a:pt x="85" y="160"/>
                  </a:cubicBezTo>
                  <a:cubicBezTo>
                    <a:pt x="85" y="147"/>
                    <a:pt x="84" y="130"/>
                    <a:pt x="84" y="112"/>
                  </a:cubicBezTo>
                  <a:cubicBezTo>
                    <a:pt x="83" y="77"/>
                    <a:pt x="82" y="43"/>
                    <a:pt x="82" y="43"/>
                  </a:cubicBezTo>
                  <a:cubicBezTo>
                    <a:pt x="82" y="41"/>
                    <a:pt x="83" y="41"/>
                    <a:pt x="84" y="40"/>
                  </a:cubicBezTo>
                  <a:cubicBezTo>
                    <a:pt x="85" y="40"/>
                    <a:pt x="86" y="41"/>
                    <a:pt x="87" y="42"/>
                  </a:cubicBezTo>
                  <a:cubicBezTo>
                    <a:pt x="108" y="89"/>
                    <a:pt x="108" y="89"/>
                    <a:pt x="108" y="89"/>
                  </a:cubicBezTo>
                  <a:cubicBezTo>
                    <a:pt x="109" y="90"/>
                    <a:pt x="110" y="91"/>
                    <a:pt x="112" y="91"/>
                  </a:cubicBezTo>
                  <a:cubicBezTo>
                    <a:pt x="112" y="91"/>
                    <a:pt x="113" y="91"/>
                    <a:pt x="113" y="91"/>
                  </a:cubicBezTo>
                  <a:cubicBezTo>
                    <a:pt x="115" y="90"/>
                    <a:pt x="117" y="88"/>
                    <a:pt x="116" y="86"/>
                  </a:cubicBezTo>
                  <a:cubicBezTo>
                    <a:pt x="116" y="86"/>
                    <a:pt x="116" y="86"/>
                    <a:pt x="116" y="86"/>
                  </a:cubicBezTo>
                  <a:cubicBezTo>
                    <a:pt x="116" y="86"/>
                    <a:pt x="116" y="85"/>
                    <a:pt x="116" y="84"/>
                  </a:cubicBezTo>
                  <a:cubicBezTo>
                    <a:pt x="115" y="82"/>
                    <a:pt x="114" y="80"/>
                    <a:pt x="114" y="78"/>
                  </a:cubicBezTo>
                  <a:cubicBezTo>
                    <a:pt x="108" y="61"/>
                    <a:pt x="96" y="23"/>
                    <a:pt x="93" y="17"/>
                  </a:cubicBezTo>
                  <a:cubicBezTo>
                    <a:pt x="90" y="11"/>
                    <a:pt x="84" y="5"/>
                    <a:pt x="61" y="5"/>
                  </a:cubicBezTo>
                  <a:cubicBezTo>
                    <a:pt x="38" y="5"/>
                    <a:pt x="32" y="11"/>
                    <a:pt x="29" y="17"/>
                  </a:cubicBezTo>
                  <a:cubicBezTo>
                    <a:pt x="26" y="23"/>
                    <a:pt x="14" y="61"/>
                    <a:pt x="8" y="78"/>
                  </a:cubicBezTo>
                  <a:cubicBezTo>
                    <a:pt x="8" y="80"/>
                    <a:pt x="7" y="82"/>
                    <a:pt x="6" y="84"/>
                  </a:cubicBezTo>
                  <a:cubicBezTo>
                    <a:pt x="6" y="85"/>
                    <a:pt x="6" y="86"/>
                    <a:pt x="6" y="86"/>
                  </a:cubicBezTo>
                  <a:cubicBezTo>
                    <a:pt x="6" y="86"/>
                    <a:pt x="6" y="86"/>
                    <a:pt x="6" y="86"/>
                  </a:cubicBezTo>
                  <a:cubicBezTo>
                    <a:pt x="5" y="88"/>
                    <a:pt x="6" y="90"/>
                    <a:pt x="9" y="91"/>
                  </a:cubicBezTo>
                  <a:cubicBezTo>
                    <a:pt x="9" y="91"/>
                    <a:pt x="10" y="91"/>
                    <a:pt x="10" y="91"/>
                  </a:cubicBezTo>
                  <a:cubicBezTo>
                    <a:pt x="12" y="91"/>
                    <a:pt x="13" y="90"/>
                    <a:pt x="14" y="89"/>
                  </a:cubicBezTo>
                  <a:cubicBezTo>
                    <a:pt x="35" y="42"/>
                    <a:pt x="35" y="42"/>
                    <a:pt x="35" y="42"/>
                  </a:cubicBezTo>
                  <a:cubicBezTo>
                    <a:pt x="36" y="41"/>
                    <a:pt x="37" y="40"/>
                    <a:pt x="38" y="40"/>
                  </a:cubicBezTo>
                  <a:cubicBezTo>
                    <a:pt x="39" y="41"/>
                    <a:pt x="40" y="41"/>
                    <a:pt x="40" y="43"/>
                  </a:cubicBezTo>
                  <a:cubicBezTo>
                    <a:pt x="40" y="43"/>
                    <a:pt x="39" y="78"/>
                    <a:pt x="38" y="112"/>
                  </a:cubicBezTo>
                  <a:cubicBezTo>
                    <a:pt x="38" y="130"/>
                    <a:pt x="37" y="147"/>
                    <a:pt x="37" y="160"/>
                  </a:cubicBezTo>
                  <a:cubicBezTo>
                    <a:pt x="37" y="167"/>
                    <a:pt x="37" y="172"/>
                    <a:pt x="36" y="176"/>
                  </a:cubicBezTo>
                  <a:cubicBezTo>
                    <a:pt x="36" y="178"/>
                    <a:pt x="36" y="180"/>
                    <a:pt x="36" y="181"/>
                  </a:cubicBezTo>
                  <a:cubicBezTo>
                    <a:pt x="36" y="181"/>
                    <a:pt x="36" y="182"/>
                    <a:pt x="36" y="182"/>
                  </a:cubicBezTo>
                  <a:cubicBezTo>
                    <a:pt x="36" y="185"/>
                    <a:pt x="39" y="187"/>
                    <a:pt x="43" y="187"/>
                  </a:cubicBezTo>
                  <a:cubicBezTo>
                    <a:pt x="46" y="187"/>
                    <a:pt x="49" y="185"/>
                    <a:pt x="49" y="182"/>
                  </a:cubicBezTo>
                  <a:cubicBezTo>
                    <a:pt x="59" y="100"/>
                    <a:pt x="59" y="100"/>
                    <a:pt x="59" y="100"/>
                  </a:cubicBezTo>
                  <a:cubicBezTo>
                    <a:pt x="59" y="99"/>
                    <a:pt x="60" y="98"/>
                    <a:pt x="61" y="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9" tIns="60944" rIns="121889" bIns="60944" numCol="1" anchor="t" anchorCtr="0" compatLnSpc="1">
              <a:prstTxWarp prst="textNoShape">
                <a:avLst/>
              </a:prstTxWarp>
            </a:bodyPr>
            <a:lstStyle/>
            <a:p>
              <a:endParaRPr lang="en-US" sz="3199"/>
            </a:p>
          </p:txBody>
        </p:sp>
      </p:grpSp>
      <p:sp>
        <p:nvSpPr>
          <p:cNvPr id="75" name="Freeform 74"/>
          <p:cNvSpPr/>
          <p:nvPr/>
        </p:nvSpPr>
        <p:spPr>
          <a:xfrm flipV="1">
            <a:off x="7305730" y="5051295"/>
            <a:ext cx="973044" cy="346264"/>
          </a:xfrm>
          <a:custGeom>
            <a:avLst/>
            <a:gdLst>
              <a:gd name="connsiteX0" fmla="*/ 0 w 425450"/>
              <a:gd name="connsiteY0" fmla="*/ 142875 h 142875"/>
              <a:gd name="connsiteX1" fmla="*/ 168275 w 425450"/>
              <a:gd name="connsiteY1" fmla="*/ 0 h 142875"/>
              <a:gd name="connsiteX2" fmla="*/ 425450 w 425450"/>
              <a:gd name="connsiteY2" fmla="*/ 0 h 142875"/>
            </a:gdLst>
            <a:ahLst/>
            <a:cxnLst>
              <a:cxn ang="0">
                <a:pos x="connsiteX0" y="connsiteY0"/>
              </a:cxn>
              <a:cxn ang="0">
                <a:pos x="connsiteX1" y="connsiteY1"/>
              </a:cxn>
              <a:cxn ang="0">
                <a:pos x="connsiteX2" y="connsiteY2"/>
              </a:cxn>
            </a:cxnLst>
            <a:rect l="l" t="t" r="r" b="b"/>
            <a:pathLst>
              <a:path w="425450" h="142875">
                <a:moveTo>
                  <a:pt x="0" y="142875"/>
                </a:moveTo>
                <a:lnTo>
                  <a:pt x="168275" y="0"/>
                </a:lnTo>
                <a:lnTo>
                  <a:pt x="425450" y="0"/>
                </a:lnTo>
              </a:path>
            </a:pathLst>
          </a:custGeom>
          <a:no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a:p>
        </p:txBody>
      </p:sp>
      <p:cxnSp>
        <p:nvCxnSpPr>
          <p:cNvPr id="81" name="Straight Connector 80"/>
          <p:cNvCxnSpPr/>
          <p:nvPr/>
        </p:nvCxnSpPr>
        <p:spPr>
          <a:xfrm>
            <a:off x="8581772" y="3522192"/>
            <a:ext cx="240933" cy="0"/>
          </a:xfrm>
          <a:prstGeom prst="line">
            <a:avLst/>
          </a:prstGeom>
          <a:no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sp>
        <p:nvSpPr>
          <p:cNvPr id="26" name="Rectangle 25"/>
          <p:cNvSpPr/>
          <p:nvPr/>
        </p:nvSpPr>
        <p:spPr>
          <a:xfrm>
            <a:off x="983744" y="5227812"/>
            <a:ext cx="2894625" cy="489621"/>
          </a:xfrm>
          <a:prstGeom prst="rect">
            <a:avLst/>
          </a:prstGeom>
        </p:spPr>
        <p:txBody>
          <a:bodyPr wrap="square" lIns="0" tIns="0" rIns="0" bIns="0" anchor="t">
            <a:spAutoFit/>
          </a:bodyPr>
          <a:lstStyle/>
          <a:p>
            <a:pPr algn="r">
              <a:lnSpc>
                <a:spcPct val="89000"/>
              </a:lnSpc>
            </a:pPr>
            <a:r>
              <a:rPr lang="en-US" sz="2125">
                <a:ea typeface="+mn-lt"/>
                <a:cs typeface="+mn-lt"/>
              </a:rPr>
              <a:t>Re-energize our team</a:t>
            </a:r>
            <a:endParaRPr lang="fr-FR" sz="2125">
              <a:ea typeface="+mn-lt"/>
              <a:cs typeface="+mn-lt"/>
            </a:endParaRPr>
          </a:p>
          <a:p>
            <a:pPr algn="r">
              <a:lnSpc>
                <a:spcPct val="89000"/>
              </a:lnSpc>
            </a:pPr>
            <a:r>
              <a:rPr lang="en-US" sz="1450">
                <a:ea typeface="+mn-lt"/>
                <a:cs typeface="+mn-lt"/>
              </a:rPr>
              <a:t>Connecting all</a:t>
            </a:r>
          </a:p>
        </p:txBody>
      </p:sp>
      <p:sp>
        <p:nvSpPr>
          <p:cNvPr id="44" name="Rectangle 43"/>
          <p:cNvSpPr/>
          <p:nvPr/>
        </p:nvSpPr>
        <p:spPr>
          <a:xfrm>
            <a:off x="990865" y="3149505"/>
            <a:ext cx="2173591" cy="886781"/>
          </a:xfrm>
          <a:prstGeom prst="rect">
            <a:avLst/>
          </a:prstGeom>
        </p:spPr>
        <p:txBody>
          <a:bodyPr wrap="square" lIns="0" tIns="0" rIns="0" bIns="0" anchor="t">
            <a:spAutoFit/>
          </a:bodyPr>
          <a:lstStyle/>
          <a:p>
            <a:pPr algn="r">
              <a:lnSpc>
                <a:spcPct val="89000"/>
              </a:lnSpc>
            </a:pPr>
            <a:r>
              <a:rPr lang="en-US" sz="2125" dirty="0"/>
              <a:t>Cost</a:t>
            </a:r>
            <a:r>
              <a:rPr lang="fr-FR" sz="2125" dirty="0"/>
              <a:t> Centers</a:t>
            </a:r>
          </a:p>
          <a:p>
            <a:pPr algn="r">
              <a:lnSpc>
                <a:spcPct val="89000"/>
              </a:lnSpc>
            </a:pPr>
            <a:r>
              <a:rPr lang="en-US" sz="1450" dirty="0"/>
              <a:t>We</a:t>
            </a:r>
            <a:r>
              <a:rPr lang="en-US" sz="1450" dirty="0">
                <a:ea typeface="+mn-lt"/>
                <a:cs typeface="+mn-lt"/>
              </a:rPr>
              <a:t> limit wastage. We deliver projects within time and budget.</a:t>
            </a:r>
            <a:endParaRPr lang="en-US" sz="900" dirty="0">
              <a:ea typeface="+mn-lt"/>
              <a:cs typeface="+mn-lt"/>
            </a:endParaRPr>
          </a:p>
        </p:txBody>
      </p:sp>
      <p:sp>
        <p:nvSpPr>
          <p:cNvPr id="45" name="Rectangle 44"/>
          <p:cNvSpPr/>
          <p:nvPr/>
        </p:nvSpPr>
        <p:spPr>
          <a:xfrm>
            <a:off x="1189873" y="1654671"/>
            <a:ext cx="2662905" cy="688202"/>
          </a:xfrm>
          <a:prstGeom prst="rect">
            <a:avLst/>
          </a:prstGeom>
        </p:spPr>
        <p:txBody>
          <a:bodyPr wrap="square" lIns="0" tIns="0" rIns="0" bIns="0" anchor="t">
            <a:spAutoFit/>
          </a:bodyPr>
          <a:lstStyle/>
          <a:p>
            <a:pPr algn="r">
              <a:lnSpc>
                <a:spcPct val="89000"/>
              </a:lnSpc>
            </a:pPr>
            <a:r>
              <a:rPr lang="en-US" sz="2125" dirty="0"/>
              <a:t>Prioritize Security</a:t>
            </a:r>
          </a:p>
          <a:p>
            <a:pPr algn="r">
              <a:lnSpc>
                <a:spcPct val="89000"/>
              </a:lnSpc>
            </a:pPr>
            <a:r>
              <a:rPr lang="en-US" sz="1450" dirty="0">
                <a:cs typeface="Calibri"/>
              </a:rPr>
              <a:t>PEN Testing, devices, network security and user awareness.</a:t>
            </a:r>
            <a:endParaRPr lang="en-US" sz="900" dirty="0"/>
          </a:p>
        </p:txBody>
      </p:sp>
      <p:grpSp>
        <p:nvGrpSpPr>
          <p:cNvPr id="20" name="Group 19"/>
          <p:cNvGrpSpPr>
            <a:grpSpLocks noChangeAspect="1"/>
          </p:cNvGrpSpPr>
          <p:nvPr/>
        </p:nvGrpSpPr>
        <p:grpSpPr>
          <a:xfrm>
            <a:off x="4675300" y="4276147"/>
            <a:ext cx="351021" cy="699738"/>
            <a:chOff x="4542701" y="-2257066"/>
            <a:chExt cx="725488" cy="1446213"/>
          </a:xfrm>
        </p:grpSpPr>
        <p:sp>
          <p:nvSpPr>
            <p:cNvPr id="21" name="Freeform 20"/>
            <p:cNvSpPr>
              <a:spLocks noEditPoints="1"/>
            </p:cNvSpPr>
            <p:nvPr/>
          </p:nvSpPr>
          <p:spPr bwMode="auto">
            <a:xfrm>
              <a:off x="4768126" y="-2257066"/>
              <a:ext cx="273050" cy="273050"/>
            </a:xfrm>
            <a:custGeom>
              <a:avLst/>
              <a:gdLst>
                <a:gd name="T0" fmla="*/ 23 w 46"/>
                <a:gd name="T1" fmla="*/ 46 h 46"/>
                <a:gd name="T2" fmla="*/ 0 w 46"/>
                <a:gd name="T3" fmla="*/ 23 h 46"/>
                <a:gd name="T4" fmla="*/ 23 w 46"/>
                <a:gd name="T5" fmla="*/ 0 h 46"/>
                <a:gd name="T6" fmla="*/ 46 w 46"/>
                <a:gd name="T7" fmla="*/ 23 h 46"/>
                <a:gd name="T8" fmla="*/ 23 w 46"/>
                <a:gd name="T9" fmla="*/ 46 h 46"/>
                <a:gd name="T10" fmla="*/ 23 w 46"/>
                <a:gd name="T11" fmla="*/ 4 h 46"/>
                <a:gd name="T12" fmla="*/ 5 w 46"/>
                <a:gd name="T13" fmla="*/ 23 h 46"/>
                <a:gd name="T14" fmla="*/ 23 w 46"/>
                <a:gd name="T15" fmla="*/ 41 h 46"/>
                <a:gd name="T16" fmla="*/ 41 w 46"/>
                <a:gd name="T17" fmla="*/ 23 h 46"/>
                <a:gd name="T18" fmla="*/ 23 w 46"/>
                <a:gd name="T19" fmla="*/ 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46"/>
                  </a:moveTo>
                  <a:cubicBezTo>
                    <a:pt x="10" y="46"/>
                    <a:pt x="0" y="35"/>
                    <a:pt x="0" y="23"/>
                  </a:cubicBezTo>
                  <a:cubicBezTo>
                    <a:pt x="0" y="10"/>
                    <a:pt x="10" y="0"/>
                    <a:pt x="23" y="0"/>
                  </a:cubicBezTo>
                  <a:cubicBezTo>
                    <a:pt x="36" y="0"/>
                    <a:pt x="46" y="10"/>
                    <a:pt x="46" y="23"/>
                  </a:cubicBezTo>
                  <a:cubicBezTo>
                    <a:pt x="46" y="35"/>
                    <a:pt x="36" y="46"/>
                    <a:pt x="23" y="46"/>
                  </a:cubicBezTo>
                  <a:close/>
                  <a:moveTo>
                    <a:pt x="23" y="4"/>
                  </a:moveTo>
                  <a:cubicBezTo>
                    <a:pt x="13" y="4"/>
                    <a:pt x="5" y="13"/>
                    <a:pt x="5" y="23"/>
                  </a:cubicBezTo>
                  <a:cubicBezTo>
                    <a:pt x="5" y="33"/>
                    <a:pt x="13" y="41"/>
                    <a:pt x="23" y="41"/>
                  </a:cubicBezTo>
                  <a:cubicBezTo>
                    <a:pt x="33" y="41"/>
                    <a:pt x="41" y="33"/>
                    <a:pt x="41" y="23"/>
                  </a:cubicBezTo>
                  <a:cubicBezTo>
                    <a:pt x="41" y="13"/>
                    <a:pt x="33" y="4"/>
                    <a:pt x="23"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9" tIns="60944" rIns="121889" bIns="60944" numCol="1" anchor="t" anchorCtr="0" compatLnSpc="1">
              <a:prstTxWarp prst="textNoShape">
                <a:avLst/>
              </a:prstTxWarp>
            </a:bodyPr>
            <a:lstStyle/>
            <a:p>
              <a:endParaRPr lang="en-US" sz="3199"/>
            </a:p>
          </p:txBody>
        </p:sp>
        <p:sp>
          <p:nvSpPr>
            <p:cNvPr id="22" name="Freeform 21"/>
            <p:cNvSpPr>
              <a:spLocks noEditPoints="1"/>
            </p:cNvSpPr>
            <p:nvPr/>
          </p:nvSpPr>
          <p:spPr bwMode="auto">
            <a:xfrm>
              <a:off x="4542701" y="-1953853"/>
              <a:ext cx="725488" cy="1143000"/>
            </a:xfrm>
            <a:custGeom>
              <a:avLst/>
              <a:gdLst>
                <a:gd name="T0" fmla="*/ 68 w 122"/>
                <a:gd name="T1" fmla="*/ 182 h 192"/>
                <a:gd name="T2" fmla="*/ 54 w 122"/>
                <a:gd name="T3" fmla="*/ 183 h 192"/>
                <a:gd name="T4" fmla="*/ 32 w 122"/>
                <a:gd name="T5" fmla="*/ 182 h 192"/>
                <a:gd name="T6" fmla="*/ 35 w 122"/>
                <a:gd name="T7" fmla="*/ 54 h 192"/>
                <a:gd name="T8" fmla="*/ 10 w 122"/>
                <a:gd name="T9" fmla="*/ 96 h 192"/>
                <a:gd name="T10" fmla="*/ 1 w 122"/>
                <a:gd name="T11" fmla="*/ 85 h 192"/>
                <a:gd name="T12" fmla="*/ 4 w 122"/>
                <a:gd name="T13" fmla="*/ 76 h 192"/>
                <a:gd name="T14" fmla="*/ 61 w 122"/>
                <a:gd name="T15" fmla="*/ 0 h 192"/>
                <a:gd name="T16" fmla="*/ 118 w 122"/>
                <a:gd name="T17" fmla="*/ 76 h 192"/>
                <a:gd name="T18" fmla="*/ 121 w 122"/>
                <a:gd name="T19" fmla="*/ 85 h 192"/>
                <a:gd name="T20" fmla="*/ 112 w 122"/>
                <a:gd name="T21" fmla="*/ 96 h 192"/>
                <a:gd name="T22" fmla="*/ 87 w 122"/>
                <a:gd name="T23" fmla="*/ 54 h 192"/>
                <a:gd name="T24" fmla="*/ 90 w 122"/>
                <a:gd name="T25" fmla="*/ 182 h 192"/>
                <a:gd name="T26" fmla="*/ 79 w 122"/>
                <a:gd name="T27" fmla="*/ 192 h 192"/>
                <a:gd name="T28" fmla="*/ 63 w 122"/>
                <a:gd name="T29" fmla="*/ 100 h 192"/>
                <a:gd name="T30" fmla="*/ 79 w 122"/>
                <a:gd name="T31" fmla="*/ 187 h 192"/>
                <a:gd name="T32" fmla="*/ 79 w 122"/>
                <a:gd name="T33" fmla="*/ 187 h 192"/>
                <a:gd name="T34" fmla="*/ 86 w 122"/>
                <a:gd name="T35" fmla="*/ 182 h 192"/>
                <a:gd name="T36" fmla="*/ 85 w 122"/>
                <a:gd name="T37" fmla="*/ 160 h 192"/>
                <a:gd name="T38" fmla="*/ 82 w 122"/>
                <a:gd name="T39" fmla="*/ 43 h 192"/>
                <a:gd name="T40" fmla="*/ 87 w 122"/>
                <a:gd name="T41" fmla="*/ 42 h 192"/>
                <a:gd name="T42" fmla="*/ 112 w 122"/>
                <a:gd name="T43" fmla="*/ 91 h 192"/>
                <a:gd name="T44" fmla="*/ 116 w 122"/>
                <a:gd name="T45" fmla="*/ 86 h 192"/>
                <a:gd name="T46" fmla="*/ 116 w 122"/>
                <a:gd name="T47" fmla="*/ 84 h 192"/>
                <a:gd name="T48" fmla="*/ 93 w 122"/>
                <a:gd name="T49" fmla="*/ 17 h 192"/>
                <a:gd name="T50" fmla="*/ 29 w 122"/>
                <a:gd name="T51" fmla="*/ 17 h 192"/>
                <a:gd name="T52" fmla="*/ 6 w 122"/>
                <a:gd name="T53" fmla="*/ 84 h 192"/>
                <a:gd name="T54" fmla="*/ 6 w 122"/>
                <a:gd name="T55" fmla="*/ 86 h 192"/>
                <a:gd name="T56" fmla="*/ 10 w 122"/>
                <a:gd name="T57" fmla="*/ 91 h 192"/>
                <a:gd name="T58" fmla="*/ 35 w 122"/>
                <a:gd name="T59" fmla="*/ 42 h 192"/>
                <a:gd name="T60" fmla="*/ 40 w 122"/>
                <a:gd name="T61" fmla="*/ 43 h 192"/>
                <a:gd name="T62" fmla="*/ 37 w 122"/>
                <a:gd name="T63" fmla="*/ 160 h 192"/>
                <a:gd name="T64" fmla="*/ 36 w 122"/>
                <a:gd name="T65" fmla="*/ 181 h 192"/>
                <a:gd name="T66" fmla="*/ 43 w 122"/>
                <a:gd name="T67" fmla="*/ 187 h 192"/>
                <a:gd name="T68" fmla="*/ 59 w 122"/>
                <a:gd name="T69" fmla="*/ 10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2" h="192">
                  <a:moveTo>
                    <a:pt x="79" y="192"/>
                  </a:moveTo>
                  <a:cubicBezTo>
                    <a:pt x="74" y="192"/>
                    <a:pt x="69" y="188"/>
                    <a:pt x="68" y="182"/>
                  </a:cubicBezTo>
                  <a:cubicBezTo>
                    <a:pt x="61" y="120"/>
                    <a:pt x="61" y="120"/>
                    <a:pt x="61" y="120"/>
                  </a:cubicBezTo>
                  <a:cubicBezTo>
                    <a:pt x="54" y="183"/>
                    <a:pt x="54" y="183"/>
                    <a:pt x="54" y="183"/>
                  </a:cubicBezTo>
                  <a:cubicBezTo>
                    <a:pt x="53" y="188"/>
                    <a:pt x="48" y="192"/>
                    <a:pt x="43" y="192"/>
                  </a:cubicBezTo>
                  <a:cubicBezTo>
                    <a:pt x="37" y="192"/>
                    <a:pt x="32" y="188"/>
                    <a:pt x="32" y="182"/>
                  </a:cubicBezTo>
                  <a:cubicBezTo>
                    <a:pt x="32" y="182"/>
                    <a:pt x="32" y="182"/>
                    <a:pt x="32" y="182"/>
                  </a:cubicBezTo>
                  <a:cubicBezTo>
                    <a:pt x="32" y="179"/>
                    <a:pt x="34" y="103"/>
                    <a:pt x="35" y="54"/>
                  </a:cubicBezTo>
                  <a:cubicBezTo>
                    <a:pt x="18" y="91"/>
                    <a:pt x="18" y="91"/>
                    <a:pt x="18" y="91"/>
                  </a:cubicBezTo>
                  <a:cubicBezTo>
                    <a:pt x="17" y="94"/>
                    <a:pt x="14" y="96"/>
                    <a:pt x="10" y="96"/>
                  </a:cubicBezTo>
                  <a:cubicBezTo>
                    <a:pt x="9" y="96"/>
                    <a:pt x="8" y="96"/>
                    <a:pt x="7" y="95"/>
                  </a:cubicBezTo>
                  <a:cubicBezTo>
                    <a:pt x="3" y="94"/>
                    <a:pt x="0" y="89"/>
                    <a:pt x="1" y="85"/>
                  </a:cubicBezTo>
                  <a:cubicBezTo>
                    <a:pt x="1" y="85"/>
                    <a:pt x="1" y="85"/>
                    <a:pt x="1" y="85"/>
                  </a:cubicBezTo>
                  <a:cubicBezTo>
                    <a:pt x="1" y="84"/>
                    <a:pt x="3" y="81"/>
                    <a:pt x="4" y="76"/>
                  </a:cubicBezTo>
                  <a:cubicBezTo>
                    <a:pt x="10" y="58"/>
                    <a:pt x="22" y="21"/>
                    <a:pt x="25" y="15"/>
                  </a:cubicBezTo>
                  <a:cubicBezTo>
                    <a:pt x="30" y="4"/>
                    <a:pt x="41" y="0"/>
                    <a:pt x="61" y="0"/>
                  </a:cubicBezTo>
                  <a:cubicBezTo>
                    <a:pt x="81" y="0"/>
                    <a:pt x="92" y="4"/>
                    <a:pt x="97" y="15"/>
                  </a:cubicBezTo>
                  <a:cubicBezTo>
                    <a:pt x="100" y="21"/>
                    <a:pt x="112" y="58"/>
                    <a:pt x="118" y="76"/>
                  </a:cubicBezTo>
                  <a:cubicBezTo>
                    <a:pt x="119" y="81"/>
                    <a:pt x="121" y="84"/>
                    <a:pt x="121" y="85"/>
                  </a:cubicBezTo>
                  <a:cubicBezTo>
                    <a:pt x="121" y="85"/>
                    <a:pt x="121" y="85"/>
                    <a:pt x="121" y="85"/>
                  </a:cubicBezTo>
                  <a:cubicBezTo>
                    <a:pt x="122" y="89"/>
                    <a:pt x="119" y="94"/>
                    <a:pt x="115" y="95"/>
                  </a:cubicBezTo>
                  <a:cubicBezTo>
                    <a:pt x="114" y="96"/>
                    <a:pt x="113" y="96"/>
                    <a:pt x="112" y="96"/>
                  </a:cubicBezTo>
                  <a:cubicBezTo>
                    <a:pt x="108" y="96"/>
                    <a:pt x="105" y="94"/>
                    <a:pt x="104" y="91"/>
                  </a:cubicBezTo>
                  <a:cubicBezTo>
                    <a:pt x="87" y="54"/>
                    <a:pt x="87" y="54"/>
                    <a:pt x="87" y="54"/>
                  </a:cubicBezTo>
                  <a:cubicBezTo>
                    <a:pt x="88" y="103"/>
                    <a:pt x="90" y="179"/>
                    <a:pt x="90" y="182"/>
                  </a:cubicBezTo>
                  <a:cubicBezTo>
                    <a:pt x="90" y="182"/>
                    <a:pt x="90" y="182"/>
                    <a:pt x="90" y="182"/>
                  </a:cubicBezTo>
                  <a:cubicBezTo>
                    <a:pt x="90" y="188"/>
                    <a:pt x="85" y="192"/>
                    <a:pt x="79" y="192"/>
                  </a:cubicBezTo>
                  <a:cubicBezTo>
                    <a:pt x="79" y="192"/>
                    <a:pt x="79" y="192"/>
                    <a:pt x="79" y="192"/>
                  </a:cubicBezTo>
                  <a:close/>
                  <a:moveTo>
                    <a:pt x="61" y="98"/>
                  </a:moveTo>
                  <a:cubicBezTo>
                    <a:pt x="62" y="98"/>
                    <a:pt x="63" y="99"/>
                    <a:pt x="63" y="100"/>
                  </a:cubicBezTo>
                  <a:cubicBezTo>
                    <a:pt x="73" y="182"/>
                    <a:pt x="73" y="182"/>
                    <a:pt x="73" y="182"/>
                  </a:cubicBezTo>
                  <a:cubicBezTo>
                    <a:pt x="73" y="185"/>
                    <a:pt x="76" y="187"/>
                    <a:pt x="79" y="187"/>
                  </a:cubicBezTo>
                  <a:cubicBezTo>
                    <a:pt x="79" y="189"/>
                    <a:pt x="79" y="189"/>
                    <a:pt x="79" y="189"/>
                  </a:cubicBezTo>
                  <a:cubicBezTo>
                    <a:pt x="79" y="187"/>
                    <a:pt x="79" y="187"/>
                    <a:pt x="79" y="187"/>
                  </a:cubicBezTo>
                  <a:cubicBezTo>
                    <a:pt x="83" y="187"/>
                    <a:pt x="85" y="185"/>
                    <a:pt x="86" y="182"/>
                  </a:cubicBezTo>
                  <a:cubicBezTo>
                    <a:pt x="86" y="182"/>
                    <a:pt x="86" y="182"/>
                    <a:pt x="86" y="182"/>
                  </a:cubicBezTo>
                  <a:cubicBezTo>
                    <a:pt x="86" y="181"/>
                    <a:pt x="86" y="179"/>
                    <a:pt x="85" y="176"/>
                  </a:cubicBezTo>
                  <a:cubicBezTo>
                    <a:pt x="85" y="172"/>
                    <a:pt x="85" y="167"/>
                    <a:pt x="85" y="160"/>
                  </a:cubicBezTo>
                  <a:cubicBezTo>
                    <a:pt x="85" y="147"/>
                    <a:pt x="84" y="130"/>
                    <a:pt x="84" y="112"/>
                  </a:cubicBezTo>
                  <a:cubicBezTo>
                    <a:pt x="83" y="77"/>
                    <a:pt x="82" y="43"/>
                    <a:pt x="82" y="43"/>
                  </a:cubicBezTo>
                  <a:cubicBezTo>
                    <a:pt x="82" y="41"/>
                    <a:pt x="83" y="41"/>
                    <a:pt x="84" y="40"/>
                  </a:cubicBezTo>
                  <a:cubicBezTo>
                    <a:pt x="85" y="40"/>
                    <a:pt x="86" y="41"/>
                    <a:pt x="87" y="42"/>
                  </a:cubicBezTo>
                  <a:cubicBezTo>
                    <a:pt x="108" y="89"/>
                    <a:pt x="108" y="89"/>
                    <a:pt x="108" y="89"/>
                  </a:cubicBezTo>
                  <a:cubicBezTo>
                    <a:pt x="109" y="90"/>
                    <a:pt x="110" y="91"/>
                    <a:pt x="112" y="91"/>
                  </a:cubicBezTo>
                  <a:cubicBezTo>
                    <a:pt x="112" y="91"/>
                    <a:pt x="113" y="91"/>
                    <a:pt x="113" y="91"/>
                  </a:cubicBezTo>
                  <a:cubicBezTo>
                    <a:pt x="115" y="90"/>
                    <a:pt x="117" y="88"/>
                    <a:pt x="116" y="86"/>
                  </a:cubicBezTo>
                  <a:cubicBezTo>
                    <a:pt x="116" y="86"/>
                    <a:pt x="116" y="86"/>
                    <a:pt x="116" y="86"/>
                  </a:cubicBezTo>
                  <a:cubicBezTo>
                    <a:pt x="116" y="86"/>
                    <a:pt x="116" y="85"/>
                    <a:pt x="116" y="84"/>
                  </a:cubicBezTo>
                  <a:cubicBezTo>
                    <a:pt x="115" y="82"/>
                    <a:pt x="114" y="80"/>
                    <a:pt x="114" y="78"/>
                  </a:cubicBezTo>
                  <a:cubicBezTo>
                    <a:pt x="108" y="61"/>
                    <a:pt x="96" y="23"/>
                    <a:pt x="93" y="17"/>
                  </a:cubicBezTo>
                  <a:cubicBezTo>
                    <a:pt x="90" y="11"/>
                    <a:pt x="84" y="5"/>
                    <a:pt x="61" y="5"/>
                  </a:cubicBezTo>
                  <a:cubicBezTo>
                    <a:pt x="38" y="5"/>
                    <a:pt x="32" y="11"/>
                    <a:pt x="29" y="17"/>
                  </a:cubicBezTo>
                  <a:cubicBezTo>
                    <a:pt x="26" y="23"/>
                    <a:pt x="14" y="61"/>
                    <a:pt x="8" y="78"/>
                  </a:cubicBezTo>
                  <a:cubicBezTo>
                    <a:pt x="8" y="80"/>
                    <a:pt x="7" y="82"/>
                    <a:pt x="6" y="84"/>
                  </a:cubicBezTo>
                  <a:cubicBezTo>
                    <a:pt x="6" y="85"/>
                    <a:pt x="6" y="86"/>
                    <a:pt x="6" y="86"/>
                  </a:cubicBezTo>
                  <a:cubicBezTo>
                    <a:pt x="6" y="86"/>
                    <a:pt x="6" y="86"/>
                    <a:pt x="6" y="86"/>
                  </a:cubicBezTo>
                  <a:cubicBezTo>
                    <a:pt x="5" y="88"/>
                    <a:pt x="6" y="90"/>
                    <a:pt x="9" y="91"/>
                  </a:cubicBezTo>
                  <a:cubicBezTo>
                    <a:pt x="9" y="91"/>
                    <a:pt x="10" y="91"/>
                    <a:pt x="10" y="91"/>
                  </a:cubicBezTo>
                  <a:cubicBezTo>
                    <a:pt x="12" y="91"/>
                    <a:pt x="13" y="90"/>
                    <a:pt x="14" y="89"/>
                  </a:cubicBezTo>
                  <a:cubicBezTo>
                    <a:pt x="35" y="42"/>
                    <a:pt x="35" y="42"/>
                    <a:pt x="35" y="42"/>
                  </a:cubicBezTo>
                  <a:cubicBezTo>
                    <a:pt x="36" y="41"/>
                    <a:pt x="37" y="40"/>
                    <a:pt x="38" y="40"/>
                  </a:cubicBezTo>
                  <a:cubicBezTo>
                    <a:pt x="39" y="41"/>
                    <a:pt x="40" y="41"/>
                    <a:pt x="40" y="43"/>
                  </a:cubicBezTo>
                  <a:cubicBezTo>
                    <a:pt x="40" y="43"/>
                    <a:pt x="39" y="78"/>
                    <a:pt x="38" y="112"/>
                  </a:cubicBezTo>
                  <a:cubicBezTo>
                    <a:pt x="38" y="130"/>
                    <a:pt x="37" y="147"/>
                    <a:pt x="37" y="160"/>
                  </a:cubicBezTo>
                  <a:cubicBezTo>
                    <a:pt x="37" y="167"/>
                    <a:pt x="37" y="172"/>
                    <a:pt x="36" y="176"/>
                  </a:cubicBezTo>
                  <a:cubicBezTo>
                    <a:pt x="36" y="178"/>
                    <a:pt x="36" y="180"/>
                    <a:pt x="36" y="181"/>
                  </a:cubicBezTo>
                  <a:cubicBezTo>
                    <a:pt x="36" y="181"/>
                    <a:pt x="36" y="182"/>
                    <a:pt x="36" y="182"/>
                  </a:cubicBezTo>
                  <a:cubicBezTo>
                    <a:pt x="36" y="185"/>
                    <a:pt x="39" y="187"/>
                    <a:pt x="43" y="187"/>
                  </a:cubicBezTo>
                  <a:cubicBezTo>
                    <a:pt x="46" y="187"/>
                    <a:pt x="49" y="185"/>
                    <a:pt x="49" y="182"/>
                  </a:cubicBezTo>
                  <a:cubicBezTo>
                    <a:pt x="59" y="100"/>
                    <a:pt x="59" y="100"/>
                    <a:pt x="59" y="100"/>
                  </a:cubicBezTo>
                  <a:cubicBezTo>
                    <a:pt x="59" y="99"/>
                    <a:pt x="60" y="98"/>
                    <a:pt x="61" y="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9" tIns="60944" rIns="121889" bIns="60944" numCol="1" anchor="t" anchorCtr="0" compatLnSpc="1">
              <a:prstTxWarp prst="textNoShape">
                <a:avLst/>
              </a:prstTxWarp>
            </a:bodyPr>
            <a:lstStyle/>
            <a:p>
              <a:endParaRPr lang="en-US" sz="3199"/>
            </a:p>
          </p:txBody>
        </p:sp>
      </p:grpSp>
      <p:grpSp>
        <p:nvGrpSpPr>
          <p:cNvPr id="23" name="Group 22"/>
          <p:cNvGrpSpPr>
            <a:grpSpLocks noChangeAspect="1"/>
          </p:cNvGrpSpPr>
          <p:nvPr/>
        </p:nvGrpSpPr>
        <p:grpSpPr>
          <a:xfrm>
            <a:off x="4642378" y="1944652"/>
            <a:ext cx="351792" cy="699738"/>
            <a:chOff x="2096364" y="-2257066"/>
            <a:chExt cx="727075" cy="1446213"/>
          </a:xfrm>
        </p:grpSpPr>
        <p:sp>
          <p:nvSpPr>
            <p:cNvPr id="24" name="Freeform 23"/>
            <p:cNvSpPr>
              <a:spLocks noEditPoints="1"/>
            </p:cNvSpPr>
            <p:nvPr/>
          </p:nvSpPr>
          <p:spPr bwMode="auto">
            <a:xfrm>
              <a:off x="2323376" y="-2257066"/>
              <a:ext cx="273050" cy="273050"/>
            </a:xfrm>
            <a:custGeom>
              <a:avLst/>
              <a:gdLst>
                <a:gd name="T0" fmla="*/ 23 w 46"/>
                <a:gd name="T1" fmla="*/ 46 h 46"/>
                <a:gd name="T2" fmla="*/ 0 w 46"/>
                <a:gd name="T3" fmla="*/ 23 h 46"/>
                <a:gd name="T4" fmla="*/ 23 w 46"/>
                <a:gd name="T5" fmla="*/ 0 h 46"/>
                <a:gd name="T6" fmla="*/ 46 w 46"/>
                <a:gd name="T7" fmla="*/ 23 h 46"/>
                <a:gd name="T8" fmla="*/ 23 w 46"/>
                <a:gd name="T9" fmla="*/ 46 h 46"/>
                <a:gd name="T10" fmla="*/ 23 w 46"/>
                <a:gd name="T11" fmla="*/ 5 h 46"/>
                <a:gd name="T12" fmla="*/ 5 w 46"/>
                <a:gd name="T13" fmla="*/ 23 h 46"/>
                <a:gd name="T14" fmla="*/ 23 w 46"/>
                <a:gd name="T15" fmla="*/ 41 h 46"/>
                <a:gd name="T16" fmla="*/ 41 w 46"/>
                <a:gd name="T17" fmla="*/ 23 h 46"/>
                <a:gd name="T18" fmla="*/ 23 w 46"/>
                <a:gd name="T1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46"/>
                  </a:moveTo>
                  <a:cubicBezTo>
                    <a:pt x="10" y="46"/>
                    <a:pt x="0" y="36"/>
                    <a:pt x="0" y="23"/>
                  </a:cubicBezTo>
                  <a:cubicBezTo>
                    <a:pt x="0" y="10"/>
                    <a:pt x="10" y="0"/>
                    <a:pt x="23" y="0"/>
                  </a:cubicBezTo>
                  <a:cubicBezTo>
                    <a:pt x="36" y="0"/>
                    <a:pt x="46" y="10"/>
                    <a:pt x="46" y="23"/>
                  </a:cubicBezTo>
                  <a:cubicBezTo>
                    <a:pt x="46" y="36"/>
                    <a:pt x="36" y="46"/>
                    <a:pt x="23" y="46"/>
                  </a:cubicBezTo>
                  <a:close/>
                  <a:moveTo>
                    <a:pt x="23" y="5"/>
                  </a:moveTo>
                  <a:cubicBezTo>
                    <a:pt x="13" y="5"/>
                    <a:pt x="5" y="13"/>
                    <a:pt x="5" y="23"/>
                  </a:cubicBezTo>
                  <a:cubicBezTo>
                    <a:pt x="5" y="33"/>
                    <a:pt x="13" y="41"/>
                    <a:pt x="23" y="41"/>
                  </a:cubicBezTo>
                  <a:cubicBezTo>
                    <a:pt x="33" y="41"/>
                    <a:pt x="41" y="33"/>
                    <a:pt x="41" y="23"/>
                  </a:cubicBezTo>
                  <a:cubicBezTo>
                    <a:pt x="41" y="13"/>
                    <a:pt x="33" y="5"/>
                    <a:pt x="2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9" tIns="60944" rIns="121889" bIns="60944" numCol="1" anchor="t" anchorCtr="0" compatLnSpc="1">
              <a:prstTxWarp prst="textNoShape">
                <a:avLst/>
              </a:prstTxWarp>
            </a:bodyPr>
            <a:lstStyle/>
            <a:p>
              <a:endParaRPr lang="en-US" sz="3199"/>
            </a:p>
          </p:txBody>
        </p:sp>
        <p:sp>
          <p:nvSpPr>
            <p:cNvPr id="25" name="Freeform 24"/>
            <p:cNvSpPr>
              <a:spLocks noEditPoints="1"/>
            </p:cNvSpPr>
            <p:nvPr/>
          </p:nvSpPr>
          <p:spPr bwMode="auto">
            <a:xfrm>
              <a:off x="2096364" y="-1953853"/>
              <a:ext cx="727075" cy="1143000"/>
            </a:xfrm>
            <a:custGeom>
              <a:avLst/>
              <a:gdLst>
                <a:gd name="T0" fmla="*/ 68 w 122"/>
                <a:gd name="T1" fmla="*/ 182 h 192"/>
                <a:gd name="T2" fmla="*/ 60 w 122"/>
                <a:gd name="T3" fmla="*/ 129 h 192"/>
                <a:gd name="T4" fmla="*/ 43 w 122"/>
                <a:gd name="T5" fmla="*/ 192 h 192"/>
                <a:gd name="T6" fmla="*/ 32 w 122"/>
                <a:gd name="T7" fmla="*/ 182 h 192"/>
                <a:gd name="T8" fmla="*/ 22 w 122"/>
                <a:gd name="T9" fmla="*/ 129 h 192"/>
                <a:gd name="T10" fmla="*/ 20 w 122"/>
                <a:gd name="T11" fmla="*/ 126 h 192"/>
                <a:gd name="T12" fmla="*/ 18 w 122"/>
                <a:gd name="T13" fmla="*/ 91 h 192"/>
                <a:gd name="T14" fmla="*/ 7 w 122"/>
                <a:gd name="T15" fmla="*/ 95 h 192"/>
                <a:gd name="T16" fmla="*/ 1 w 122"/>
                <a:gd name="T17" fmla="*/ 84 h 192"/>
                <a:gd name="T18" fmla="*/ 25 w 122"/>
                <a:gd name="T19" fmla="*/ 15 h 192"/>
                <a:gd name="T20" fmla="*/ 97 w 122"/>
                <a:gd name="T21" fmla="*/ 15 h 192"/>
                <a:gd name="T22" fmla="*/ 121 w 122"/>
                <a:gd name="T23" fmla="*/ 84 h 192"/>
                <a:gd name="T24" fmla="*/ 115 w 122"/>
                <a:gd name="T25" fmla="*/ 95 h 192"/>
                <a:gd name="T26" fmla="*/ 112 w 122"/>
                <a:gd name="T27" fmla="*/ 96 h 192"/>
                <a:gd name="T28" fmla="*/ 91 w 122"/>
                <a:gd name="T29" fmla="*/ 62 h 192"/>
                <a:gd name="T30" fmla="*/ 102 w 122"/>
                <a:gd name="T31" fmla="*/ 126 h 192"/>
                <a:gd name="T32" fmla="*/ 100 w 122"/>
                <a:gd name="T33" fmla="*/ 129 h 192"/>
                <a:gd name="T34" fmla="*/ 90 w 122"/>
                <a:gd name="T35" fmla="*/ 182 h 192"/>
                <a:gd name="T36" fmla="*/ 79 w 122"/>
                <a:gd name="T37" fmla="*/ 192 h 192"/>
                <a:gd name="T38" fmla="*/ 58 w 122"/>
                <a:gd name="T39" fmla="*/ 124 h 192"/>
                <a:gd name="T40" fmla="*/ 66 w 122"/>
                <a:gd name="T41" fmla="*/ 126 h 192"/>
                <a:gd name="T42" fmla="*/ 79 w 122"/>
                <a:gd name="T43" fmla="*/ 187 h 192"/>
                <a:gd name="T44" fmla="*/ 79 w 122"/>
                <a:gd name="T45" fmla="*/ 187 h 192"/>
                <a:gd name="T46" fmla="*/ 86 w 122"/>
                <a:gd name="T47" fmla="*/ 182 h 192"/>
                <a:gd name="T48" fmla="*/ 85 w 122"/>
                <a:gd name="T49" fmla="*/ 154 h 192"/>
                <a:gd name="T50" fmla="*/ 85 w 122"/>
                <a:gd name="T51" fmla="*/ 125 h 192"/>
                <a:gd name="T52" fmla="*/ 97 w 122"/>
                <a:gd name="T53" fmla="*/ 124 h 192"/>
                <a:gd name="T54" fmla="*/ 85 w 122"/>
                <a:gd name="T55" fmla="*/ 40 h 192"/>
                <a:gd name="T56" fmla="*/ 108 w 122"/>
                <a:gd name="T57" fmla="*/ 89 h 192"/>
                <a:gd name="T58" fmla="*/ 112 w 122"/>
                <a:gd name="T59" fmla="*/ 91 h 192"/>
                <a:gd name="T60" fmla="*/ 116 w 122"/>
                <a:gd name="T61" fmla="*/ 86 h 192"/>
                <a:gd name="T62" fmla="*/ 116 w 122"/>
                <a:gd name="T63" fmla="*/ 84 h 192"/>
                <a:gd name="T64" fmla="*/ 93 w 122"/>
                <a:gd name="T65" fmla="*/ 17 h 192"/>
                <a:gd name="T66" fmla="*/ 29 w 122"/>
                <a:gd name="T67" fmla="*/ 17 h 192"/>
                <a:gd name="T68" fmla="*/ 6 w 122"/>
                <a:gd name="T69" fmla="*/ 84 h 192"/>
                <a:gd name="T70" fmla="*/ 6 w 122"/>
                <a:gd name="T71" fmla="*/ 86 h 192"/>
                <a:gd name="T72" fmla="*/ 10 w 122"/>
                <a:gd name="T73" fmla="*/ 91 h 192"/>
                <a:gd name="T74" fmla="*/ 34 w 122"/>
                <a:gd name="T75" fmla="*/ 41 h 192"/>
                <a:gd name="T76" fmla="*/ 38 w 122"/>
                <a:gd name="T77" fmla="*/ 43 h 192"/>
                <a:gd name="T78" fmla="*/ 36 w 122"/>
                <a:gd name="T79" fmla="*/ 124 h 192"/>
                <a:gd name="T80" fmla="*/ 38 w 122"/>
                <a:gd name="T81" fmla="*/ 126 h 192"/>
                <a:gd name="T82" fmla="*/ 37 w 122"/>
                <a:gd name="T83" fmla="*/ 173 h 192"/>
                <a:gd name="T84" fmla="*/ 36 w 122"/>
                <a:gd name="T85" fmla="*/ 182 h 192"/>
                <a:gd name="T86" fmla="*/ 43 w 122"/>
                <a:gd name="T87" fmla="*/ 187 h 192"/>
                <a:gd name="T88" fmla="*/ 56 w 122"/>
                <a:gd name="T89" fmla="*/ 12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 h="192">
                  <a:moveTo>
                    <a:pt x="79" y="192"/>
                  </a:moveTo>
                  <a:cubicBezTo>
                    <a:pt x="74" y="192"/>
                    <a:pt x="69" y="187"/>
                    <a:pt x="68" y="182"/>
                  </a:cubicBezTo>
                  <a:cubicBezTo>
                    <a:pt x="62" y="129"/>
                    <a:pt x="62" y="129"/>
                    <a:pt x="62" y="129"/>
                  </a:cubicBezTo>
                  <a:cubicBezTo>
                    <a:pt x="60" y="129"/>
                    <a:pt x="60" y="129"/>
                    <a:pt x="60" y="129"/>
                  </a:cubicBezTo>
                  <a:cubicBezTo>
                    <a:pt x="54" y="182"/>
                    <a:pt x="54" y="182"/>
                    <a:pt x="54" y="182"/>
                  </a:cubicBezTo>
                  <a:cubicBezTo>
                    <a:pt x="53" y="187"/>
                    <a:pt x="48" y="192"/>
                    <a:pt x="43" y="192"/>
                  </a:cubicBezTo>
                  <a:cubicBezTo>
                    <a:pt x="37" y="192"/>
                    <a:pt x="32" y="187"/>
                    <a:pt x="32" y="182"/>
                  </a:cubicBezTo>
                  <a:cubicBezTo>
                    <a:pt x="32" y="182"/>
                    <a:pt x="32" y="182"/>
                    <a:pt x="32" y="182"/>
                  </a:cubicBezTo>
                  <a:cubicBezTo>
                    <a:pt x="32" y="180"/>
                    <a:pt x="33" y="145"/>
                    <a:pt x="33" y="129"/>
                  </a:cubicBezTo>
                  <a:cubicBezTo>
                    <a:pt x="22" y="129"/>
                    <a:pt x="22" y="129"/>
                    <a:pt x="22" y="129"/>
                  </a:cubicBezTo>
                  <a:cubicBezTo>
                    <a:pt x="21" y="129"/>
                    <a:pt x="21" y="128"/>
                    <a:pt x="20" y="128"/>
                  </a:cubicBezTo>
                  <a:cubicBezTo>
                    <a:pt x="20" y="127"/>
                    <a:pt x="20" y="127"/>
                    <a:pt x="20" y="126"/>
                  </a:cubicBezTo>
                  <a:cubicBezTo>
                    <a:pt x="31" y="62"/>
                    <a:pt x="31" y="62"/>
                    <a:pt x="31" y="62"/>
                  </a:cubicBezTo>
                  <a:cubicBezTo>
                    <a:pt x="18" y="91"/>
                    <a:pt x="18" y="91"/>
                    <a:pt x="18" y="91"/>
                  </a:cubicBezTo>
                  <a:cubicBezTo>
                    <a:pt x="17" y="94"/>
                    <a:pt x="14" y="96"/>
                    <a:pt x="10" y="96"/>
                  </a:cubicBezTo>
                  <a:cubicBezTo>
                    <a:pt x="9" y="96"/>
                    <a:pt x="8" y="95"/>
                    <a:pt x="7" y="95"/>
                  </a:cubicBezTo>
                  <a:cubicBezTo>
                    <a:pt x="3" y="93"/>
                    <a:pt x="0" y="89"/>
                    <a:pt x="1" y="85"/>
                  </a:cubicBezTo>
                  <a:cubicBezTo>
                    <a:pt x="1" y="85"/>
                    <a:pt x="1" y="85"/>
                    <a:pt x="1" y="84"/>
                  </a:cubicBezTo>
                  <a:cubicBezTo>
                    <a:pt x="1" y="84"/>
                    <a:pt x="3" y="80"/>
                    <a:pt x="4" y="76"/>
                  </a:cubicBezTo>
                  <a:cubicBezTo>
                    <a:pt x="10" y="58"/>
                    <a:pt x="22" y="21"/>
                    <a:pt x="25" y="15"/>
                  </a:cubicBezTo>
                  <a:cubicBezTo>
                    <a:pt x="30" y="4"/>
                    <a:pt x="41" y="0"/>
                    <a:pt x="61" y="0"/>
                  </a:cubicBezTo>
                  <a:cubicBezTo>
                    <a:pt x="81" y="0"/>
                    <a:pt x="92" y="4"/>
                    <a:pt x="97" y="15"/>
                  </a:cubicBezTo>
                  <a:cubicBezTo>
                    <a:pt x="100" y="21"/>
                    <a:pt x="112" y="58"/>
                    <a:pt x="118" y="76"/>
                  </a:cubicBezTo>
                  <a:cubicBezTo>
                    <a:pt x="119" y="80"/>
                    <a:pt x="121" y="84"/>
                    <a:pt x="121" y="84"/>
                  </a:cubicBezTo>
                  <a:cubicBezTo>
                    <a:pt x="121" y="85"/>
                    <a:pt x="121" y="85"/>
                    <a:pt x="121" y="85"/>
                  </a:cubicBezTo>
                  <a:cubicBezTo>
                    <a:pt x="122" y="89"/>
                    <a:pt x="119" y="93"/>
                    <a:pt x="115" y="95"/>
                  </a:cubicBezTo>
                  <a:cubicBezTo>
                    <a:pt x="114" y="95"/>
                    <a:pt x="113" y="96"/>
                    <a:pt x="112" y="96"/>
                  </a:cubicBezTo>
                  <a:cubicBezTo>
                    <a:pt x="112" y="96"/>
                    <a:pt x="112" y="96"/>
                    <a:pt x="112" y="96"/>
                  </a:cubicBezTo>
                  <a:cubicBezTo>
                    <a:pt x="108" y="96"/>
                    <a:pt x="105" y="94"/>
                    <a:pt x="104" y="91"/>
                  </a:cubicBezTo>
                  <a:cubicBezTo>
                    <a:pt x="91" y="62"/>
                    <a:pt x="91" y="62"/>
                    <a:pt x="91" y="62"/>
                  </a:cubicBezTo>
                  <a:cubicBezTo>
                    <a:pt x="102" y="126"/>
                    <a:pt x="102" y="126"/>
                    <a:pt x="102" y="126"/>
                  </a:cubicBezTo>
                  <a:cubicBezTo>
                    <a:pt x="102" y="126"/>
                    <a:pt x="102" y="126"/>
                    <a:pt x="102" y="126"/>
                  </a:cubicBezTo>
                  <a:cubicBezTo>
                    <a:pt x="102" y="128"/>
                    <a:pt x="101" y="129"/>
                    <a:pt x="100" y="129"/>
                  </a:cubicBezTo>
                  <a:cubicBezTo>
                    <a:pt x="100" y="129"/>
                    <a:pt x="100" y="129"/>
                    <a:pt x="100" y="129"/>
                  </a:cubicBezTo>
                  <a:cubicBezTo>
                    <a:pt x="89" y="129"/>
                    <a:pt x="89" y="129"/>
                    <a:pt x="89" y="129"/>
                  </a:cubicBezTo>
                  <a:cubicBezTo>
                    <a:pt x="89" y="145"/>
                    <a:pt x="90" y="180"/>
                    <a:pt x="90" y="182"/>
                  </a:cubicBezTo>
                  <a:cubicBezTo>
                    <a:pt x="90" y="182"/>
                    <a:pt x="90" y="182"/>
                    <a:pt x="90" y="182"/>
                  </a:cubicBezTo>
                  <a:cubicBezTo>
                    <a:pt x="90" y="187"/>
                    <a:pt x="85" y="192"/>
                    <a:pt x="79" y="192"/>
                  </a:cubicBezTo>
                  <a:cubicBezTo>
                    <a:pt x="79" y="192"/>
                    <a:pt x="79" y="192"/>
                    <a:pt x="79" y="192"/>
                  </a:cubicBezTo>
                  <a:close/>
                  <a:moveTo>
                    <a:pt x="58" y="124"/>
                  </a:moveTo>
                  <a:cubicBezTo>
                    <a:pt x="64" y="124"/>
                    <a:pt x="64" y="124"/>
                    <a:pt x="64" y="124"/>
                  </a:cubicBezTo>
                  <a:cubicBezTo>
                    <a:pt x="65" y="124"/>
                    <a:pt x="66" y="125"/>
                    <a:pt x="66" y="126"/>
                  </a:cubicBezTo>
                  <a:cubicBezTo>
                    <a:pt x="73" y="182"/>
                    <a:pt x="73" y="182"/>
                    <a:pt x="73" y="182"/>
                  </a:cubicBezTo>
                  <a:cubicBezTo>
                    <a:pt x="73" y="185"/>
                    <a:pt x="76" y="187"/>
                    <a:pt x="79" y="187"/>
                  </a:cubicBezTo>
                  <a:cubicBezTo>
                    <a:pt x="79" y="189"/>
                    <a:pt x="79" y="189"/>
                    <a:pt x="79" y="189"/>
                  </a:cubicBezTo>
                  <a:cubicBezTo>
                    <a:pt x="79" y="187"/>
                    <a:pt x="79" y="187"/>
                    <a:pt x="79" y="187"/>
                  </a:cubicBezTo>
                  <a:cubicBezTo>
                    <a:pt x="83" y="187"/>
                    <a:pt x="85" y="185"/>
                    <a:pt x="86" y="182"/>
                  </a:cubicBezTo>
                  <a:cubicBezTo>
                    <a:pt x="86" y="182"/>
                    <a:pt x="86" y="182"/>
                    <a:pt x="86" y="182"/>
                  </a:cubicBezTo>
                  <a:cubicBezTo>
                    <a:pt x="86" y="181"/>
                    <a:pt x="86" y="178"/>
                    <a:pt x="85" y="173"/>
                  </a:cubicBezTo>
                  <a:cubicBezTo>
                    <a:pt x="85" y="168"/>
                    <a:pt x="85" y="161"/>
                    <a:pt x="85" y="154"/>
                  </a:cubicBezTo>
                  <a:cubicBezTo>
                    <a:pt x="84" y="140"/>
                    <a:pt x="84" y="126"/>
                    <a:pt x="84" y="126"/>
                  </a:cubicBezTo>
                  <a:cubicBezTo>
                    <a:pt x="84" y="126"/>
                    <a:pt x="84" y="125"/>
                    <a:pt x="85" y="125"/>
                  </a:cubicBezTo>
                  <a:cubicBezTo>
                    <a:pt x="85" y="124"/>
                    <a:pt x="86" y="124"/>
                    <a:pt x="86" y="124"/>
                  </a:cubicBezTo>
                  <a:cubicBezTo>
                    <a:pt x="97" y="124"/>
                    <a:pt x="97" y="124"/>
                    <a:pt x="97" y="124"/>
                  </a:cubicBezTo>
                  <a:cubicBezTo>
                    <a:pt x="84" y="43"/>
                    <a:pt x="84" y="43"/>
                    <a:pt x="84" y="43"/>
                  </a:cubicBezTo>
                  <a:cubicBezTo>
                    <a:pt x="83" y="42"/>
                    <a:pt x="84" y="40"/>
                    <a:pt x="85" y="40"/>
                  </a:cubicBezTo>
                  <a:cubicBezTo>
                    <a:pt x="86" y="40"/>
                    <a:pt x="88" y="40"/>
                    <a:pt x="88" y="41"/>
                  </a:cubicBezTo>
                  <a:cubicBezTo>
                    <a:pt x="108" y="89"/>
                    <a:pt x="108" y="89"/>
                    <a:pt x="108" y="89"/>
                  </a:cubicBezTo>
                  <a:cubicBezTo>
                    <a:pt x="109" y="90"/>
                    <a:pt x="110" y="91"/>
                    <a:pt x="112" y="91"/>
                  </a:cubicBezTo>
                  <a:cubicBezTo>
                    <a:pt x="112" y="91"/>
                    <a:pt x="112" y="91"/>
                    <a:pt x="112" y="91"/>
                  </a:cubicBezTo>
                  <a:cubicBezTo>
                    <a:pt x="112" y="91"/>
                    <a:pt x="113" y="91"/>
                    <a:pt x="113" y="91"/>
                  </a:cubicBezTo>
                  <a:cubicBezTo>
                    <a:pt x="115" y="90"/>
                    <a:pt x="117" y="88"/>
                    <a:pt x="116" y="86"/>
                  </a:cubicBezTo>
                  <a:cubicBezTo>
                    <a:pt x="116" y="86"/>
                    <a:pt x="116" y="86"/>
                    <a:pt x="116" y="86"/>
                  </a:cubicBezTo>
                  <a:cubicBezTo>
                    <a:pt x="116" y="85"/>
                    <a:pt x="116" y="85"/>
                    <a:pt x="116" y="84"/>
                  </a:cubicBezTo>
                  <a:cubicBezTo>
                    <a:pt x="115" y="82"/>
                    <a:pt x="114" y="80"/>
                    <a:pt x="114" y="77"/>
                  </a:cubicBezTo>
                  <a:cubicBezTo>
                    <a:pt x="108" y="61"/>
                    <a:pt x="96" y="23"/>
                    <a:pt x="93" y="17"/>
                  </a:cubicBezTo>
                  <a:cubicBezTo>
                    <a:pt x="90" y="11"/>
                    <a:pt x="84" y="5"/>
                    <a:pt x="61" y="5"/>
                  </a:cubicBezTo>
                  <a:cubicBezTo>
                    <a:pt x="38" y="5"/>
                    <a:pt x="32" y="11"/>
                    <a:pt x="29" y="17"/>
                  </a:cubicBezTo>
                  <a:cubicBezTo>
                    <a:pt x="26" y="23"/>
                    <a:pt x="14" y="61"/>
                    <a:pt x="8" y="77"/>
                  </a:cubicBezTo>
                  <a:cubicBezTo>
                    <a:pt x="8" y="80"/>
                    <a:pt x="7" y="82"/>
                    <a:pt x="6" y="84"/>
                  </a:cubicBezTo>
                  <a:cubicBezTo>
                    <a:pt x="6" y="85"/>
                    <a:pt x="6" y="85"/>
                    <a:pt x="6" y="86"/>
                  </a:cubicBezTo>
                  <a:cubicBezTo>
                    <a:pt x="6" y="86"/>
                    <a:pt x="6" y="86"/>
                    <a:pt x="6" y="86"/>
                  </a:cubicBezTo>
                  <a:cubicBezTo>
                    <a:pt x="5" y="88"/>
                    <a:pt x="7" y="90"/>
                    <a:pt x="9" y="91"/>
                  </a:cubicBezTo>
                  <a:cubicBezTo>
                    <a:pt x="9" y="91"/>
                    <a:pt x="10" y="91"/>
                    <a:pt x="10" y="91"/>
                  </a:cubicBezTo>
                  <a:cubicBezTo>
                    <a:pt x="12" y="91"/>
                    <a:pt x="13" y="90"/>
                    <a:pt x="14" y="89"/>
                  </a:cubicBezTo>
                  <a:cubicBezTo>
                    <a:pt x="34" y="41"/>
                    <a:pt x="34" y="41"/>
                    <a:pt x="34" y="41"/>
                  </a:cubicBezTo>
                  <a:cubicBezTo>
                    <a:pt x="34" y="40"/>
                    <a:pt x="36" y="40"/>
                    <a:pt x="37" y="40"/>
                  </a:cubicBezTo>
                  <a:cubicBezTo>
                    <a:pt x="38" y="40"/>
                    <a:pt x="39" y="42"/>
                    <a:pt x="38" y="43"/>
                  </a:cubicBezTo>
                  <a:cubicBezTo>
                    <a:pt x="25" y="124"/>
                    <a:pt x="25" y="124"/>
                    <a:pt x="25" y="124"/>
                  </a:cubicBezTo>
                  <a:cubicBezTo>
                    <a:pt x="36" y="124"/>
                    <a:pt x="36" y="124"/>
                    <a:pt x="36" y="124"/>
                  </a:cubicBezTo>
                  <a:cubicBezTo>
                    <a:pt x="36" y="124"/>
                    <a:pt x="37" y="124"/>
                    <a:pt x="37" y="125"/>
                  </a:cubicBezTo>
                  <a:cubicBezTo>
                    <a:pt x="38" y="125"/>
                    <a:pt x="38" y="126"/>
                    <a:pt x="38" y="126"/>
                  </a:cubicBezTo>
                  <a:cubicBezTo>
                    <a:pt x="38" y="126"/>
                    <a:pt x="37" y="140"/>
                    <a:pt x="37" y="154"/>
                  </a:cubicBezTo>
                  <a:cubicBezTo>
                    <a:pt x="37" y="161"/>
                    <a:pt x="37" y="168"/>
                    <a:pt x="37" y="173"/>
                  </a:cubicBezTo>
                  <a:cubicBezTo>
                    <a:pt x="37" y="176"/>
                    <a:pt x="36" y="178"/>
                    <a:pt x="36" y="180"/>
                  </a:cubicBezTo>
                  <a:cubicBezTo>
                    <a:pt x="36" y="181"/>
                    <a:pt x="36" y="181"/>
                    <a:pt x="36" y="182"/>
                  </a:cubicBezTo>
                  <a:cubicBezTo>
                    <a:pt x="36" y="182"/>
                    <a:pt x="36" y="182"/>
                    <a:pt x="36" y="182"/>
                  </a:cubicBezTo>
                  <a:cubicBezTo>
                    <a:pt x="37" y="185"/>
                    <a:pt x="39" y="187"/>
                    <a:pt x="43" y="187"/>
                  </a:cubicBezTo>
                  <a:cubicBezTo>
                    <a:pt x="46" y="187"/>
                    <a:pt x="49" y="185"/>
                    <a:pt x="49" y="182"/>
                  </a:cubicBezTo>
                  <a:cubicBezTo>
                    <a:pt x="56" y="126"/>
                    <a:pt x="56" y="126"/>
                    <a:pt x="56" y="126"/>
                  </a:cubicBezTo>
                  <a:cubicBezTo>
                    <a:pt x="56" y="125"/>
                    <a:pt x="57" y="124"/>
                    <a:pt x="58" y="1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9" tIns="60944" rIns="121889" bIns="60944" numCol="1" anchor="t" anchorCtr="0" compatLnSpc="1">
              <a:prstTxWarp prst="textNoShape">
                <a:avLst/>
              </a:prstTxWarp>
            </a:bodyPr>
            <a:lstStyle/>
            <a:p>
              <a:endParaRPr lang="en-US" sz="3199"/>
            </a:p>
          </p:txBody>
        </p:sp>
      </p:grpSp>
      <p:grpSp>
        <p:nvGrpSpPr>
          <p:cNvPr id="40" name="Group 39"/>
          <p:cNvGrpSpPr>
            <a:grpSpLocks noChangeAspect="1"/>
          </p:cNvGrpSpPr>
          <p:nvPr/>
        </p:nvGrpSpPr>
        <p:grpSpPr>
          <a:xfrm>
            <a:off x="3634529" y="3268297"/>
            <a:ext cx="351792" cy="699738"/>
            <a:chOff x="2096364" y="-2257066"/>
            <a:chExt cx="727075" cy="1446213"/>
          </a:xfrm>
        </p:grpSpPr>
        <p:sp>
          <p:nvSpPr>
            <p:cNvPr id="41" name="Freeform 40"/>
            <p:cNvSpPr>
              <a:spLocks noEditPoints="1"/>
            </p:cNvSpPr>
            <p:nvPr/>
          </p:nvSpPr>
          <p:spPr bwMode="auto">
            <a:xfrm>
              <a:off x="2323376" y="-2257066"/>
              <a:ext cx="273050" cy="273050"/>
            </a:xfrm>
            <a:custGeom>
              <a:avLst/>
              <a:gdLst>
                <a:gd name="T0" fmla="*/ 23 w 46"/>
                <a:gd name="T1" fmla="*/ 46 h 46"/>
                <a:gd name="T2" fmla="*/ 0 w 46"/>
                <a:gd name="T3" fmla="*/ 23 h 46"/>
                <a:gd name="T4" fmla="*/ 23 w 46"/>
                <a:gd name="T5" fmla="*/ 0 h 46"/>
                <a:gd name="T6" fmla="*/ 46 w 46"/>
                <a:gd name="T7" fmla="*/ 23 h 46"/>
                <a:gd name="T8" fmla="*/ 23 w 46"/>
                <a:gd name="T9" fmla="*/ 46 h 46"/>
                <a:gd name="T10" fmla="*/ 23 w 46"/>
                <a:gd name="T11" fmla="*/ 5 h 46"/>
                <a:gd name="T12" fmla="*/ 5 w 46"/>
                <a:gd name="T13" fmla="*/ 23 h 46"/>
                <a:gd name="T14" fmla="*/ 23 w 46"/>
                <a:gd name="T15" fmla="*/ 41 h 46"/>
                <a:gd name="T16" fmla="*/ 41 w 46"/>
                <a:gd name="T17" fmla="*/ 23 h 46"/>
                <a:gd name="T18" fmla="*/ 23 w 46"/>
                <a:gd name="T1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46"/>
                  </a:moveTo>
                  <a:cubicBezTo>
                    <a:pt x="10" y="46"/>
                    <a:pt x="0" y="36"/>
                    <a:pt x="0" y="23"/>
                  </a:cubicBezTo>
                  <a:cubicBezTo>
                    <a:pt x="0" y="10"/>
                    <a:pt x="10" y="0"/>
                    <a:pt x="23" y="0"/>
                  </a:cubicBezTo>
                  <a:cubicBezTo>
                    <a:pt x="36" y="0"/>
                    <a:pt x="46" y="10"/>
                    <a:pt x="46" y="23"/>
                  </a:cubicBezTo>
                  <a:cubicBezTo>
                    <a:pt x="46" y="36"/>
                    <a:pt x="36" y="46"/>
                    <a:pt x="23" y="46"/>
                  </a:cubicBezTo>
                  <a:close/>
                  <a:moveTo>
                    <a:pt x="23" y="5"/>
                  </a:moveTo>
                  <a:cubicBezTo>
                    <a:pt x="13" y="5"/>
                    <a:pt x="5" y="13"/>
                    <a:pt x="5" y="23"/>
                  </a:cubicBezTo>
                  <a:cubicBezTo>
                    <a:pt x="5" y="33"/>
                    <a:pt x="13" y="41"/>
                    <a:pt x="23" y="41"/>
                  </a:cubicBezTo>
                  <a:cubicBezTo>
                    <a:pt x="33" y="41"/>
                    <a:pt x="41" y="33"/>
                    <a:pt x="41" y="23"/>
                  </a:cubicBezTo>
                  <a:cubicBezTo>
                    <a:pt x="41" y="13"/>
                    <a:pt x="33" y="5"/>
                    <a:pt x="2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9" tIns="60944" rIns="121889" bIns="60944" numCol="1" anchor="t" anchorCtr="0" compatLnSpc="1">
              <a:prstTxWarp prst="textNoShape">
                <a:avLst/>
              </a:prstTxWarp>
            </a:bodyPr>
            <a:lstStyle/>
            <a:p>
              <a:endParaRPr lang="en-US" sz="3199"/>
            </a:p>
          </p:txBody>
        </p:sp>
        <p:sp>
          <p:nvSpPr>
            <p:cNvPr id="42" name="Freeform 41"/>
            <p:cNvSpPr>
              <a:spLocks noEditPoints="1"/>
            </p:cNvSpPr>
            <p:nvPr/>
          </p:nvSpPr>
          <p:spPr bwMode="auto">
            <a:xfrm>
              <a:off x="2096364" y="-1953853"/>
              <a:ext cx="727075" cy="1143000"/>
            </a:xfrm>
            <a:custGeom>
              <a:avLst/>
              <a:gdLst>
                <a:gd name="T0" fmla="*/ 68 w 122"/>
                <a:gd name="T1" fmla="*/ 182 h 192"/>
                <a:gd name="T2" fmla="*/ 60 w 122"/>
                <a:gd name="T3" fmla="*/ 129 h 192"/>
                <a:gd name="T4" fmla="*/ 43 w 122"/>
                <a:gd name="T5" fmla="*/ 192 h 192"/>
                <a:gd name="T6" fmla="*/ 32 w 122"/>
                <a:gd name="T7" fmla="*/ 182 h 192"/>
                <a:gd name="T8" fmla="*/ 22 w 122"/>
                <a:gd name="T9" fmla="*/ 129 h 192"/>
                <a:gd name="T10" fmla="*/ 20 w 122"/>
                <a:gd name="T11" fmla="*/ 126 h 192"/>
                <a:gd name="T12" fmla="*/ 18 w 122"/>
                <a:gd name="T13" fmla="*/ 91 h 192"/>
                <a:gd name="T14" fmla="*/ 7 w 122"/>
                <a:gd name="T15" fmla="*/ 95 h 192"/>
                <a:gd name="T16" fmla="*/ 1 w 122"/>
                <a:gd name="T17" fmla="*/ 84 h 192"/>
                <a:gd name="T18" fmla="*/ 25 w 122"/>
                <a:gd name="T19" fmla="*/ 15 h 192"/>
                <a:gd name="T20" fmla="*/ 97 w 122"/>
                <a:gd name="T21" fmla="*/ 15 h 192"/>
                <a:gd name="T22" fmla="*/ 121 w 122"/>
                <a:gd name="T23" fmla="*/ 84 h 192"/>
                <a:gd name="T24" fmla="*/ 115 w 122"/>
                <a:gd name="T25" fmla="*/ 95 h 192"/>
                <a:gd name="T26" fmla="*/ 112 w 122"/>
                <a:gd name="T27" fmla="*/ 96 h 192"/>
                <a:gd name="T28" fmla="*/ 91 w 122"/>
                <a:gd name="T29" fmla="*/ 62 h 192"/>
                <a:gd name="T30" fmla="*/ 102 w 122"/>
                <a:gd name="T31" fmla="*/ 126 h 192"/>
                <a:gd name="T32" fmla="*/ 100 w 122"/>
                <a:gd name="T33" fmla="*/ 129 h 192"/>
                <a:gd name="T34" fmla="*/ 90 w 122"/>
                <a:gd name="T35" fmla="*/ 182 h 192"/>
                <a:gd name="T36" fmla="*/ 79 w 122"/>
                <a:gd name="T37" fmla="*/ 192 h 192"/>
                <a:gd name="T38" fmla="*/ 58 w 122"/>
                <a:gd name="T39" fmla="*/ 124 h 192"/>
                <a:gd name="T40" fmla="*/ 66 w 122"/>
                <a:gd name="T41" fmla="*/ 126 h 192"/>
                <a:gd name="T42" fmla="*/ 79 w 122"/>
                <a:gd name="T43" fmla="*/ 187 h 192"/>
                <a:gd name="T44" fmla="*/ 79 w 122"/>
                <a:gd name="T45" fmla="*/ 187 h 192"/>
                <a:gd name="T46" fmla="*/ 86 w 122"/>
                <a:gd name="T47" fmla="*/ 182 h 192"/>
                <a:gd name="T48" fmla="*/ 85 w 122"/>
                <a:gd name="T49" fmla="*/ 154 h 192"/>
                <a:gd name="T50" fmla="*/ 85 w 122"/>
                <a:gd name="T51" fmla="*/ 125 h 192"/>
                <a:gd name="T52" fmla="*/ 97 w 122"/>
                <a:gd name="T53" fmla="*/ 124 h 192"/>
                <a:gd name="T54" fmla="*/ 85 w 122"/>
                <a:gd name="T55" fmla="*/ 40 h 192"/>
                <a:gd name="T56" fmla="*/ 108 w 122"/>
                <a:gd name="T57" fmla="*/ 89 h 192"/>
                <a:gd name="T58" fmla="*/ 112 w 122"/>
                <a:gd name="T59" fmla="*/ 91 h 192"/>
                <a:gd name="T60" fmla="*/ 116 w 122"/>
                <a:gd name="T61" fmla="*/ 86 h 192"/>
                <a:gd name="T62" fmla="*/ 116 w 122"/>
                <a:gd name="T63" fmla="*/ 84 h 192"/>
                <a:gd name="T64" fmla="*/ 93 w 122"/>
                <a:gd name="T65" fmla="*/ 17 h 192"/>
                <a:gd name="T66" fmla="*/ 29 w 122"/>
                <a:gd name="T67" fmla="*/ 17 h 192"/>
                <a:gd name="T68" fmla="*/ 6 w 122"/>
                <a:gd name="T69" fmla="*/ 84 h 192"/>
                <a:gd name="T70" fmla="*/ 6 w 122"/>
                <a:gd name="T71" fmla="*/ 86 h 192"/>
                <a:gd name="T72" fmla="*/ 10 w 122"/>
                <a:gd name="T73" fmla="*/ 91 h 192"/>
                <a:gd name="T74" fmla="*/ 34 w 122"/>
                <a:gd name="T75" fmla="*/ 41 h 192"/>
                <a:gd name="T76" fmla="*/ 38 w 122"/>
                <a:gd name="T77" fmla="*/ 43 h 192"/>
                <a:gd name="T78" fmla="*/ 36 w 122"/>
                <a:gd name="T79" fmla="*/ 124 h 192"/>
                <a:gd name="T80" fmla="*/ 38 w 122"/>
                <a:gd name="T81" fmla="*/ 126 h 192"/>
                <a:gd name="T82" fmla="*/ 37 w 122"/>
                <a:gd name="T83" fmla="*/ 173 h 192"/>
                <a:gd name="T84" fmla="*/ 36 w 122"/>
                <a:gd name="T85" fmla="*/ 182 h 192"/>
                <a:gd name="T86" fmla="*/ 43 w 122"/>
                <a:gd name="T87" fmla="*/ 187 h 192"/>
                <a:gd name="T88" fmla="*/ 56 w 122"/>
                <a:gd name="T89" fmla="*/ 12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 h="192">
                  <a:moveTo>
                    <a:pt x="79" y="192"/>
                  </a:moveTo>
                  <a:cubicBezTo>
                    <a:pt x="74" y="192"/>
                    <a:pt x="69" y="187"/>
                    <a:pt x="68" y="182"/>
                  </a:cubicBezTo>
                  <a:cubicBezTo>
                    <a:pt x="62" y="129"/>
                    <a:pt x="62" y="129"/>
                    <a:pt x="62" y="129"/>
                  </a:cubicBezTo>
                  <a:cubicBezTo>
                    <a:pt x="60" y="129"/>
                    <a:pt x="60" y="129"/>
                    <a:pt x="60" y="129"/>
                  </a:cubicBezTo>
                  <a:cubicBezTo>
                    <a:pt x="54" y="182"/>
                    <a:pt x="54" y="182"/>
                    <a:pt x="54" y="182"/>
                  </a:cubicBezTo>
                  <a:cubicBezTo>
                    <a:pt x="53" y="187"/>
                    <a:pt x="48" y="192"/>
                    <a:pt x="43" y="192"/>
                  </a:cubicBezTo>
                  <a:cubicBezTo>
                    <a:pt x="37" y="192"/>
                    <a:pt x="32" y="187"/>
                    <a:pt x="32" y="182"/>
                  </a:cubicBezTo>
                  <a:cubicBezTo>
                    <a:pt x="32" y="182"/>
                    <a:pt x="32" y="182"/>
                    <a:pt x="32" y="182"/>
                  </a:cubicBezTo>
                  <a:cubicBezTo>
                    <a:pt x="32" y="180"/>
                    <a:pt x="33" y="145"/>
                    <a:pt x="33" y="129"/>
                  </a:cubicBezTo>
                  <a:cubicBezTo>
                    <a:pt x="22" y="129"/>
                    <a:pt x="22" y="129"/>
                    <a:pt x="22" y="129"/>
                  </a:cubicBezTo>
                  <a:cubicBezTo>
                    <a:pt x="21" y="129"/>
                    <a:pt x="21" y="128"/>
                    <a:pt x="20" y="128"/>
                  </a:cubicBezTo>
                  <a:cubicBezTo>
                    <a:pt x="20" y="127"/>
                    <a:pt x="20" y="127"/>
                    <a:pt x="20" y="126"/>
                  </a:cubicBezTo>
                  <a:cubicBezTo>
                    <a:pt x="31" y="62"/>
                    <a:pt x="31" y="62"/>
                    <a:pt x="31" y="62"/>
                  </a:cubicBezTo>
                  <a:cubicBezTo>
                    <a:pt x="18" y="91"/>
                    <a:pt x="18" y="91"/>
                    <a:pt x="18" y="91"/>
                  </a:cubicBezTo>
                  <a:cubicBezTo>
                    <a:pt x="17" y="94"/>
                    <a:pt x="14" y="96"/>
                    <a:pt x="10" y="96"/>
                  </a:cubicBezTo>
                  <a:cubicBezTo>
                    <a:pt x="9" y="96"/>
                    <a:pt x="8" y="95"/>
                    <a:pt x="7" y="95"/>
                  </a:cubicBezTo>
                  <a:cubicBezTo>
                    <a:pt x="3" y="93"/>
                    <a:pt x="0" y="89"/>
                    <a:pt x="1" y="85"/>
                  </a:cubicBezTo>
                  <a:cubicBezTo>
                    <a:pt x="1" y="85"/>
                    <a:pt x="1" y="85"/>
                    <a:pt x="1" y="84"/>
                  </a:cubicBezTo>
                  <a:cubicBezTo>
                    <a:pt x="1" y="84"/>
                    <a:pt x="3" y="80"/>
                    <a:pt x="4" y="76"/>
                  </a:cubicBezTo>
                  <a:cubicBezTo>
                    <a:pt x="10" y="58"/>
                    <a:pt x="22" y="21"/>
                    <a:pt x="25" y="15"/>
                  </a:cubicBezTo>
                  <a:cubicBezTo>
                    <a:pt x="30" y="4"/>
                    <a:pt x="41" y="0"/>
                    <a:pt x="61" y="0"/>
                  </a:cubicBezTo>
                  <a:cubicBezTo>
                    <a:pt x="81" y="0"/>
                    <a:pt x="92" y="4"/>
                    <a:pt x="97" y="15"/>
                  </a:cubicBezTo>
                  <a:cubicBezTo>
                    <a:pt x="100" y="21"/>
                    <a:pt x="112" y="58"/>
                    <a:pt x="118" y="76"/>
                  </a:cubicBezTo>
                  <a:cubicBezTo>
                    <a:pt x="119" y="80"/>
                    <a:pt x="121" y="84"/>
                    <a:pt x="121" y="84"/>
                  </a:cubicBezTo>
                  <a:cubicBezTo>
                    <a:pt x="121" y="85"/>
                    <a:pt x="121" y="85"/>
                    <a:pt x="121" y="85"/>
                  </a:cubicBezTo>
                  <a:cubicBezTo>
                    <a:pt x="122" y="89"/>
                    <a:pt x="119" y="93"/>
                    <a:pt x="115" y="95"/>
                  </a:cubicBezTo>
                  <a:cubicBezTo>
                    <a:pt x="114" y="95"/>
                    <a:pt x="113" y="96"/>
                    <a:pt x="112" y="96"/>
                  </a:cubicBezTo>
                  <a:cubicBezTo>
                    <a:pt x="112" y="96"/>
                    <a:pt x="112" y="96"/>
                    <a:pt x="112" y="96"/>
                  </a:cubicBezTo>
                  <a:cubicBezTo>
                    <a:pt x="108" y="96"/>
                    <a:pt x="105" y="94"/>
                    <a:pt x="104" y="91"/>
                  </a:cubicBezTo>
                  <a:cubicBezTo>
                    <a:pt x="91" y="62"/>
                    <a:pt x="91" y="62"/>
                    <a:pt x="91" y="62"/>
                  </a:cubicBezTo>
                  <a:cubicBezTo>
                    <a:pt x="102" y="126"/>
                    <a:pt x="102" y="126"/>
                    <a:pt x="102" y="126"/>
                  </a:cubicBezTo>
                  <a:cubicBezTo>
                    <a:pt x="102" y="126"/>
                    <a:pt x="102" y="126"/>
                    <a:pt x="102" y="126"/>
                  </a:cubicBezTo>
                  <a:cubicBezTo>
                    <a:pt x="102" y="128"/>
                    <a:pt x="101" y="129"/>
                    <a:pt x="100" y="129"/>
                  </a:cubicBezTo>
                  <a:cubicBezTo>
                    <a:pt x="100" y="129"/>
                    <a:pt x="100" y="129"/>
                    <a:pt x="100" y="129"/>
                  </a:cubicBezTo>
                  <a:cubicBezTo>
                    <a:pt x="89" y="129"/>
                    <a:pt x="89" y="129"/>
                    <a:pt x="89" y="129"/>
                  </a:cubicBezTo>
                  <a:cubicBezTo>
                    <a:pt x="89" y="145"/>
                    <a:pt x="90" y="180"/>
                    <a:pt x="90" y="182"/>
                  </a:cubicBezTo>
                  <a:cubicBezTo>
                    <a:pt x="90" y="182"/>
                    <a:pt x="90" y="182"/>
                    <a:pt x="90" y="182"/>
                  </a:cubicBezTo>
                  <a:cubicBezTo>
                    <a:pt x="90" y="187"/>
                    <a:pt x="85" y="192"/>
                    <a:pt x="79" y="192"/>
                  </a:cubicBezTo>
                  <a:cubicBezTo>
                    <a:pt x="79" y="192"/>
                    <a:pt x="79" y="192"/>
                    <a:pt x="79" y="192"/>
                  </a:cubicBezTo>
                  <a:close/>
                  <a:moveTo>
                    <a:pt x="58" y="124"/>
                  </a:moveTo>
                  <a:cubicBezTo>
                    <a:pt x="64" y="124"/>
                    <a:pt x="64" y="124"/>
                    <a:pt x="64" y="124"/>
                  </a:cubicBezTo>
                  <a:cubicBezTo>
                    <a:pt x="65" y="124"/>
                    <a:pt x="66" y="125"/>
                    <a:pt x="66" y="126"/>
                  </a:cubicBezTo>
                  <a:cubicBezTo>
                    <a:pt x="73" y="182"/>
                    <a:pt x="73" y="182"/>
                    <a:pt x="73" y="182"/>
                  </a:cubicBezTo>
                  <a:cubicBezTo>
                    <a:pt x="73" y="185"/>
                    <a:pt x="76" y="187"/>
                    <a:pt x="79" y="187"/>
                  </a:cubicBezTo>
                  <a:cubicBezTo>
                    <a:pt x="79" y="189"/>
                    <a:pt x="79" y="189"/>
                    <a:pt x="79" y="189"/>
                  </a:cubicBezTo>
                  <a:cubicBezTo>
                    <a:pt x="79" y="187"/>
                    <a:pt x="79" y="187"/>
                    <a:pt x="79" y="187"/>
                  </a:cubicBezTo>
                  <a:cubicBezTo>
                    <a:pt x="83" y="187"/>
                    <a:pt x="85" y="185"/>
                    <a:pt x="86" y="182"/>
                  </a:cubicBezTo>
                  <a:cubicBezTo>
                    <a:pt x="86" y="182"/>
                    <a:pt x="86" y="182"/>
                    <a:pt x="86" y="182"/>
                  </a:cubicBezTo>
                  <a:cubicBezTo>
                    <a:pt x="86" y="181"/>
                    <a:pt x="86" y="178"/>
                    <a:pt x="85" y="173"/>
                  </a:cubicBezTo>
                  <a:cubicBezTo>
                    <a:pt x="85" y="168"/>
                    <a:pt x="85" y="161"/>
                    <a:pt x="85" y="154"/>
                  </a:cubicBezTo>
                  <a:cubicBezTo>
                    <a:pt x="84" y="140"/>
                    <a:pt x="84" y="126"/>
                    <a:pt x="84" y="126"/>
                  </a:cubicBezTo>
                  <a:cubicBezTo>
                    <a:pt x="84" y="126"/>
                    <a:pt x="84" y="125"/>
                    <a:pt x="85" y="125"/>
                  </a:cubicBezTo>
                  <a:cubicBezTo>
                    <a:pt x="85" y="124"/>
                    <a:pt x="86" y="124"/>
                    <a:pt x="86" y="124"/>
                  </a:cubicBezTo>
                  <a:cubicBezTo>
                    <a:pt x="97" y="124"/>
                    <a:pt x="97" y="124"/>
                    <a:pt x="97" y="124"/>
                  </a:cubicBezTo>
                  <a:cubicBezTo>
                    <a:pt x="84" y="43"/>
                    <a:pt x="84" y="43"/>
                    <a:pt x="84" y="43"/>
                  </a:cubicBezTo>
                  <a:cubicBezTo>
                    <a:pt x="83" y="42"/>
                    <a:pt x="84" y="40"/>
                    <a:pt x="85" y="40"/>
                  </a:cubicBezTo>
                  <a:cubicBezTo>
                    <a:pt x="86" y="40"/>
                    <a:pt x="88" y="40"/>
                    <a:pt x="88" y="41"/>
                  </a:cubicBezTo>
                  <a:cubicBezTo>
                    <a:pt x="108" y="89"/>
                    <a:pt x="108" y="89"/>
                    <a:pt x="108" y="89"/>
                  </a:cubicBezTo>
                  <a:cubicBezTo>
                    <a:pt x="109" y="90"/>
                    <a:pt x="110" y="91"/>
                    <a:pt x="112" y="91"/>
                  </a:cubicBezTo>
                  <a:cubicBezTo>
                    <a:pt x="112" y="91"/>
                    <a:pt x="112" y="91"/>
                    <a:pt x="112" y="91"/>
                  </a:cubicBezTo>
                  <a:cubicBezTo>
                    <a:pt x="112" y="91"/>
                    <a:pt x="113" y="91"/>
                    <a:pt x="113" y="91"/>
                  </a:cubicBezTo>
                  <a:cubicBezTo>
                    <a:pt x="115" y="90"/>
                    <a:pt x="117" y="88"/>
                    <a:pt x="116" y="86"/>
                  </a:cubicBezTo>
                  <a:cubicBezTo>
                    <a:pt x="116" y="86"/>
                    <a:pt x="116" y="86"/>
                    <a:pt x="116" y="86"/>
                  </a:cubicBezTo>
                  <a:cubicBezTo>
                    <a:pt x="116" y="85"/>
                    <a:pt x="116" y="85"/>
                    <a:pt x="116" y="84"/>
                  </a:cubicBezTo>
                  <a:cubicBezTo>
                    <a:pt x="115" y="82"/>
                    <a:pt x="114" y="80"/>
                    <a:pt x="114" y="77"/>
                  </a:cubicBezTo>
                  <a:cubicBezTo>
                    <a:pt x="108" y="61"/>
                    <a:pt x="96" y="23"/>
                    <a:pt x="93" y="17"/>
                  </a:cubicBezTo>
                  <a:cubicBezTo>
                    <a:pt x="90" y="11"/>
                    <a:pt x="84" y="5"/>
                    <a:pt x="61" y="5"/>
                  </a:cubicBezTo>
                  <a:cubicBezTo>
                    <a:pt x="38" y="5"/>
                    <a:pt x="32" y="11"/>
                    <a:pt x="29" y="17"/>
                  </a:cubicBezTo>
                  <a:cubicBezTo>
                    <a:pt x="26" y="23"/>
                    <a:pt x="14" y="61"/>
                    <a:pt x="8" y="77"/>
                  </a:cubicBezTo>
                  <a:cubicBezTo>
                    <a:pt x="8" y="80"/>
                    <a:pt x="7" y="82"/>
                    <a:pt x="6" y="84"/>
                  </a:cubicBezTo>
                  <a:cubicBezTo>
                    <a:pt x="6" y="85"/>
                    <a:pt x="6" y="85"/>
                    <a:pt x="6" y="86"/>
                  </a:cubicBezTo>
                  <a:cubicBezTo>
                    <a:pt x="6" y="86"/>
                    <a:pt x="6" y="86"/>
                    <a:pt x="6" y="86"/>
                  </a:cubicBezTo>
                  <a:cubicBezTo>
                    <a:pt x="5" y="88"/>
                    <a:pt x="7" y="90"/>
                    <a:pt x="9" y="91"/>
                  </a:cubicBezTo>
                  <a:cubicBezTo>
                    <a:pt x="9" y="91"/>
                    <a:pt x="10" y="91"/>
                    <a:pt x="10" y="91"/>
                  </a:cubicBezTo>
                  <a:cubicBezTo>
                    <a:pt x="12" y="91"/>
                    <a:pt x="13" y="90"/>
                    <a:pt x="14" y="89"/>
                  </a:cubicBezTo>
                  <a:cubicBezTo>
                    <a:pt x="34" y="41"/>
                    <a:pt x="34" y="41"/>
                    <a:pt x="34" y="41"/>
                  </a:cubicBezTo>
                  <a:cubicBezTo>
                    <a:pt x="34" y="40"/>
                    <a:pt x="36" y="40"/>
                    <a:pt x="37" y="40"/>
                  </a:cubicBezTo>
                  <a:cubicBezTo>
                    <a:pt x="38" y="40"/>
                    <a:pt x="39" y="42"/>
                    <a:pt x="38" y="43"/>
                  </a:cubicBezTo>
                  <a:cubicBezTo>
                    <a:pt x="25" y="124"/>
                    <a:pt x="25" y="124"/>
                    <a:pt x="25" y="124"/>
                  </a:cubicBezTo>
                  <a:cubicBezTo>
                    <a:pt x="36" y="124"/>
                    <a:pt x="36" y="124"/>
                    <a:pt x="36" y="124"/>
                  </a:cubicBezTo>
                  <a:cubicBezTo>
                    <a:pt x="36" y="124"/>
                    <a:pt x="37" y="124"/>
                    <a:pt x="37" y="125"/>
                  </a:cubicBezTo>
                  <a:cubicBezTo>
                    <a:pt x="38" y="125"/>
                    <a:pt x="38" y="126"/>
                    <a:pt x="38" y="126"/>
                  </a:cubicBezTo>
                  <a:cubicBezTo>
                    <a:pt x="38" y="126"/>
                    <a:pt x="37" y="140"/>
                    <a:pt x="37" y="154"/>
                  </a:cubicBezTo>
                  <a:cubicBezTo>
                    <a:pt x="37" y="161"/>
                    <a:pt x="37" y="168"/>
                    <a:pt x="37" y="173"/>
                  </a:cubicBezTo>
                  <a:cubicBezTo>
                    <a:pt x="37" y="176"/>
                    <a:pt x="36" y="178"/>
                    <a:pt x="36" y="180"/>
                  </a:cubicBezTo>
                  <a:cubicBezTo>
                    <a:pt x="36" y="181"/>
                    <a:pt x="36" y="181"/>
                    <a:pt x="36" y="182"/>
                  </a:cubicBezTo>
                  <a:cubicBezTo>
                    <a:pt x="36" y="182"/>
                    <a:pt x="36" y="182"/>
                    <a:pt x="36" y="182"/>
                  </a:cubicBezTo>
                  <a:cubicBezTo>
                    <a:pt x="37" y="185"/>
                    <a:pt x="39" y="187"/>
                    <a:pt x="43" y="187"/>
                  </a:cubicBezTo>
                  <a:cubicBezTo>
                    <a:pt x="46" y="187"/>
                    <a:pt x="49" y="185"/>
                    <a:pt x="49" y="182"/>
                  </a:cubicBezTo>
                  <a:cubicBezTo>
                    <a:pt x="56" y="126"/>
                    <a:pt x="56" y="126"/>
                    <a:pt x="56" y="126"/>
                  </a:cubicBezTo>
                  <a:cubicBezTo>
                    <a:pt x="56" y="125"/>
                    <a:pt x="57" y="124"/>
                    <a:pt x="58" y="1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9" tIns="60944" rIns="121889" bIns="60944" numCol="1" anchor="t" anchorCtr="0" compatLnSpc="1">
              <a:prstTxWarp prst="textNoShape">
                <a:avLst/>
              </a:prstTxWarp>
            </a:bodyPr>
            <a:lstStyle/>
            <a:p>
              <a:endParaRPr lang="en-US" sz="3199"/>
            </a:p>
          </p:txBody>
        </p:sp>
      </p:grpSp>
      <p:sp>
        <p:nvSpPr>
          <p:cNvPr id="76" name="Freeform 75"/>
          <p:cNvSpPr/>
          <p:nvPr/>
        </p:nvSpPr>
        <p:spPr>
          <a:xfrm flipH="1">
            <a:off x="3891422" y="1803825"/>
            <a:ext cx="567120" cy="190451"/>
          </a:xfrm>
          <a:custGeom>
            <a:avLst/>
            <a:gdLst>
              <a:gd name="connsiteX0" fmla="*/ 0 w 425450"/>
              <a:gd name="connsiteY0" fmla="*/ 142875 h 142875"/>
              <a:gd name="connsiteX1" fmla="*/ 168275 w 425450"/>
              <a:gd name="connsiteY1" fmla="*/ 0 h 142875"/>
              <a:gd name="connsiteX2" fmla="*/ 425450 w 425450"/>
              <a:gd name="connsiteY2" fmla="*/ 0 h 142875"/>
            </a:gdLst>
            <a:ahLst/>
            <a:cxnLst>
              <a:cxn ang="0">
                <a:pos x="connsiteX0" y="connsiteY0"/>
              </a:cxn>
              <a:cxn ang="0">
                <a:pos x="connsiteX1" y="connsiteY1"/>
              </a:cxn>
              <a:cxn ang="0">
                <a:pos x="connsiteX2" y="connsiteY2"/>
              </a:cxn>
            </a:cxnLst>
            <a:rect l="l" t="t" r="r" b="b"/>
            <a:pathLst>
              <a:path w="425450" h="142875">
                <a:moveTo>
                  <a:pt x="0" y="142875"/>
                </a:moveTo>
                <a:lnTo>
                  <a:pt x="168275" y="0"/>
                </a:lnTo>
                <a:lnTo>
                  <a:pt x="425450" y="0"/>
                </a:lnTo>
              </a:path>
            </a:pathLst>
          </a:custGeom>
          <a:no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a:p>
        </p:txBody>
      </p:sp>
      <p:sp>
        <p:nvSpPr>
          <p:cNvPr id="77" name="Freeform 76"/>
          <p:cNvSpPr/>
          <p:nvPr/>
        </p:nvSpPr>
        <p:spPr>
          <a:xfrm flipH="1" flipV="1">
            <a:off x="3891656" y="5033372"/>
            <a:ext cx="558751" cy="364188"/>
          </a:xfrm>
          <a:custGeom>
            <a:avLst/>
            <a:gdLst>
              <a:gd name="connsiteX0" fmla="*/ 0 w 425450"/>
              <a:gd name="connsiteY0" fmla="*/ 142875 h 142875"/>
              <a:gd name="connsiteX1" fmla="*/ 168275 w 425450"/>
              <a:gd name="connsiteY1" fmla="*/ 0 h 142875"/>
              <a:gd name="connsiteX2" fmla="*/ 425450 w 425450"/>
              <a:gd name="connsiteY2" fmla="*/ 0 h 142875"/>
              <a:gd name="connsiteX0" fmla="*/ 0 w 241564"/>
              <a:gd name="connsiteY0" fmla="*/ 142875 h 142875"/>
              <a:gd name="connsiteX1" fmla="*/ 168275 w 241564"/>
              <a:gd name="connsiteY1" fmla="*/ 0 h 142875"/>
              <a:gd name="connsiteX2" fmla="*/ 241564 w 241564"/>
              <a:gd name="connsiteY2" fmla="*/ 1245 h 142875"/>
            </a:gdLst>
            <a:ahLst/>
            <a:cxnLst>
              <a:cxn ang="0">
                <a:pos x="connsiteX0" y="connsiteY0"/>
              </a:cxn>
              <a:cxn ang="0">
                <a:pos x="connsiteX1" y="connsiteY1"/>
              </a:cxn>
              <a:cxn ang="0">
                <a:pos x="connsiteX2" y="connsiteY2"/>
              </a:cxn>
            </a:cxnLst>
            <a:rect l="l" t="t" r="r" b="b"/>
            <a:pathLst>
              <a:path w="241564" h="142875">
                <a:moveTo>
                  <a:pt x="0" y="142875"/>
                </a:moveTo>
                <a:lnTo>
                  <a:pt x="168275" y="0"/>
                </a:lnTo>
                <a:lnTo>
                  <a:pt x="241564" y="1245"/>
                </a:lnTo>
              </a:path>
            </a:pathLst>
          </a:custGeom>
          <a:no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a:p>
        </p:txBody>
      </p:sp>
      <p:cxnSp>
        <p:nvCxnSpPr>
          <p:cNvPr id="82" name="Straight Connector 81"/>
          <p:cNvCxnSpPr/>
          <p:nvPr/>
        </p:nvCxnSpPr>
        <p:spPr>
          <a:xfrm>
            <a:off x="3190151" y="3522192"/>
            <a:ext cx="240933" cy="0"/>
          </a:xfrm>
          <a:prstGeom prst="line">
            <a:avLst/>
          </a:prstGeom>
          <a:no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sp>
        <p:nvSpPr>
          <p:cNvPr id="52" name="Text Placeholder 7">
            <a:extLst>
              <a:ext uri="{FF2B5EF4-FFF2-40B4-BE49-F238E27FC236}">
                <a16:creationId xmlns:a16="http://schemas.microsoft.com/office/drawing/2014/main" id="{C480305C-8289-BA41-81EA-75C7E0CA67C8}"/>
              </a:ext>
            </a:extLst>
          </p:cNvPr>
          <p:cNvSpPr txBox="1">
            <a:spLocks/>
          </p:cNvSpPr>
          <p:nvPr/>
        </p:nvSpPr>
        <p:spPr>
          <a:xfrm>
            <a:off x="915750" y="801393"/>
            <a:ext cx="10360502" cy="406294"/>
          </a:xfrm>
          <a:prstGeom prst="rect">
            <a:avLst/>
          </a:prstGeom>
          <a:solidFill>
            <a:schemeClr val="bg1">
              <a:lumMod val="75000"/>
              <a:alpha val="20000"/>
            </a:schemeClr>
          </a:solidFill>
          <a:ln w="3175" cap="rnd">
            <a:solidFill>
              <a:schemeClr val="tx1">
                <a:lumMod val="60000"/>
                <a:lumOff val="40000"/>
              </a:schemeClr>
            </a:solidFill>
          </a:ln>
        </p:spPr>
        <p:txBody>
          <a:bodyPr lIns="45720" tIns="22860" rIns="45720" bIns="22860" anchor="t"/>
          <a:lstStyle>
            <a:lvl1pPr marL="228594" indent="-228594" algn="l" defTabSz="1219170" rtl="0" eaLnBrk="1" latinLnBrk="0" hangingPunct="1">
              <a:spcBef>
                <a:spcPct val="20000"/>
              </a:spcBef>
              <a:buClr>
                <a:schemeClr val="accent1"/>
              </a:buClr>
              <a:buFont typeface="Arial" panose="020B0604020202020204" pitchFamily="34" charset="0"/>
              <a:buChar char="•"/>
              <a:defRPr sz="2000" kern="800" spc="-13">
                <a:solidFill>
                  <a:schemeClr val="tx1"/>
                </a:solidFill>
                <a:latin typeface="+mn-lt"/>
                <a:ea typeface="+mn-ea"/>
                <a:cs typeface="+mn-cs"/>
              </a:defRPr>
            </a:lvl1pPr>
            <a:lvl2pPr marL="459306" indent="-230712" algn="l" defTabSz="1219170"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2pPr>
            <a:lvl3pPr marL="687900" indent="-228594" algn="l" defTabSz="1219170"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3pPr>
            <a:lvl4pPr marL="916494" indent="-228594" algn="l" defTabSz="1219170"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4pPr>
            <a:lvl5pPr marL="1145089" indent="-228594" algn="l" defTabSz="1219170"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0" indent="0" algn="ctr">
              <a:buNone/>
            </a:pPr>
            <a:r>
              <a:rPr lang="en-US" sz="1975" dirty="0">
                <a:solidFill>
                  <a:schemeClr val="bg2">
                    <a:lumMod val="75000"/>
                  </a:schemeClr>
                </a:solidFill>
              </a:rPr>
              <a:t>Strategy to improve teaching, learning through innovation</a:t>
            </a:r>
            <a:endParaRPr lang="en-US" dirty="0">
              <a:solidFill>
                <a:schemeClr val="bg2">
                  <a:lumMod val="75000"/>
                </a:schemeClr>
              </a:solidFill>
            </a:endParaRPr>
          </a:p>
        </p:txBody>
      </p:sp>
    </p:spTree>
    <p:extLst>
      <p:ext uri="{BB962C8B-B14F-4D97-AF65-F5344CB8AC3E}">
        <p14:creationId xmlns:p14="http://schemas.microsoft.com/office/powerpoint/2010/main" val="3209703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300" fill="hold"/>
                                        <p:tgtEl>
                                          <p:spTgt spid="12"/>
                                        </p:tgtEl>
                                        <p:attrNameLst>
                                          <p:attrName>ppt_w</p:attrName>
                                        </p:attrNameLst>
                                      </p:cBhvr>
                                      <p:tavLst>
                                        <p:tav tm="0">
                                          <p:val>
                                            <p:fltVal val="0"/>
                                          </p:val>
                                        </p:tav>
                                        <p:tav tm="100000">
                                          <p:val>
                                            <p:strVal val="#ppt_w"/>
                                          </p:val>
                                        </p:tav>
                                      </p:tavLst>
                                    </p:anim>
                                    <p:anim calcmode="lin" valueType="num">
                                      <p:cBhvr>
                                        <p:cTn id="8" dur="300" fill="hold"/>
                                        <p:tgtEl>
                                          <p:spTgt spid="12"/>
                                        </p:tgtEl>
                                        <p:attrNameLst>
                                          <p:attrName>ppt_h</p:attrName>
                                        </p:attrNameLst>
                                      </p:cBhvr>
                                      <p:tavLst>
                                        <p:tav tm="0">
                                          <p:val>
                                            <p:fltVal val="0"/>
                                          </p:val>
                                        </p:tav>
                                        <p:tav tm="100000">
                                          <p:val>
                                            <p:strVal val="#ppt_h"/>
                                          </p:val>
                                        </p:tav>
                                      </p:tavLst>
                                    </p:anim>
                                    <p:animEffect transition="in" filter="fade">
                                      <p:cBhvr>
                                        <p:cTn id="9" dur="300"/>
                                        <p:tgtEl>
                                          <p:spTgt spid="12"/>
                                        </p:tgtEl>
                                      </p:cBhvr>
                                    </p:animEffect>
                                    <p:anim calcmode="lin" valueType="num">
                                      <p:cBhvr>
                                        <p:cTn id="10" dur="300" fill="hold"/>
                                        <p:tgtEl>
                                          <p:spTgt spid="12"/>
                                        </p:tgtEl>
                                        <p:attrNameLst>
                                          <p:attrName>ppt_x</p:attrName>
                                        </p:attrNameLst>
                                      </p:cBhvr>
                                      <p:tavLst>
                                        <p:tav tm="0">
                                          <p:val>
                                            <p:fltVal val="0.5"/>
                                          </p:val>
                                        </p:tav>
                                        <p:tav tm="100000">
                                          <p:val>
                                            <p:strVal val="#ppt_x"/>
                                          </p:val>
                                        </p:tav>
                                      </p:tavLst>
                                    </p:anim>
                                    <p:anim calcmode="lin" valueType="num">
                                      <p:cBhvr>
                                        <p:cTn id="11" dur="300" fill="hold"/>
                                        <p:tgtEl>
                                          <p:spTgt spid="12"/>
                                        </p:tgtEl>
                                        <p:attrNameLst>
                                          <p:attrName>ppt_y</p:attrName>
                                        </p:attrNameLst>
                                      </p:cBhvr>
                                      <p:tavLst>
                                        <p:tav tm="0">
                                          <p:val>
                                            <p:fltVal val="0.5"/>
                                          </p:val>
                                        </p:tav>
                                        <p:tav tm="100000">
                                          <p:val>
                                            <p:strVal val="#ppt_y"/>
                                          </p:val>
                                        </p:tav>
                                      </p:tavLst>
                                    </p:anim>
                                  </p:childTnLst>
                                </p:cTn>
                              </p:par>
                              <p:par>
                                <p:cTn id="12" presetID="10" presetClass="entr" presetSubtype="0" fill="hold" grpId="0" nodeType="withEffect">
                                  <p:stCondLst>
                                    <p:cond delay="200"/>
                                  </p:stCondLst>
                                  <p:childTnLst>
                                    <p:set>
                                      <p:cBhvr>
                                        <p:cTn id="13" dur="1" fill="hold">
                                          <p:stCondLst>
                                            <p:cond delay="0"/>
                                          </p:stCondLst>
                                        </p:cTn>
                                        <p:tgtEl>
                                          <p:spTgt spid="48"/>
                                        </p:tgtEl>
                                        <p:attrNameLst>
                                          <p:attrName>style.visibility</p:attrName>
                                        </p:attrNameLst>
                                      </p:cBhvr>
                                      <p:to>
                                        <p:strVal val="visible"/>
                                      </p:to>
                                    </p:set>
                                    <p:animEffect transition="in" filter="fade">
                                      <p:cBhvr>
                                        <p:cTn id="14" dur="300"/>
                                        <p:tgtEl>
                                          <p:spTgt spid="48"/>
                                        </p:tgtEl>
                                      </p:cBhvr>
                                    </p:animEffect>
                                  </p:childTnLst>
                                </p:cTn>
                              </p:par>
                              <p:par>
                                <p:cTn id="15" presetID="10" presetClass="entr" presetSubtype="0" fill="hold" nodeType="withEffect">
                                  <p:stCondLst>
                                    <p:cond delay="20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300"/>
                                        <p:tgtEl>
                                          <p:spTgt spid="36"/>
                                        </p:tgtEl>
                                      </p:cBhvr>
                                    </p:animEffect>
                                  </p:childTnLst>
                                </p:cTn>
                              </p:par>
                              <p:par>
                                <p:cTn id="18" presetID="10" presetClass="entr" presetSubtype="0" fill="hold" grpId="0" nodeType="withEffect">
                                  <p:stCondLst>
                                    <p:cond delay="200"/>
                                  </p:stCondLst>
                                  <p:childTnLst>
                                    <p:set>
                                      <p:cBhvr>
                                        <p:cTn id="19" dur="1" fill="hold">
                                          <p:stCondLst>
                                            <p:cond delay="0"/>
                                          </p:stCondLst>
                                        </p:cTn>
                                        <p:tgtEl>
                                          <p:spTgt spid="74"/>
                                        </p:tgtEl>
                                        <p:attrNameLst>
                                          <p:attrName>style.visibility</p:attrName>
                                        </p:attrNameLst>
                                      </p:cBhvr>
                                      <p:to>
                                        <p:strVal val="visible"/>
                                      </p:to>
                                    </p:set>
                                    <p:animEffect transition="in" filter="fade">
                                      <p:cBhvr>
                                        <p:cTn id="20" dur="300"/>
                                        <p:tgtEl>
                                          <p:spTgt spid="74"/>
                                        </p:tgtEl>
                                      </p:cBhvr>
                                    </p:animEffect>
                                  </p:childTnLst>
                                </p:cTn>
                              </p:par>
                              <p:par>
                                <p:cTn id="21" presetID="53" presetClass="entr" presetSubtype="528" fill="hold" grpId="0" nodeType="withEffect">
                                  <p:stCondLst>
                                    <p:cond delay="200"/>
                                  </p:stCondLst>
                                  <p:childTnLst>
                                    <p:set>
                                      <p:cBhvr>
                                        <p:cTn id="22" dur="1" fill="hold">
                                          <p:stCondLst>
                                            <p:cond delay="0"/>
                                          </p:stCondLst>
                                        </p:cTn>
                                        <p:tgtEl>
                                          <p:spTgt spid="11"/>
                                        </p:tgtEl>
                                        <p:attrNameLst>
                                          <p:attrName>style.visibility</p:attrName>
                                        </p:attrNameLst>
                                      </p:cBhvr>
                                      <p:to>
                                        <p:strVal val="visible"/>
                                      </p:to>
                                    </p:set>
                                    <p:anim calcmode="lin" valueType="num">
                                      <p:cBhvr>
                                        <p:cTn id="23" dur="300" fill="hold"/>
                                        <p:tgtEl>
                                          <p:spTgt spid="11"/>
                                        </p:tgtEl>
                                        <p:attrNameLst>
                                          <p:attrName>ppt_w</p:attrName>
                                        </p:attrNameLst>
                                      </p:cBhvr>
                                      <p:tavLst>
                                        <p:tav tm="0">
                                          <p:val>
                                            <p:fltVal val="0"/>
                                          </p:val>
                                        </p:tav>
                                        <p:tav tm="100000">
                                          <p:val>
                                            <p:strVal val="#ppt_w"/>
                                          </p:val>
                                        </p:tav>
                                      </p:tavLst>
                                    </p:anim>
                                    <p:anim calcmode="lin" valueType="num">
                                      <p:cBhvr>
                                        <p:cTn id="24" dur="300" fill="hold"/>
                                        <p:tgtEl>
                                          <p:spTgt spid="11"/>
                                        </p:tgtEl>
                                        <p:attrNameLst>
                                          <p:attrName>ppt_h</p:attrName>
                                        </p:attrNameLst>
                                      </p:cBhvr>
                                      <p:tavLst>
                                        <p:tav tm="0">
                                          <p:val>
                                            <p:fltVal val="0"/>
                                          </p:val>
                                        </p:tav>
                                        <p:tav tm="100000">
                                          <p:val>
                                            <p:strVal val="#ppt_h"/>
                                          </p:val>
                                        </p:tav>
                                      </p:tavLst>
                                    </p:anim>
                                    <p:animEffect transition="in" filter="fade">
                                      <p:cBhvr>
                                        <p:cTn id="25" dur="300"/>
                                        <p:tgtEl>
                                          <p:spTgt spid="11"/>
                                        </p:tgtEl>
                                      </p:cBhvr>
                                    </p:animEffect>
                                    <p:anim calcmode="lin" valueType="num">
                                      <p:cBhvr>
                                        <p:cTn id="26" dur="300" fill="hold"/>
                                        <p:tgtEl>
                                          <p:spTgt spid="11"/>
                                        </p:tgtEl>
                                        <p:attrNameLst>
                                          <p:attrName>ppt_x</p:attrName>
                                        </p:attrNameLst>
                                      </p:cBhvr>
                                      <p:tavLst>
                                        <p:tav tm="0">
                                          <p:val>
                                            <p:fltVal val="0.5"/>
                                          </p:val>
                                        </p:tav>
                                        <p:tav tm="100000">
                                          <p:val>
                                            <p:strVal val="#ppt_x"/>
                                          </p:val>
                                        </p:tav>
                                      </p:tavLst>
                                    </p:anim>
                                    <p:anim calcmode="lin" valueType="num">
                                      <p:cBhvr>
                                        <p:cTn id="27" dur="300" fill="hold"/>
                                        <p:tgtEl>
                                          <p:spTgt spid="11"/>
                                        </p:tgtEl>
                                        <p:attrNameLst>
                                          <p:attrName>ppt_y</p:attrName>
                                        </p:attrNameLst>
                                      </p:cBhvr>
                                      <p:tavLst>
                                        <p:tav tm="0">
                                          <p:val>
                                            <p:fltVal val="0.5"/>
                                          </p:val>
                                        </p:tav>
                                        <p:tav tm="100000">
                                          <p:val>
                                            <p:strVal val="#ppt_y"/>
                                          </p:val>
                                        </p:tav>
                                      </p:tavLst>
                                    </p:anim>
                                  </p:childTnLst>
                                </p:cTn>
                              </p:par>
                              <p:par>
                                <p:cTn id="28" presetID="10" presetClass="entr" presetSubtype="0" fill="hold" grpId="0" nodeType="withEffect">
                                  <p:stCondLst>
                                    <p:cond delay="600"/>
                                  </p:stCondLst>
                                  <p:childTnLst>
                                    <p:set>
                                      <p:cBhvr>
                                        <p:cTn id="29" dur="1" fill="hold">
                                          <p:stCondLst>
                                            <p:cond delay="0"/>
                                          </p:stCondLst>
                                        </p:cTn>
                                        <p:tgtEl>
                                          <p:spTgt spid="47"/>
                                        </p:tgtEl>
                                        <p:attrNameLst>
                                          <p:attrName>style.visibility</p:attrName>
                                        </p:attrNameLst>
                                      </p:cBhvr>
                                      <p:to>
                                        <p:strVal val="visible"/>
                                      </p:to>
                                    </p:set>
                                    <p:animEffect transition="in" filter="fade">
                                      <p:cBhvr>
                                        <p:cTn id="30" dur="300"/>
                                        <p:tgtEl>
                                          <p:spTgt spid="47"/>
                                        </p:tgtEl>
                                      </p:cBhvr>
                                    </p:animEffect>
                                  </p:childTnLst>
                                </p:cTn>
                              </p:par>
                              <p:par>
                                <p:cTn id="31" presetID="10" presetClass="entr" presetSubtype="0" fill="hold" nodeType="withEffect">
                                  <p:stCondLst>
                                    <p:cond delay="60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300"/>
                                        <p:tgtEl>
                                          <p:spTgt spid="30"/>
                                        </p:tgtEl>
                                      </p:cBhvr>
                                    </p:animEffect>
                                  </p:childTnLst>
                                </p:cTn>
                              </p:par>
                              <p:par>
                                <p:cTn id="34" presetID="10" presetClass="entr" presetSubtype="0" fill="hold" nodeType="withEffect">
                                  <p:stCondLst>
                                    <p:cond delay="600"/>
                                  </p:stCondLst>
                                  <p:childTnLst>
                                    <p:set>
                                      <p:cBhvr>
                                        <p:cTn id="35" dur="1" fill="hold">
                                          <p:stCondLst>
                                            <p:cond delay="0"/>
                                          </p:stCondLst>
                                        </p:cTn>
                                        <p:tgtEl>
                                          <p:spTgt spid="81"/>
                                        </p:tgtEl>
                                        <p:attrNameLst>
                                          <p:attrName>style.visibility</p:attrName>
                                        </p:attrNameLst>
                                      </p:cBhvr>
                                      <p:to>
                                        <p:strVal val="visible"/>
                                      </p:to>
                                    </p:set>
                                    <p:animEffect transition="in" filter="fade">
                                      <p:cBhvr>
                                        <p:cTn id="36" dur="300"/>
                                        <p:tgtEl>
                                          <p:spTgt spid="81"/>
                                        </p:tgtEl>
                                      </p:cBhvr>
                                    </p:animEffect>
                                  </p:childTnLst>
                                </p:cTn>
                              </p:par>
                              <p:par>
                                <p:cTn id="37" presetID="53" presetClass="entr" presetSubtype="528" fill="hold" grpId="0" nodeType="withEffect">
                                  <p:stCondLst>
                                    <p:cond delay="600"/>
                                  </p:stCondLst>
                                  <p:childTnLst>
                                    <p:set>
                                      <p:cBhvr>
                                        <p:cTn id="38" dur="1" fill="hold">
                                          <p:stCondLst>
                                            <p:cond delay="0"/>
                                          </p:stCondLst>
                                        </p:cTn>
                                        <p:tgtEl>
                                          <p:spTgt spid="43"/>
                                        </p:tgtEl>
                                        <p:attrNameLst>
                                          <p:attrName>style.visibility</p:attrName>
                                        </p:attrNameLst>
                                      </p:cBhvr>
                                      <p:to>
                                        <p:strVal val="visible"/>
                                      </p:to>
                                    </p:set>
                                    <p:anim calcmode="lin" valueType="num">
                                      <p:cBhvr>
                                        <p:cTn id="39" dur="300" fill="hold"/>
                                        <p:tgtEl>
                                          <p:spTgt spid="43"/>
                                        </p:tgtEl>
                                        <p:attrNameLst>
                                          <p:attrName>ppt_w</p:attrName>
                                        </p:attrNameLst>
                                      </p:cBhvr>
                                      <p:tavLst>
                                        <p:tav tm="0">
                                          <p:val>
                                            <p:fltVal val="0"/>
                                          </p:val>
                                        </p:tav>
                                        <p:tav tm="100000">
                                          <p:val>
                                            <p:strVal val="#ppt_w"/>
                                          </p:val>
                                        </p:tav>
                                      </p:tavLst>
                                    </p:anim>
                                    <p:anim calcmode="lin" valueType="num">
                                      <p:cBhvr>
                                        <p:cTn id="40" dur="300" fill="hold"/>
                                        <p:tgtEl>
                                          <p:spTgt spid="43"/>
                                        </p:tgtEl>
                                        <p:attrNameLst>
                                          <p:attrName>ppt_h</p:attrName>
                                        </p:attrNameLst>
                                      </p:cBhvr>
                                      <p:tavLst>
                                        <p:tav tm="0">
                                          <p:val>
                                            <p:fltVal val="0"/>
                                          </p:val>
                                        </p:tav>
                                        <p:tav tm="100000">
                                          <p:val>
                                            <p:strVal val="#ppt_h"/>
                                          </p:val>
                                        </p:tav>
                                      </p:tavLst>
                                    </p:anim>
                                    <p:animEffect transition="in" filter="fade">
                                      <p:cBhvr>
                                        <p:cTn id="41" dur="300"/>
                                        <p:tgtEl>
                                          <p:spTgt spid="43"/>
                                        </p:tgtEl>
                                      </p:cBhvr>
                                    </p:animEffect>
                                    <p:anim calcmode="lin" valueType="num">
                                      <p:cBhvr>
                                        <p:cTn id="42" dur="300" fill="hold"/>
                                        <p:tgtEl>
                                          <p:spTgt spid="43"/>
                                        </p:tgtEl>
                                        <p:attrNameLst>
                                          <p:attrName>ppt_x</p:attrName>
                                        </p:attrNameLst>
                                      </p:cBhvr>
                                      <p:tavLst>
                                        <p:tav tm="0">
                                          <p:val>
                                            <p:fltVal val="0.5"/>
                                          </p:val>
                                        </p:tav>
                                        <p:tav tm="100000">
                                          <p:val>
                                            <p:strVal val="#ppt_x"/>
                                          </p:val>
                                        </p:tav>
                                      </p:tavLst>
                                    </p:anim>
                                    <p:anim calcmode="lin" valueType="num">
                                      <p:cBhvr>
                                        <p:cTn id="43" dur="300" fill="hold"/>
                                        <p:tgtEl>
                                          <p:spTgt spid="43"/>
                                        </p:tgtEl>
                                        <p:attrNameLst>
                                          <p:attrName>ppt_y</p:attrName>
                                        </p:attrNameLst>
                                      </p:cBhvr>
                                      <p:tavLst>
                                        <p:tav tm="0">
                                          <p:val>
                                            <p:fltVal val="0.5"/>
                                          </p:val>
                                        </p:tav>
                                        <p:tav tm="100000">
                                          <p:val>
                                            <p:strVal val="#ppt_y"/>
                                          </p:val>
                                        </p:tav>
                                      </p:tavLst>
                                    </p:anim>
                                  </p:childTnLst>
                                </p:cTn>
                              </p:par>
                              <p:par>
                                <p:cTn id="44" presetID="10" presetClass="entr" presetSubtype="0" fill="hold" grpId="0" nodeType="withEffect">
                                  <p:stCondLst>
                                    <p:cond delay="900"/>
                                  </p:stCondLst>
                                  <p:childTnLst>
                                    <p:set>
                                      <p:cBhvr>
                                        <p:cTn id="45" dur="1" fill="hold">
                                          <p:stCondLst>
                                            <p:cond delay="0"/>
                                          </p:stCondLst>
                                        </p:cTn>
                                        <p:tgtEl>
                                          <p:spTgt spid="46"/>
                                        </p:tgtEl>
                                        <p:attrNameLst>
                                          <p:attrName>style.visibility</p:attrName>
                                        </p:attrNameLst>
                                      </p:cBhvr>
                                      <p:to>
                                        <p:strVal val="visible"/>
                                      </p:to>
                                    </p:set>
                                    <p:animEffect transition="in" filter="fade">
                                      <p:cBhvr>
                                        <p:cTn id="46" dur="300"/>
                                        <p:tgtEl>
                                          <p:spTgt spid="46"/>
                                        </p:tgtEl>
                                      </p:cBhvr>
                                    </p:animEffect>
                                  </p:childTnLst>
                                </p:cTn>
                              </p:par>
                              <p:par>
                                <p:cTn id="47" presetID="10" presetClass="entr" presetSubtype="0" fill="hold" nodeType="withEffect">
                                  <p:stCondLst>
                                    <p:cond delay="900"/>
                                  </p:stCondLst>
                                  <p:childTnLst>
                                    <p:set>
                                      <p:cBhvr>
                                        <p:cTn id="48" dur="1" fill="hold">
                                          <p:stCondLst>
                                            <p:cond delay="0"/>
                                          </p:stCondLst>
                                        </p:cTn>
                                        <p:tgtEl>
                                          <p:spTgt spid="49"/>
                                        </p:tgtEl>
                                        <p:attrNameLst>
                                          <p:attrName>style.visibility</p:attrName>
                                        </p:attrNameLst>
                                      </p:cBhvr>
                                      <p:to>
                                        <p:strVal val="visible"/>
                                      </p:to>
                                    </p:set>
                                    <p:animEffect transition="in" filter="fade">
                                      <p:cBhvr>
                                        <p:cTn id="49" dur="300"/>
                                        <p:tgtEl>
                                          <p:spTgt spid="49"/>
                                        </p:tgtEl>
                                      </p:cBhvr>
                                    </p:animEffect>
                                  </p:childTnLst>
                                </p:cTn>
                              </p:par>
                              <p:par>
                                <p:cTn id="50" presetID="10" presetClass="entr" presetSubtype="0" fill="hold" grpId="0" nodeType="withEffect">
                                  <p:stCondLst>
                                    <p:cond delay="900"/>
                                  </p:stCondLst>
                                  <p:childTnLst>
                                    <p:set>
                                      <p:cBhvr>
                                        <p:cTn id="51" dur="1" fill="hold">
                                          <p:stCondLst>
                                            <p:cond delay="0"/>
                                          </p:stCondLst>
                                        </p:cTn>
                                        <p:tgtEl>
                                          <p:spTgt spid="75"/>
                                        </p:tgtEl>
                                        <p:attrNameLst>
                                          <p:attrName>style.visibility</p:attrName>
                                        </p:attrNameLst>
                                      </p:cBhvr>
                                      <p:to>
                                        <p:strVal val="visible"/>
                                      </p:to>
                                    </p:set>
                                    <p:animEffect transition="in" filter="fade">
                                      <p:cBhvr>
                                        <p:cTn id="52" dur="300"/>
                                        <p:tgtEl>
                                          <p:spTgt spid="75"/>
                                        </p:tgtEl>
                                      </p:cBhvr>
                                    </p:animEffect>
                                  </p:childTnLst>
                                </p:cTn>
                              </p:par>
                              <p:par>
                                <p:cTn id="53" presetID="53" presetClass="entr" presetSubtype="528" fill="hold" grpId="0" nodeType="withEffect">
                                  <p:stCondLst>
                                    <p:cond delay="9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300" fill="hold"/>
                                        <p:tgtEl>
                                          <p:spTgt spid="10"/>
                                        </p:tgtEl>
                                        <p:attrNameLst>
                                          <p:attrName>ppt_w</p:attrName>
                                        </p:attrNameLst>
                                      </p:cBhvr>
                                      <p:tavLst>
                                        <p:tav tm="0">
                                          <p:val>
                                            <p:fltVal val="0"/>
                                          </p:val>
                                        </p:tav>
                                        <p:tav tm="100000">
                                          <p:val>
                                            <p:strVal val="#ppt_w"/>
                                          </p:val>
                                        </p:tav>
                                      </p:tavLst>
                                    </p:anim>
                                    <p:anim calcmode="lin" valueType="num">
                                      <p:cBhvr>
                                        <p:cTn id="56" dur="300" fill="hold"/>
                                        <p:tgtEl>
                                          <p:spTgt spid="10"/>
                                        </p:tgtEl>
                                        <p:attrNameLst>
                                          <p:attrName>ppt_h</p:attrName>
                                        </p:attrNameLst>
                                      </p:cBhvr>
                                      <p:tavLst>
                                        <p:tav tm="0">
                                          <p:val>
                                            <p:fltVal val="0"/>
                                          </p:val>
                                        </p:tav>
                                        <p:tav tm="100000">
                                          <p:val>
                                            <p:strVal val="#ppt_h"/>
                                          </p:val>
                                        </p:tav>
                                      </p:tavLst>
                                    </p:anim>
                                    <p:animEffect transition="in" filter="fade">
                                      <p:cBhvr>
                                        <p:cTn id="57" dur="300"/>
                                        <p:tgtEl>
                                          <p:spTgt spid="10"/>
                                        </p:tgtEl>
                                      </p:cBhvr>
                                    </p:animEffect>
                                    <p:anim calcmode="lin" valueType="num">
                                      <p:cBhvr>
                                        <p:cTn id="58" dur="300" fill="hold"/>
                                        <p:tgtEl>
                                          <p:spTgt spid="10"/>
                                        </p:tgtEl>
                                        <p:attrNameLst>
                                          <p:attrName>ppt_x</p:attrName>
                                        </p:attrNameLst>
                                      </p:cBhvr>
                                      <p:tavLst>
                                        <p:tav tm="0">
                                          <p:val>
                                            <p:fltVal val="0.5"/>
                                          </p:val>
                                        </p:tav>
                                        <p:tav tm="100000">
                                          <p:val>
                                            <p:strVal val="#ppt_x"/>
                                          </p:val>
                                        </p:tav>
                                      </p:tavLst>
                                    </p:anim>
                                    <p:anim calcmode="lin" valueType="num">
                                      <p:cBhvr>
                                        <p:cTn id="59" dur="300" fill="hold"/>
                                        <p:tgtEl>
                                          <p:spTgt spid="10"/>
                                        </p:tgtEl>
                                        <p:attrNameLst>
                                          <p:attrName>ppt_y</p:attrName>
                                        </p:attrNameLst>
                                      </p:cBhvr>
                                      <p:tavLst>
                                        <p:tav tm="0">
                                          <p:val>
                                            <p:fltVal val="0.5"/>
                                          </p:val>
                                        </p:tav>
                                        <p:tav tm="100000">
                                          <p:val>
                                            <p:strVal val="#ppt_y"/>
                                          </p:val>
                                        </p:tav>
                                      </p:tavLst>
                                    </p:anim>
                                  </p:childTnLst>
                                </p:cTn>
                              </p:par>
                              <p:par>
                                <p:cTn id="60" presetID="10" presetClass="entr" presetSubtype="0" fill="hold" grpId="0" nodeType="withEffect">
                                  <p:stCondLst>
                                    <p:cond delay="120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300"/>
                                        <p:tgtEl>
                                          <p:spTgt spid="26"/>
                                        </p:tgtEl>
                                      </p:cBhvr>
                                    </p:animEffect>
                                  </p:childTnLst>
                                </p:cTn>
                              </p:par>
                              <p:par>
                                <p:cTn id="63" presetID="10" presetClass="entr" presetSubtype="0" fill="hold" nodeType="withEffect">
                                  <p:stCondLst>
                                    <p:cond delay="120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300"/>
                                        <p:tgtEl>
                                          <p:spTgt spid="20"/>
                                        </p:tgtEl>
                                      </p:cBhvr>
                                    </p:animEffect>
                                  </p:childTnLst>
                                </p:cTn>
                              </p:par>
                              <p:par>
                                <p:cTn id="66" presetID="10" presetClass="entr" presetSubtype="0" fill="hold" grpId="0" nodeType="withEffect">
                                  <p:stCondLst>
                                    <p:cond delay="120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300"/>
                                        <p:tgtEl>
                                          <p:spTgt spid="77"/>
                                        </p:tgtEl>
                                      </p:cBhvr>
                                    </p:animEffect>
                                  </p:childTnLst>
                                </p:cTn>
                              </p:par>
                              <p:par>
                                <p:cTn id="69" presetID="53" presetClass="entr" presetSubtype="528" fill="hold" grpId="0" nodeType="withEffect">
                                  <p:stCondLst>
                                    <p:cond delay="1200"/>
                                  </p:stCondLst>
                                  <p:childTnLst>
                                    <p:set>
                                      <p:cBhvr>
                                        <p:cTn id="70" dur="1" fill="hold">
                                          <p:stCondLst>
                                            <p:cond delay="0"/>
                                          </p:stCondLst>
                                        </p:cTn>
                                        <p:tgtEl>
                                          <p:spTgt spid="39"/>
                                        </p:tgtEl>
                                        <p:attrNameLst>
                                          <p:attrName>style.visibility</p:attrName>
                                        </p:attrNameLst>
                                      </p:cBhvr>
                                      <p:to>
                                        <p:strVal val="visible"/>
                                      </p:to>
                                    </p:set>
                                    <p:anim calcmode="lin" valueType="num">
                                      <p:cBhvr>
                                        <p:cTn id="71" dur="300" fill="hold"/>
                                        <p:tgtEl>
                                          <p:spTgt spid="39"/>
                                        </p:tgtEl>
                                        <p:attrNameLst>
                                          <p:attrName>ppt_w</p:attrName>
                                        </p:attrNameLst>
                                      </p:cBhvr>
                                      <p:tavLst>
                                        <p:tav tm="0">
                                          <p:val>
                                            <p:fltVal val="0"/>
                                          </p:val>
                                        </p:tav>
                                        <p:tav tm="100000">
                                          <p:val>
                                            <p:strVal val="#ppt_w"/>
                                          </p:val>
                                        </p:tav>
                                      </p:tavLst>
                                    </p:anim>
                                    <p:anim calcmode="lin" valueType="num">
                                      <p:cBhvr>
                                        <p:cTn id="72" dur="300" fill="hold"/>
                                        <p:tgtEl>
                                          <p:spTgt spid="39"/>
                                        </p:tgtEl>
                                        <p:attrNameLst>
                                          <p:attrName>ppt_h</p:attrName>
                                        </p:attrNameLst>
                                      </p:cBhvr>
                                      <p:tavLst>
                                        <p:tav tm="0">
                                          <p:val>
                                            <p:fltVal val="0"/>
                                          </p:val>
                                        </p:tav>
                                        <p:tav tm="100000">
                                          <p:val>
                                            <p:strVal val="#ppt_h"/>
                                          </p:val>
                                        </p:tav>
                                      </p:tavLst>
                                    </p:anim>
                                    <p:animEffect transition="in" filter="fade">
                                      <p:cBhvr>
                                        <p:cTn id="73" dur="300"/>
                                        <p:tgtEl>
                                          <p:spTgt spid="39"/>
                                        </p:tgtEl>
                                      </p:cBhvr>
                                    </p:animEffect>
                                    <p:anim calcmode="lin" valueType="num">
                                      <p:cBhvr>
                                        <p:cTn id="74" dur="300" fill="hold"/>
                                        <p:tgtEl>
                                          <p:spTgt spid="39"/>
                                        </p:tgtEl>
                                        <p:attrNameLst>
                                          <p:attrName>ppt_x</p:attrName>
                                        </p:attrNameLst>
                                      </p:cBhvr>
                                      <p:tavLst>
                                        <p:tav tm="0">
                                          <p:val>
                                            <p:fltVal val="0.5"/>
                                          </p:val>
                                        </p:tav>
                                        <p:tav tm="100000">
                                          <p:val>
                                            <p:strVal val="#ppt_x"/>
                                          </p:val>
                                        </p:tav>
                                      </p:tavLst>
                                    </p:anim>
                                    <p:anim calcmode="lin" valueType="num">
                                      <p:cBhvr>
                                        <p:cTn id="75" dur="300" fill="hold"/>
                                        <p:tgtEl>
                                          <p:spTgt spid="39"/>
                                        </p:tgtEl>
                                        <p:attrNameLst>
                                          <p:attrName>ppt_y</p:attrName>
                                        </p:attrNameLst>
                                      </p:cBhvr>
                                      <p:tavLst>
                                        <p:tav tm="0">
                                          <p:val>
                                            <p:fltVal val="0.5"/>
                                          </p:val>
                                        </p:tav>
                                        <p:tav tm="100000">
                                          <p:val>
                                            <p:strVal val="#ppt_y"/>
                                          </p:val>
                                        </p:tav>
                                      </p:tavLst>
                                    </p:anim>
                                  </p:childTnLst>
                                </p:cTn>
                              </p:par>
                              <p:par>
                                <p:cTn id="76" presetID="10" presetClass="entr" presetSubtype="0" fill="hold" grpId="0" nodeType="withEffect">
                                  <p:stCondLst>
                                    <p:cond delay="1500"/>
                                  </p:stCondLst>
                                  <p:childTnLst>
                                    <p:set>
                                      <p:cBhvr>
                                        <p:cTn id="77" dur="1" fill="hold">
                                          <p:stCondLst>
                                            <p:cond delay="0"/>
                                          </p:stCondLst>
                                        </p:cTn>
                                        <p:tgtEl>
                                          <p:spTgt spid="44"/>
                                        </p:tgtEl>
                                        <p:attrNameLst>
                                          <p:attrName>style.visibility</p:attrName>
                                        </p:attrNameLst>
                                      </p:cBhvr>
                                      <p:to>
                                        <p:strVal val="visible"/>
                                      </p:to>
                                    </p:set>
                                    <p:animEffect transition="in" filter="fade">
                                      <p:cBhvr>
                                        <p:cTn id="78" dur="300"/>
                                        <p:tgtEl>
                                          <p:spTgt spid="44"/>
                                        </p:tgtEl>
                                      </p:cBhvr>
                                    </p:animEffect>
                                  </p:childTnLst>
                                </p:cTn>
                              </p:par>
                              <p:par>
                                <p:cTn id="79" presetID="10" presetClass="entr" presetSubtype="0" fill="hold" nodeType="withEffect">
                                  <p:stCondLst>
                                    <p:cond delay="150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300"/>
                                        <p:tgtEl>
                                          <p:spTgt spid="40"/>
                                        </p:tgtEl>
                                      </p:cBhvr>
                                    </p:animEffect>
                                  </p:childTnLst>
                                </p:cTn>
                              </p:par>
                              <p:par>
                                <p:cTn id="82" presetID="10" presetClass="entr" presetSubtype="0" fill="hold" nodeType="withEffect">
                                  <p:stCondLst>
                                    <p:cond delay="1500"/>
                                  </p:stCondLst>
                                  <p:childTnLst>
                                    <p:set>
                                      <p:cBhvr>
                                        <p:cTn id="83" dur="1" fill="hold">
                                          <p:stCondLst>
                                            <p:cond delay="0"/>
                                          </p:stCondLst>
                                        </p:cTn>
                                        <p:tgtEl>
                                          <p:spTgt spid="82"/>
                                        </p:tgtEl>
                                        <p:attrNameLst>
                                          <p:attrName>style.visibility</p:attrName>
                                        </p:attrNameLst>
                                      </p:cBhvr>
                                      <p:to>
                                        <p:strVal val="visible"/>
                                      </p:to>
                                    </p:set>
                                    <p:animEffect transition="in" filter="fade">
                                      <p:cBhvr>
                                        <p:cTn id="84" dur="300"/>
                                        <p:tgtEl>
                                          <p:spTgt spid="82"/>
                                        </p:tgtEl>
                                      </p:cBhvr>
                                    </p:animEffect>
                                  </p:childTnLst>
                                </p:cTn>
                              </p:par>
                              <p:par>
                                <p:cTn id="85" presetID="53" presetClass="entr" presetSubtype="528" fill="hold" grpId="0" nodeType="withEffect">
                                  <p:stCondLst>
                                    <p:cond delay="1500"/>
                                  </p:stCondLst>
                                  <p:childTnLst>
                                    <p:set>
                                      <p:cBhvr>
                                        <p:cTn id="86" dur="1" fill="hold">
                                          <p:stCondLst>
                                            <p:cond delay="0"/>
                                          </p:stCondLst>
                                        </p:cTn>
                                        <p:tgtEl>
                                          <p:spTgt spid="9"/>
                                        </p:tgtEl>
                                        <p:attrNameLst>
                                          <p:attrName>style.visibility</p:attrName>
                                        </p:attrNameLst>
                                      </p:cBhvr>
                                      <p:to>
                                        <p:strVal val="visible"/>
                                      </p:to>
                                    </p:set>
                                    <p:anim calcmode="lin" valueType="num">
                                      <p:cBhvr>
                                        <p:cTn id="87" dur="300" fill="hold"/>
                                        <p:tgtEl>
                                          <p:spTgt spid="9"/>
                                        </p:tgtEl>
                                        <p:attrNameLst>
                                          <p:attrName>ppt_w</p:attrName>
                                        </p:attrNameLst>
                                      </p:cBhvr>
                                      <p:tavLst>
                                        <p:tav tm="0">
                                          <p:val>
                                            <p:fltVal val="0"/>
                                          </p:val>
                                        </p:tav>
                                        <p:tav tm="100000">
                                          <p:val>
                                            <p:strVal val="#ppt_w"/>
                                          </p:val>
                                        </p:tav>
                                      </p:tavLst>
                                    </p:anim>
                                    <p:anim calcmode="lin" valueType="num">
                                      <p:cBhvr>
                                        <p:cTn id="88" dur="300" fill="hold"/>
                                        <p:tgtEl>
                                          <p:spTgt spid="9"/>
                                        </p:tgtEl>
                                        <p:attrNameLst>
                                          <p:attrName>ppt_h</p:attrName>
                                        </p:attrNameLst>
                                      </p:cBhvr>
                                      <p:tavLst>
                                        <p:tav tm="0">
                                          <p:val>
                                            <p:fltVal val="0"/>
                                          </p:val>
                                        </p:tav>
                                        <p:tav tm="100000">
                                          <p:val>
                                            <p:strVal val="#ppt_h"/>
                                          </p:val>
                                        </p:tav>
                                      </p:tavLst>
                                    </p:anim>
                                    <p:animEffect transition="in" filter="fade">
                                      <p:cBhvr>
                                        <p:cTn id="89" dur="300"/>
                                        <p:tgtEl>
                                          <p:spTgt spid="9"/>
                                        </p:tgtEl>
                                      </p:cBhvr>
                                    </p:animEffect>
                                    <p:anim calcmode="lin" valueType="num">
                                      <p:cBhvr>
                                        <p:cTn id="90" dur="300" fill="hold"/>
                                        <p:tgtEl>
                                          <p:spTgt spid="9"/>
                                        </p:tgtEl>
                                        <p:attrNameLst>
                                          <p:attrName>ppt_x</p:attrName>
                                        </p:attrNameLst>
                                      </p:cBhvr>
                                      <p:tavLst>
                                        <p:tav tm="0">
                                          <p:val>
                                            <p:fltVal val="0.5"/>
                                          </p:val>
                                        </p:tav>
                                        <p:tav tm="100000">
                                          <p:val>
                                            <p:strVal val="#ppt_x"/>
                                          </p:val>
                                        </p:tav>
                                      </p:tavLst>
                                    </p:anim>
                                    <p:anim calcmode="lin" valueType="num">
                                      <p:cBhvr>
                                        <p:cTn id="91" dur="300" fill="hold"/>
                                        <p:tgtEl>
                                          <p:spTgt spid="9"/>
                                        </p:tgtEl>
                                        <p:attrNameLst>
                                          <p:attrName>ppt_y</p:attrName>
                                        </p:attrNameLst>
                                      </p:cBhvr>
                                      <p:tavLst>
                                        <p:tav tm="0">
                                          <p:val>
                                            <p:fltVal val="0.5"/>
                                          </p:val>
                                        </p:tav>
                                        <p:tav tm="100000">
                                          <p:val>
                                            <p:strVal val="#ppt_y"/>
                                          </p:val>
                                        </p:tav>
                                      </p:tavLst>
                                    </p:anim>
                                  </p:childTnLst>
                                </p:cTn>
                              </p:par>
                              <p:par>
                                <p:cTn id="92" presetID="10" presetClass="entr" presetSubtype="0" fill="hold" grpId="0" nodeType="withEffect">
                                  <p:stCondLst>
                                    <p:cond delay="1800"/>
                                  </p:stCondLst>
                                  <p:childTnLst>
                                    <p:set>
                                      <p:cBhvr>
                                        <p:cTn id="93" dur="1" fill="hold">
                                          <p:stCondLst>
                                            <p:cond delay="0"/>
                                          </p:stCondLst>
                                        </p:cTn>
                                        <p:tgtEl>
                                          <p:spTgt spid="45"/>
                                        </p:tgtEl>
                                        <p:attrNameLst>
                                          <p:attrName>style.visibility</p:attrName>
                                        </p:attrNameLst>
                                      </p:cBhvr>
                                      <p:to>
                                        <p:strVal val="visible"/>
                                      </p:to>
                                    </p:set>
                                    <p:animEffect transition="in" filter="fade">
                                      <p:cBhvr>
                                        <p:cTn id="94" dur="300"/>
                                        <p:tgtEl>
                                          <p:spTgt spid="45"/>
                                        </p:tgtEl>
                                      </p:cBhvr>
                                    </p:animEffect>
                                  </p:childTnLst>
                                </p:cTn>
                              </p:par>
                              <p:par>
                                <p:cTn id="95" presetID="10" presetClass="entr" presetSubtype="0" fill="hold" nodeType="withEffect">
                                  <p:stCondLst>
                                    <p:cond delay="1800"/>
                                  </p:stCondLst>
                                  <p:childTnLst>
                                    <p:set>
                                      <p:cBhvr>
                                        <p:cTn id="96" dur="1" fill="hold">
                                          <p:stCondLst>
                                            <p:cond delay="0"/>
                                          </p:stCondLst>
                                        </p:cTn>
                                        <p:tgtEl>
                                          <p:spTgt spid="23"/>
                                        </p:tgtEl>
                                        <p:attrNameLst>
                                          <p:attrName>style.visibility</p:attrName>
                                        </p:attrNameLst>
                                      </p:cBhvr>
                                      <p:to>
                                        <p:strVal val="visible"/>
                                      </p:to>
                                    </p:set>
                                    <p:animEffect transition="in" filter="fade">
                                      <p:cBhvr>
                                        <p:cTn id="97" dur="300"/>
                                        <p:tgtEl>
                                          <p:spTgt spid="23"/>
                                        </p:tgtEl>
                                      </p:cBhvr>
                                    </p:animEffect>
                                  </p:childTnLst>
                                </p:cTn>
                              </p:par>
                              <p:par>
                                <p:cTn id="98" presetID="10" presetClass="entr" presetSubtype="0" fill="hold" grpId="0" nodeType="withEffect">
                                  <p:stCondLst>
                                    <p:cond delay="1800"/>
                                  </p:stCondLst>
                                  <p:childTnLst>
                                    <p:set>
                                      <p:cBhvr>
                                        <p:cTn id="99" dur="1" fill="hold">
                                          <p:stCondLst>
                                            <p:cond delay="0"/>
                                          </p:stCondLst>
                                        </p:cTn>
                                        <p:tgtEl>
                                          <p:spTgt spid="76"/>
                                        </p:tgtEl>
                                        <p:attrNameLst>
                                          <p:attrName>style.visibility</p:attrName>
                                        </p:attrNameLst>
                                      </p:cBhvr>
                                      <p:to>
                                        <p:strVal val="visible"/>
                                      </p:to>
                                    </p:set>
                                    <p:animEffect transition="in" filter="fade">
                                      <p:cBhvr>
                                        <p:cTn id="100" dur="3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9" grpId="0" animBg="1"/>
      <p:bldP spid="43" grpId="0" animBg="1"/>
      <p:bldP spid="48" grpId="0"/>
      <p:bldP spid="74" grpId="0" animBg="1"/>
      <p:bldP spid="46" grpId="0"/>
      <p:bldP spid="47" grpId="0"/>
      <p:bldP spid="75" grpId="0" animBg="1"/>
      <p:bldP spid="26" grpId="0"/>
      <p:bldP spid="44" grpId="0"/>
      <p:bldP spid="45" grpId="0"/>
      <p:bldP spid="76" grpId="0" animBg="1"/>
      <p:bldP spid="7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 y="0"/>
            <a:ext cx="1218577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4" name="Picture 3">
            <a:extLst>
              <a:ext uri="{FF2B5EF4-FFF2-40B4-BE49-F238E27FC236}">
                <a16:creationId xmlns:a16="http://schemas.microsoft.com/office/drawing/2014/main" id="{8C426D51-8F86-3D41-733A-9CB4346C82EC}"/>
              </a:ext>
            </a:extLst>
          </p:cNvPr>
          <p:cNvPicPr>
            <a:picLocks noChangeAspect="1"/>
          </p:cNvPicPr>
          <p:nvPr/>
        </p:nvPicPr>
        <p:blipFill rotWithShape="1">
          <a:blip r:embed="rId2"/>
          <a:srcRect r="-1" b="6240"/>
          <a:stretch/>
        </p:blipFill>
        <p:spPr>
          <a:xfrm>
            <a:off x="-1459" y="5"/>
            <a:ext cx="12188824" cy="6857995"/>
          </a:xfrm>
          <a:prstGeom prst="rect">
            <a:avLst/>
          </a:prstGeom>
        </p:spPr>
      </p:pic>
      <p:sp>
        <p:nvSpPr>
          <p:cNvPr id="10" name="Rectangle 9">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8" y="2207602"/>
            <a:ext cx="12188824"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 name="Title 1">
            <a:extLst>
              <a:ext uri="{FF2B5EF4-FFF2-40B4-BE49-F238E27FC236}">
                <a16:creationId xmlns:a16="http://schemas.microsoft.com/office/drawing/2014/main" id="{F7864F18-D1AA-F00D-FCB0-4BB530572F3E}"/>
              </a:ext>
            </a:extLst>
          </p:cNvPr>
          <p:cNvSpPr>
            <a:spLocks noGrp="1"/>
          </p:cNvSpPr>
          <p:nvPr>
            <p:ph type="title"/>
          </p:nvPr>
        </p:nvSpPr>
        <p:spPr>
          <a:xfrm>
            <a:off x="1098582" y="325550"/>
            <a:ext cx="10055781" cy="3574778"/>
          </a:xfrm>
          <a:effectLst>
            <a:outerShdw blurRad="50800" dist="38100" dir="2700000" algn="tl" rotWithShape="0">
              <a:prstClr val="black">
                <a:alpha val="40000"/>
              </a:prstClr>
            </a:outerShdw>
          </a:effectLst>
        </p:spPr>
        <p:txBody>
          <a:bodyPr vert="horz" lIns="45720" tIns="22860" rIns="45720" bIns="22860" rtlCol="0" anchor="b">
            <a:normAutofit/>
            <a:scene3d>
              <a:camera prst="orthographicFront"/>
              <a:lightRig rig="freezing" dir="t">
                <a:rot lat="0" lon="0" rev="5640000"/>
              </a:lightRig>
            </a:scene3d>
            <a:sp3d prstMaterial="flat">
              <a:contourClr>
                <a:schemeClr val="tx2"/>
              </a:contourClr>
            </a:sp3d>
          </a:bodyPr>
          <a:lstStyle/>
          <a:p>
            <a:pPr algn="ctr" defTabSz="457200"/>
            <a:r>
              <a:rPr lang="en-US" sz="5150" dirty="0">
                <a:solidFill>
                  <a:srgbClr val="FFFFFF"/>
                </a:solidFill>
              </a:rPr>
              <a:t>New Ways. Better Outcomes</a:t>
            </a:r>
          </a:p>
        </p:txBody>
      </p:sp>
    </p:spTree>
    <p:extLst>
      <p:ext uri="{BB962C8B-B14F-4D97-AF65-F5344CB8AC3E}">
        <p14:creationId xmlns:p14="http://schemas.microsoft.com/office/powerpoint/2010/main" val="2825868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A930249-8242-4E2B-AF17-C018264883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 y="0"/>
            <a:ext cx="1218577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Rectangle 10">
            <a:extLst>
              <a:ext uri="{FF2B5EF4-FFF2-40B4-BE49-F238E27FC236}">
                <a16:creationId xmlns:a16="http://schemas.microsoft.com/office/drawing/2014/main" id="{A5BDD999-C5E1-4B3E-A710-768673819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8" y="0"/>
            <a:ext cx="12188825"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000000"/>
              </a:solidFill>
            </a:endParaRPr>
          </a:p>
        </p:txBody>
      </p:sp>
      <p:pic>
        <p:nvPicPr>
          <p:cNvPr id="5" name="Picture 4" descr="Silhouette of palm trees during sunset">
            <a:extLst>
              <a:ext uri="{FF2B5EF4-FFF2-40B4-BE49-F238E27FC236}">
                <a16:creationId xmlns:a16="http://schemas.microsoft.com/office/drawing/2014/main" id="{F8C0DC3F-F0C1-08A4-1DFB-1491586B5951}"/>
              </a:ext>
            </a:extLst>
          </p:cNvPr>
          <p:cNvPicPr>
            <a:picLocks noChangeAspect="1"/>
          </p:cNvPicPr>
          <p:nvPr/>
        </p:nvPicPr>
        <p:blipFill rotWithShape="1">
          <a:blip r:embed="rId2">
            <a:alphaModFix amt="60000"/>
          </a:blip>
          <a:srcRect r="-1" b="15951"/>
          <a:stretch/>
        </p:blipFill>
        <p:spPr>
          <a:xfrm>
            <a:off x="1587" y="5"/>
            <a:ext cx="12188826" cy="6857995"/>
          </a:xfrm>
          <a:prstGeom prst="rect">
            <a:avLst/>
          </a:prstGeom>
        </p:spPr>
      </p:pic>
      <p:sp>
        <p:nvSpPr>
          <p:cNvPr id="3" name="TextBox 2">
            <a:extLst>
              <a:ext uri="{FF2B5EF4-FFF2-40B4-BE49-F238E27FC236}">
                <a16:creationId xmlns:a16="http://schemas.microsoft.com/office/drawing/2014/main" id="{4AE77D67-D01B-FA4E-324E-2A75910059C2}"/>
              </a:ext>
            </a:extLst>
          </p:cNvPr>
          <p:cNvSpPr txBox="1"/>
          <p:nvPr/>
        </p:nvSpPr>
        <p:spPr>
          <a:xfrm>
            <a:off x="1199456" y="1122363"/>
            <a:ext cx="9793087" cy="2220775"/>
          </a:xfrm>
          <a:prstGeom prst="rect">
            <a:avLst/>
          </a:prstGeom>
        </p:spPr>
        <p:txBody>
          <a:bodyPr rot="0" spcFirstLastPara="0" vertOverflow="overflow" horzOverflow="overflow" vert="horz" lIns="45720" tIns="22860" rIns="45720" bIns="22860" numCol="1" spcCol="0" rtlCol="0" fromWordArt="0" anchor="b" anchorCtr="0" forceAA="0" compatLnSpc="1">
            <a:prstTxWarp prst="textNoShape">
              <a:avLst/>
            </a:prstTxWarp>
            <a:normAutofit/>
          </a:bodyPr>
          <a:lstStyle/>
          <a:p>
            <a:pPr algn="ctr" defTabSz="457200">
              <a:lnSpc>
                <a:spcPct val="90000"/>
              </a:lnSpc>
              <a:spcBef>
                <a:spcPct val="0"/>
              </a:spcBef>
              <a:spcAft>
                <a:spcPts val="300"/>
              </a:spcAft>
            </a:pPr>
            <a:r>
              <a:rPr lang="en-US" sz="5150" dirty="0">
                <a:solidFill>
                  <a:srgbClr val="FFFFFF"/>
                </a:solidFill>
                <a:latin typeface="+mj-lt"/>
                <a:ea typeface="+mj-ea"/>
                <a:cs typeface="+mj-cs"/>
              </a:rPr>
              <a:t>What starts here changes San Diego.</a:t>
            </a:r>
          </a:p>
        </p:txBody>
      </p:sp>
    </p:spTree>
    <p:extLst>
      <p:ext uri="{BB962C8B-B14F-4D97-AF65-F5344CB8AC3E}">
        <p14:creationId xmlns:p14="http://schemas.microsoft.com/office/powerpoint/2010/main" val="291068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itle 110"/>
          <p:cNvSpPr>
            <a:spLocks noGrp="1"/>
          </p:cNvSpPr>
          <p:nvPr>
            <p:ph type="title"/>
          </p:nvPr>
        </p:nvSpPr>
        <p:spPr/>
        <p:txBody>
          <a:bodyPr/>
          <a:lstStyle/>
          <a:p>
            <a:r>
              <a:rPr lang="en-US">
                <a:solidFill>
                  <a:schemeClr val="accent4">
                    <a:lumMod val="50000"/>
                  </a:schemeClr>
                </a:solidFill>
              </a:rPr>
              <a:t>Projects</a:t>
            </a:r>
          </a:p>
        </p:txBody>
      </p:sp>
      <p:sp>
        <p:nvSpPr>
          <p:cNvPr id="18" name="Oval 17"/>
          <p:cNvSpPr>
            <a:spLocks noChangeArrowheads="1"/>
          </p:cNvSpPr>
          <p:nvPr/>
        </p:nvSpPr>
        <p:spPr bwMode="auto">
          <a:xfrm>
            <a:off x="5529349" y="2998708"/>
            <a:ext cx="1069570" cy="1069570"/>
          </a:xfrm>
          <a:prstGeom prst="ellipse">
            <a:avLst/>
          </a:prstGeom>
          <a:solidFill>
            <a:schemeClr val="bg1"/>
          </a:solidFill>
          <a:ln w="6350">
            <a:solidFill>
              <a:schemeClr val="accent3"/>
            </a:solidFill>
          </a:ln>
        </p:spPr>
        <p:txBody>
          <a:bodyPr vert="horz" wrap="none" lIns="0" tIns="127983" rIns="0" bIns="60944" numCol="1" anchor="ctr" anchorCtr="0" compatLnSpc="1">
            <a:prstTxWarp prst="textNoShape">
              <a:avLst/>
            </a:prstTxWarp>
          </a:bodyPr>
          <a:lstStyle/>
          <a:p>
            <a:pPr algn="ctr">
              <a:lnSpc>
                <a:spcPct val="85000"/>
              </a:lnSpc>
            </a:pPr>
            <a:r>
              <a:rPr lang="en-US" sz="2000"/>
              <a:t>Jan-Jul</a:t>
            </a:r>
          </a:p>
          <a:p>
            <a:pPr algn="ctr">
              <a:lnSpc>
                <a:spcPct val="85000"/>
              </a:lnSpc>
            </a:pPr>
            <a:r>
              <a:rPr lang="en-US" sz="2800"/>
              <a:t>‘23</a:t>
            </a:r>
          </a:p>
        </p:txBody>
      </p:sp>
      <p:sp>
        <p:nvSpPr>
          <p:cNvPr id="19" name="Oval 18"/>
          <p:cNvSpPr>
            <a:spLocks noChangeArrowheads="1"/>
          </p:cNvSpPr>
          <p:nvPr/>
        </p:nvSpPr>
        <p:spPr bwMode="auto">
          <a:xfrm>
            <a:off x="3301779" y="3000109"/>
            <a:ext cx="1069570" cy="1069570"/>
          </a:xfrm>
          <a:prstGeom prst="ellipse">
            <a:avLst/>
          </a:prstGeom>
          <a:solidFill>
            <a:schemeClr val="bg1"/>
          </a:solidFill>
          <a:ln w="6350">
            <a:solidFill>
              <a:schemeClr val="accent2"/>
            </a:solidFill>
          </a:ln>
        </p:spPr>
        <p:txBody>
          <a:bodyPr vert="horz" wrap="none" lIns="0" tIns="127983" rIns="0" bIns="60944" numCol="1" anchor="ctr" anchorCtr="0" compatLnSpc="1">
            <a:prstTxWarp prst="textNoShape">
              <a:avLst/>
            </a:prstTxWarp>
          </a:bodyPr>
          <a:lstStyle/>
          <a:p>
            <a:pPr algn="ctr">
              <a:lnSpc>
                <a:spcPct val="85000"/>
              </a:lnSpc>
            </a:pPr>
            <a:r>
              <a:rPr lang="en-US" sz="2000"/>
              <a:t>Jan-Jul</a:t>
            </a:r>
          </a:p>
          <a:p>
            <a:pPr algn="ctr">
              <a:lnSpc>
                <a:spcPct val="85000"/>
              </a:lnSpc>
            </a:pPr>
            <a:r>
              <a:rPr lang="en-US" sz="2800"/>
              <a:t>‘23</a:t>
            </a:r>
          </a:p>
        </p:txBody>
      </p:sp>
      <p:sp>
        <p:nvSpPr>
          <p:cNvPr id="17" name="Oval 16"/>
          <p:cNvSpPr>
            <a:spLocks noChangeArrowheads="1"/>
          </p:cNvSpPr>
          <p:nvPr/>
        </p:nvSpPr>
        <p:spPr bwMode="auto">
          <a:xfrm>
            <a:off x="7756919" y="3000109"/>
            <a:ext cx="1069570" cy="1069570"/>
          </a:xfrm>
          <a:prstGeom prst="ellipse">
            <a:avLst/>
          </a:prstGeom>
          <a:solidFill>
            <a:schemeClr val="bg1"/>
          </a:solidFill>
          <a:ln w="6350">
            <a:solidFill>
              <a:schemeClr val="accent4"/>
            </a:solidFill>
          </a:ln>
        </p:spPr>
        <p:txBody>
          <a:bodyPr vert="horz" wrap="none" lIns="0" tIns="127983" rIns="0" bIns="60944" numCol="1" anchor="ctr" anchorCtr="0" compatLnSpc="1">
            <a:prstTxWarp prst="textNoShape">
              <a:avLst/>
            </a:prstTxWarp>
          </a:bodyPr>
          <a:lstStyle/>
          <a:p>
            <a:pPr algn="ctr">
              <a:lnSpc>
                <a:spcPct val="85000"/>
              </a:lnSpc>
            </a:pPr>
            <a:r>
              <a:rPr lang="en-US" sz="2000"/>
              <a:t>Feb</a:t>
            </a:r>
          </a:p>
          <a:p>
            <a:pPr algn="ctr">
              <a:lnSpc>
                <a:spcPct val="85000"/>
              </a:lnSpc>
            </a:pPr>
            <a:r>
              <a:rPr lang="en-US" sz="2800"/>
              <a:t>‘23</a:t>
            </a:r>
          </a:p>
        </p:txBody>
      </p:sp>
      <p:sp>
        <p:nvSpPr>
          <p:cNvPr id="15" name="Oval 14"/>
          <p:cNvSpPr>
            <a:spLocks noChangeArrowheads="1"/>
          </p:cNvSpPr>
          <p:nvPr/>
        </p:nvSpPr>
        <p:spPr bwMode="auto">
          <a:xfrm>
            <a:off x="1074209" y="3000109"/>
            <a:ext cx="1069570" cy="1069570"/>
          </a:xfrm>
          <a:prstGeom prst="ellipse">
            <a:avLst/>
          </a:prstGeom>
          <a:solidFill>
            <a:schemeClr val="bg1"/>
          </a:solidFill>
          <a:ln w="6350">
            <a:solidFill>
              <a:schemeClr val="accent1"/>
            </a:solidFill>
          </a:ln>
        </p:spPr>
        <p:txBody>
          <a:bodyPr vert="horz" wrap="none" lIns="0" tIns="127983" rIns="0" bIns="60944" numCol="1" anchor="ctr" anchorCtr="0" compatLnSpc="1">
            <a:prstTxWarp prst="textNoShape">
              <a:avLst/>
            </a:prstTxWarp>
          </a:bodyPr>
          <a:lstStyle/>
          <a:p>
            <a:pPr algn="ctr">
              <a:lnSpc>
                <a:spcPct val="85000"/>
              </a:lnSpc>
            </a:pPr>
            <a:r>
              <a:rPr lang="en-US" sz="2000"/>
              <a:t>Jan</a:t>
            </a:r>
            <a:br>
              <a:rPr lang="en-US" sz="2000"/>
            </a:br>
            <a:r>
              <a:rPr lang="en-US" sz="2800"/>
              <a:t>‘23</a:t>
            </a:r>
          </a:p>
        </p:txBody>
      </p:sp>
      <p:sp>
        <p:nvSpPr>
          <p:cNvPr id="11" name="Oval 10"/>
          <p:cNvSpPr>
            <a:spLocks noChangeArrowheads="1"/>
          </p:cNvSpPr>
          <p:nvPr/>
        </p:nvSpPr>
        <p:spPr bwMode="auto">
          <a:xfrm>
            <a:off x="9984487" y="2998708"/>
            <a:ext cx="1069570" cy="1069570"/>
          </a:xfrm>
          <a:prstGeom prst="ellipse">
            <a:avLst/>
          </a:prstGeom>
          <a:gradFill>
            <a:gsLst>
              <a:gs pos="0">
                <a:schemeClr val="accent4"/>
              </a:gs>
              <a:gs pos="100000">
                <a:schemeClr val="accent5"/>
              </a:gs>
            </a:gsLst>
            <a:lin ang="5400000" scaled="0"/>
          </a:gradFill>
          <a:ln w="6350">
            <a:solidFill>
              <a:schemeClr val="accent5"/>
            </a:solidFill>
          </a:ln>
        </p:spPr>
        <p:txBody>
          <a:bodyPr vert="horz" wrap="none" lIns="0" tIns="127983" rIns="0" bIns="60944" numCol="1" anchor="ctr" anchorCtr="0" compatLnSpc="1">
            <a:prstTxWarp prst="textNoShape">
              <a:avLst/>
            </a:prstTxWarp>
          </a:bodyPr>
          <a:lstStyle/>
          <a:p>
            <a:pPr algn="ctr">
              <a:lnSpc>
                <a:spcPct val="85000"/>
              </a:lnSpc>
            </a:pPr>
            <a:r>
              <a:rPr lang="en-US" sz="2000">
                <a:solidFill>
                  <a:srgbClr val="FFFFFF"/>
                </a:solidFill>
              </a:rPr>
              <a:t>Mar</a:t>
            </a:r>
          </a:p>
          <a:p>
            <a:pPr algn="ctr">
              <a:lnSpc>
                <a:spcPct val="85000"/>
              </a:lnSpc>
            </a:pPr>
            <a:r>
              <a:rPr lang="en-US" sz="2800">
                <a:solidFill>
                  <a:srgbClr val="FFFFFF"/>
                </a:solidFill>
              </a:rPr>
              <a:t>‘23</a:t>
            </a:r>
          </a:p>
        </p:txBody>
      </p:sp>
      <p:cxnSp>
        <p:nvCxnSpPr>
          <p:cNvPr id="75" name="Straight Connector 74"/>
          <p:cNvCxnSpPr>
            <a:stCxn id="15" idx="6"/>
            <a:endCxn id="19" idx="2"/>
          </p:cNvCxnSpPr>
          <p:nvPr/>
        </p:nvCxnSpPr>
        <p:spPr>
          <a:xfrm>
            <a:off x="2143779" y="3534894"/>
            <a:ext cx="115800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19" idx="6"/>
            <a:endCxn id="18" idx="2"/>
          </p:cNvCxnSpPr>
          <p:nvPr/>
        </p:nvCxnSpPr>
        <p:spPr>
          <a:xfrm flipV="1">
            <a:off x="4371348" y="3533494"/>
            <a:ext cx="1158001" cy="1401"/>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18" idx="6"/>
            <a:endCxn id="17" idx="2"/>
          </p:cNvCxnSpPr>
          <p:nvPr/>
        </p:nvCxnSpPr>
        <p:spPr>
          <a:xfrm>
            <a:off x="6598918" y="3533494"/>
            <a:ext cx="1158001" cy="1401"/>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a:stCxn id="17" idx="6"/>
            <a:endCxn id="11" idx="2"/>
          </p:cNvCxnSpPr>
          <p:nvPr/>
        </p:nvCxnSpPr>
        <p:spPr>
          <a:xfrm flipV="1">
            <a:off x="8826488" y="3533494"/>
            <a:ext cx="1158000" cy="1401"/>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a:stCxn id="11" idx="6"/>
          </p:cNvCxnSpPr>
          <p:nvPr/>
        </p:nvCxnSpPr>
        <p:spPr>
          <a:xfrm flipV="1">
            <a:off x="11054057" y="3531586"/>
            <a:ext cx="1288481" cy="1908"/>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04" name="Rectangle 103"/>
          <p:cNvSpPr/>
          <p:nvPr/>
        </p:nvSpPr>
        <p:spPr>
          <a:xfrm>
            <a:off x="694688" y="4249494"/>
            <a:ext cx="1828612" cy="911019"/>
          </a:xfrm>
          <a:prstGeom prst="rect">
            <a:avLst/>
          </a:prstGeom>
        </p:spPr>
        <p:txBody>
          <a:bodyPr wrap="square">
            <a:spAutoFit/>
          </a:bodyPr>
          <a:lstStyle/>
          <a:p>
            <a:pPr algn="ctr">
              <a:lnSpc>
                <a:spcPct val="95000"/>
              </a:lnSpc>
              <a:spcBef>
                <a:spcPts val="400"/>
              </a:spcBef>
              <a:spcAft>
                <a:spcPts val="400"/>
              </a:spcAft>
            </a:pPr>
            <a:r>
              <a:rPr lang="en-US" sz="1400"/>
              <a:t>Across SDCCD, new enhanced desktops, for employee success. </a:t>
            </a:r>
          </a:p>
        </p:txBody>
      </p:sp>
      <p:sp>
        <p:nvSpPr>
          <p:cNvPr id="57" name="Rectangle 56"/>
          <p:cNvSpPr/>
          <p:nvPr/>
        </p:nvSpPr>
        <p:spPr>
          <a:xfrm>
            <a:off x="2922258" y="4249493"/>
            <a:ext cx="1828612" cy="501676"/>
          </a:xfrm>
          <a:prstGeom prst="rect">
            <a:avLst/>
          </a:prstGeom>
        </p:spPr>
        <p:txBody>
          <a:bodyPr wrap="square">
            <a:spAutoFit/>
          </a:bodyPr>
          <a:lstStyle/>
          <a:p>
            <a:pPr algn="ctr">
              <a:lnSpc>
                <a:spcPct val="95000"/>
              </a:lnSpc>
              <a:spcBef>
                <a:spcPts val="400"/>
              </a:spcBef>
              <a:spcAft>
                <a:spcPts val="400"/>
              </a:spcAft>
            </a:pPr>
            <a:r>
              <a:rPr lang="en-US" sz="1400"/>
              <a:t>Expanding SDCCD wireless footprint</a:t>
            </a:r>
          </a:p>
        </p:txBody>
      </p:sp>
      <p:sp>
        <p:nvSpPr>
          <p:cNvPr id="68" name="Rectangle 67"/>
          <p:cNvSpPr/>
          <p:nvPr/>
        </p:nvSpPr>
        <p:spPr>
          <a:xfrm>
            <a:off x="5149827" y="4249494"/>
            <a:ext cx="1828612" cy="706347"/>
          </a:xfrm>
          <a:prstGeom prst="rect">
            <a:avLst/>
          </a:prstGeom>
        </p:spPr>
        <p:txBody>
          <a:bodyPr wrap="square">
            <a:spAutoFit/>
          </a:bodyPr>
          <a:lstStyle/>
          <a:p>
            <a:pPr algn="ctr">
              <a:lnSpc>
                <a:spcPct val="95000"/>
              </a:lnSpc>
              <a:spcBef>
                <a:spcPts val="400"/>
              </a:spcBef>
              <a:spcAft>
                <a:spcPts val="400"/>
              </a:spcAft>
            </a:pPr>
            <a:r>
              <a:rPr lang="en-US" sz="1400"/>
              <a:t>Moving PeopleSoft/Oracle to the cloud.</a:t>
            </a:r>
          </a:p>
        </p:txBody>
      </p:sp>
      <p:sp>
        <p:nvSpPr>
          <p:cNvPr id="70" name="Rectangle 69"/>
          <p:cNvSpPr/>
          <p:nvPr/>
        </p:nvSpPr>
        <p:spPr>
          <a:xfrm>
            <a:off x="7377397" y="4249494"/>
            <a:ext cx="1828612" cy="706347"/>
          </a:xfrm>
          <a:prstGeom prst="rect">
            <a:avLst/>
          </a:prstGeom>
        </p:spPr>
        <p:txBody>
          <a:bodyPr wrap="square">
            <a:spAutoFit/>
          </a:bodyPr>
          <a:lstStyle/>
          <a:p>
            <a:pPr algn="ctr">
              <a:lnSpc>
                <a:spcPct val="95000"/>
              </a:lnSpc>
              <a:spcBef>
                <a:spcPts val="400"/>
              </a:spcBef>
              <a:spcAft>
                <a:spcPts val="400"/>
              </a:spcAft>
            </a:pPr>
            <a:r>
              <a:rPr lang="en-US" sz="1400"/>
              <a:t>Intranet services and enhancements across all colleges.</a:t>
            </a:r>
          </a:p>
        </p:txBody>
      </p:sp>
      <p:sp>
        <p:nvSpPr>
          <p:cNvPr id="71" name="Rectangle 70"/>
          <p:cNvSpPr/>
          <p:nvPr/>
        </p:nvSpPr>
        <p:spPr>
          <a:xfrm>
            <a:off x="9604966" y="4249494"/>
            <a:ext cx="1828612" cy="501676"/>
          </a:xfrm>
          <a:prstGeom prst="rect">
            <a:avLst/>
          </a:prstGeom>
        </p:spPr>
        <p:txBody>
          <a:bodyPr wrap="square">
            <a:spAutoFit/>
          </a:bodyPr>
          <a:lstStyle/>
          <a:p>
            <a:pPr algn="ctr">
              <a:lnSpc>
                <a:spcPct val="95000"/>
              </a:lnSpc>
              <a:spcBef>
                <a:spcPts val="400"/>
              </a:spcBef>
              <a:spcAft>
                <a:spcPts val="400"/>
              </a:spcAft>
            </a:pPr>
            <a:r>
              <a:rPr lang="en-US" sz="1400"/>
              <a:t>Data Governance to access controls.</a:t>
            </a:r>
          </a:p>
        </p:txBody>
      </p:sp>
      <p:sp>
        <p:nvSpPr>
          <p:cNvPr id="97" name="Freeform 96"/>
          <p:cNvSpPr/>
          <p:nvPr/>
        </p:nvSpPr>
        <p:spPr>
          <a:xfrm>
            <a:off x="694688" y="1701259"/>
            <a:ext cx="1828612" cy="1297449"/>
          </a:xfrm>
          <a:custGeom>
            <a:avLst/>
            <a:gdLst>
              <a:gd name="connsiteX0" fmla="*/ 0 w 1523552"/>
              <a:gd name="connsiteY0" fmla="*/ 0 h 1373865"/>
              <a:gd name="connsiteX1" fmla="*/ 1523552 w 1523552"/>
              <a:gd name="connsiteY1" fmla="*/ 0 h 1373865"/>
              <a:gd name="connsiteX2" fmla="*/ 1523552 w 1523552"/>
              <a:gd name="connsiteY2" fmla="*/ 750975 h 1373865"/>
              <a:gd name="connsiteX3" fmla="*/ 885310 w 1523552"/>
              <a:gd name="connsiteY3" fmla="*/ 750975 h 1373865"/>
              <a:gd name="connsiteX4" fmla="*/ 761777 w 1523552"/>
              <a:gd name="connsiteY4" fmla="*/ 1373865 h 1373865"/>
              <a:gd name="connsiteX5" fmla="*/ 638244 w 1523552"/>
              <a:gd name="connsiteY5" fmla="*/ 750975 h 1373865"/>
              <a:gd name="connsiteX6" fmla="*/ 0 w 1523552"/>
              <a:gd name="connsiteY6" fmla="*/ 750975 h 137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3552" h="1373865">
                <a:moveTo>
                  <a:pt x="0" y="0"/>
                </a:moveTo>
                <a:lnTo>
                  <a:pt x="1523552" y="0"/>
                </a:lnTo>
                <a:lnTo>
                  <a:pt x="1523552" y="750975"/>
                </a:lnTo>
                <a:lnTo>
                  <a:pt x="885310" y="750975"/>
                </a:lnTo>
                <a:lnTo>
                  <a:pt x="761777" y="1373865"/>
                </a:lnTo>
                <a:lnTo>
                  <a:pt x="638244" y="750975"/>
                </a:lnTo>
                <a:lnTo>
                  <a:pt x="0" y="750975"/>
                </a:lnTo>
                <a:close/>
              </a:path>
            </a:pathLst>
          </a:custGeom>
          <a:ln w="6350">
            <a:solidFill>
              <a:schemeClr val="accent1"/>
            </a:solidFill>
          </a:ln>
        </p:spPr>
        <p:txBody>
          <a:bodyPr wrap="square" tIns="91416" bIns="73133">
            <a:noAutofit/>
          </a:bodyPr>
          <a:lstStyle/>
          <a:p>
            <a:pPr algn="ctr">
              <a:lnSpc>
                <a:spcPct val="95000"/>
              </a:lnSpc>
            </a:pPr>
            <a:r>
              <a:rPr lang="en-US"/>
              <a:t>Desktop Deployment</a:t>
            </a:r>
          </a:p>
        </p:txBody>
      </p:sp>
      <p:sp>
        <p:nvSpPr>
          <p:cNvPr id="98" name="Freeform 97"/>
          <p:cNvSpPr/>
          <p:nvPr/>
        </p:nvSpPr>
        <p:spPr>
          <a:xfrm>
            <a:off x="2922258" y="1701257"/>
            <a:ext cx="1828612" cy="1297448"/>
          </a:xfrm>
          <a:custGeom>
            <a:avLst/>
            <a:gdLst>
              <a:gd name="connsiteX0" fmla="*/ 0 w 1523552"/>
              <a:gd name="connsiteY0" fmla="*/ 0 h 1373864"/>
              <a:gd name="connsiteX1" fmla="*/ 1523552 w 1523552"/>
              <a:gd name="connsiteY1" fmla="*/ 0 h 1373864"/>
              <a:gd name="connsiteX2" fmla="*/ 1523552 w 1523552"/>
              <a:gd name="connsiteY2" fmla="*/ 750975 h 1373864"/>
              <a:gd name="connsiteX3" fmla="*/ 885310 w 1523552"/>
              <a:gd name="connsiteY3" fmla="*/ 750975 h 1373864"/>
              <a:gd name="connsiteX4" fmla="*/ 761777 w 1523552"/>
              <a:gd name="connsiteY4" fmla="*/ 1373864 h 1373864"/>
              <a:gd name="connsiteX5" fmla="*/ 638245 w 1523552"/>
              <a:gd name="connsiteY5" fmla="*/ 750975 h 1373864"/>
              <a:gd name="connsiteX6" fmla="*/ 0 w 1523552"/>
              <a:gd name="connsiteY6" fmla="*/ 750975 h 1373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3552" h="1373864">
                <a:moveTo>
                  <a:pt x="0" y="0"/>
                </a:moveTo>
                <a:lnTo>
                  <a:pt x="1523552" y="0"/>
                </a:lnTo>
                <a:lnTo>
                  <a:pt x="1523552" y="750975"/>
                </a:lnTo>
                <a:lnTo>
                  <a:pt x="885310" y="750975"/>
                </a:lnTo>
                <a:lnTo>
                  <a:pt x="761777" y="1373864"/>
                </a:lnTo>
                <a:lnTo>
                  <a:pt x="638245" y="750975"/>
                </a:lnTo>
                <a:lnTo>
                  <a:pt x="0" y="750975"/>
                </a:lnTo>
                <a:close/>
              </a:path>
            </a:pathLst>
          </a:custGeom>
          <a:ln w="6350">
            <a:solidFill>
              <a:schemeClr val="accent2"/>
            </a:solidFill>
          </a:ln>
        </p:spPr>
        <p:txBody>
          <a:bodyPr wrap="square" tIns="91416" bIns="73133">
            <a:noAutofit/>
          </a:bodyPr>
          <a:lstStyle/>
          <a:p>
            <a:pPr algn="ctr">
              <a:lnSpc>
                <a:spcPct val="95000"/>
              </a:lnSpc>
            </a:pPr>
            <a:r>
              <a:rPr lang="en-US"/>
              <a:t>Wireless Deployment </a:t>
            </a:r>
          </a:p>
        </p:txBody>
      </p:sp>
      <p:sp>
        <p:nvSpPr>
          <p:cNvPr id="100" name="Freeform 99"/>
          <p:cNvSpPr/>
          <p:nvPr/>
        </p:nvSpPr>
        <p:spPr>
          <a:xfrm>
            <a:off x="5149827" y="1701257"/>
            <a:ext cx="1828612" cy="1297448"/>
          </a:xfrm>
          <a:custGeom>
            <a:avLst/>
            <a:gdLst>
              <a:gd name="connsiteX0" fmla="*/ 0 w 1523552"/>
              <a:gd name="connsiteY0" fmla="*/ 0 h 1373864"/>
              <a:gd name="connsiteX1" fmla="*/ 1523552 w 1523552"/>
              <a:gd name="connsiteY1" fmla="*/ 0 h 1373864"/>
              <a:gd name="connsiteX2" fmla="*/ 1523552 w 1523552"/>
              <a:gd name="connsiteY2" fmla="*/ 750975 h 1373864"/>
              <a:gd name="connsiteX3" fmla="*/ 885310 w 1523552"/>
              <a:gd name="connsiteY3" fmla="*/ 750975 h 1373864"/>
              <a:gd name="connsiteX4" fmla="*/ 761777 w 1523552"/>
              <a:gd name="connsiteY4" fmla="*/ 1373864 h 1373864"/>
              <a:gd name="connsiteX5" fmla="*/ 638245 w 1523552"/>
              <a:gd name="connsiteY5" fmla="*/ 750975 h 1373864"/>
              <a:gd name="connsiteX6" fmla="*/ 0 w 1523552"/>
              <a:gd name="connsiteY6" fmla="*/ 750975 h 1373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3552" h="1373864">
                <a:moveTo>
                  <a:pt x="0" y="0"/>
                </a:moveTo>
                <a:lnTo>
                  <a:pt x="1523552" y="0"/>
                </a:lnTo>
                <a:lnTo>
                  <a:pt x="1523552" y="750975"/>
                </a:lnTo>
                <a:lnTo>
                  <a:pt x="885310" y="750975"/>
                </a:lnTo>
                <a:lnTo>
                  <a:pt x="761777" y="1373864"/>
                </a:lnTo>
                <a:lnTo>
                  <a:pt x="638245" y="750975"/>
                </a:lnTo>
                <a:lnTo>
                  <a:pt x="0" y="750975"/>
                </a:lnTo>
                <a:close/>
              </a:path>
            </a:pathLst>
          </a:custGeom>
          <a:ln w="6350">
            <a:solidFill>
              <a:schemeClr val="accent3"/>
            </a:solidFill>
          </a:ln>
        </p:spPr>
        <p:txBody>
          <a:bodyPr wrap="square" tIns="91416" bIns="73133">
            <a:noAutofit/>
          </a:bodyPr>
          <a:lstStyle/>
          <a:p>
            <a:pPr algn="ctr">
              <a:lnSpc>
                <a:spcPct val="95000"/>
              </a:lnSpc>
            </a:pPr>
            <a:r>
              <a:rPr lang="en-US"/>
              <a:t>ERP Cloud Migration</a:t>
            </a:r>
          </a:p>
        </p:txBody>
      </p:sp>
      <p:sp>
        <p:nvSpPr>
          <p:cNvPr id="101" name="Freeform 100"/>
          <p:cNvSpPr/>
          <p:nvPr/>
        </p:nvSpPr>
        <p:spPr>
          <a:xfrm>
            <a:off x="7377397" y="1701259"/>
            <a:ext cx="1828612" cy="1297449"/>
          </a:xfrm>
          <a:custGeom>
            <a:avLst/>
            <a:gdLst>
              <a:gd name="connsiteX0" fmla="*/ 0 w 1523552"/>
              <a:gd name="connsiteY0" fmla="*/ 0 h 1373865"/>
              <a:gd name="connsiteX1" fmla="*/ 1523552 w 1523552"/>
              <a:gd name="connsiteY1" fmla="*/ 0 h 1373865"/>
              <a:gd name="connsiteX2" fmla="*/ 1523552 w 1523552"/>
              <a:gd name="connsiteY2" fmla="*/ 750975 h 1373865"/>
              <a:gd name="connsiteX3" fmla="*/ 885310 w 1523552"/>
              <a:gd name="connsiteY3" fmla="*/ 750975 h 1373865"/>
              <a:gd name="connsiteX4" fmla="*/ 761777 w 1523552"/>
              <a:gd name="connsiteY4" fmla="*/ 1373865 h 1373865"/>
              <a:gd name="connsiteX5" fmla="*/ 638245 w 1523552"/>
              <a:gd name="connsiteY5" fmla="*/ 750975 h 1373865"/>
              <a:gd name="connsiteX6" fmla="*/ 0 w 1523552"/>
              <a:gd name="connsiteY6" fmla="*/ 750975 h 137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3552" h="1373865">
                <a:moveTo>
                  <a:pt x="0" y="0"/>
                </a:moveTo>
                <a:lnTo>
                  <a:pt x="1523552" y="0"/>
                </a:lnTo>
                <a:lnTo>
                  <a:pt x="1523552" y="750975"/>
                </a:lnTo>
                <a:lnTo>
                  <a:pt x="885310" y="750975"/>
                </a:lnTo>
                <a:lnTo>
                  <a:pt x="761777" y="1373865"/>
                </a:lnTo>
                <a:lnTo>
                  <a:pt x="638245" y="750975"/>
                </a:lnTo>
                <a:lnTo>
                  <a:pt x="0" y="750975"/>
                </a:lnTo>
                <a:close/>
              </a:path>
            </a:pathLst>
          </a:custGeom>
          <a:ln w="6350">
            <a:solidFill>
              <a:schemeClr val="accent4"/>
            </a:solidFill>
          </a:ln>
        </p:spPr>
        <p:txBody>
          <a:bodyPr wrap="square" tIns="91416" bIns="73133">
            <a:noAutofit/>
          </a:bodyPr>
          <a:lstStyle/>
          <a:p>
            <a:pPr algn="ctr">
              <a:lnSpc>
                <a:spcPct val="95000"/>
              </a:lnSpc>
            </a:pPr>
            <a:r>
              <a:rPr lang="en-US"/>
              <a:t>SharePoint Enhancement </a:t>
            </a:r>
          </a:p>
        </p:txBody>
      </p:sp>
      <p:sp>
        <p:nvSpPr>
          <p:cNvPr id="103" name="Freeform 102"/>
          <p:cNvSpPr/>
          <p:nvPr/>
        </p:nvSpPr>
        <p:spPr>
          <a:xfrm>
            <a:off x="9604966" y="1701259"/>
            <a:ext cx="1828612" cy="1297449"/>
          </a:xfrm>
          <a:custGeom>
            <a:avLst/>
            <a:gdLst>
              <a:gd name="connsiteX0" fmla="*/ 0 w 1523552"/>
              <a:gd name="connsiteY0" fmla="*/ 0 h 1373865"/>
              <a:gd name="connsiteX1" fmla="*/ 1523552 w 1523552"/>
              <a:gd name="connsiteY1" fmla="*/ 0 h 1373865"/>
              <a:gd name="connsiteX2" fmla="*/ 1523552 w 1523552"/>
              <a:gd name="connsiteY2" fmla="*/ 750975 h 1373865"/>
              <a:gd name="connsiteX3" fmla="*/ 885310 w 1523552"/>
              <a:gd name="connsiteY3" fmla="*/ 750975 h 1373865"/>
              <a:gd name="connsiteX4" fmla="*/ 761777 w 1523552"/>
              <a:gd name="connsiteY4" fmla="*/ 1373865 h 1373865"/>
              <a:gd name="connsiteX5" fmla="*/ 638244 w 1523552"/>
              <a:gd name="connsiteY5" fmla="*/ 750975 h 1373865"/>
              <a:gd name="connsiteX6" fmla="*/ 0 w 1523552"/>
              <a:gd name="connsiteY6" fmla="*/ 750975 h 137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3552" h="1373865">
                <a:moveTo>
                  <a:pt x="0" y="0"/>
                </a:moveTo>
                <a:lnTo>
                  <a:pt x="1523552" y="0"/>
                </a:lnTo>
                <a:lnTo>
                  <a:pt x="1523552" y="750975"/>
                </a:lnTo>
                <a:lnTo>
                  <a:pt x="885310" y="750975"/>
                </a:lnTo>
                <a:lnTo>
                  <a:pt x="761777" y="1373865"/>
                </a:lnTo>
                <a:lnTo>
                  <a:pt x="638244" y="750975"/>
                </a:lnTo>
                <a:lnTo>
                  <a:pt x="0" y="750975"/>
                </a:lnTo>
                <a:close/>
              </a:path>
            </a:pathLst>
          </a:custGeom>
          <a:gradFill>
            <a:gsLst>
              <a:gs pos="0">
                <a:schemeClr val="accent4"/>
              </a:gs>
              <a:gs pos="100000">
                <a:schemeClr val="accent5"/>
              </a:gs>
            </a:gsLst>
            <a:lin ang="5400000" scaled="0"/>
          </a:gradFill>
          <a:ln w="6350">
            <a:solidFill>
              <a:schemeClr val="accent5"/>
            </a:solidFill>
          </a:ln>
        </p:spPr>
        <p:txBody>
          <a:bodyPr wrap="square" tIns="91416" bIns="73133">
            <a:noAutofit/>
          </a:bodyPr>
          <a:lstStyle/>
          <a:p>
            <a:pPr algn="ctr">
              <a:lnSpc>
                <a:spcPct val="95000"/>
              </a:lnSpc>
            </a:pPr>
            <a:r>
              <a:rPr lang="en-US">
                <a:solidFill>
                  <a:srgbClr val="FFFFFF"/>
                </a:solidFill>
              </a:rPr>
              <a:t>Security</a:t>
            </a:r>
          </a:p>
        </p:txBody>
      </p:sp>
    </p:spTree>
    <p:extLst>
      <p:ext uri="{BB962C8B-B14F-4D97-AF65-F5344CB8AC3E}">
        <p14:creationId xmlns:p14="http://schemas.microsoft.com/office/powerpoint/2010/main" val="25933676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itle 110"/>
          <p:cNvSpPr>
            <a:spLocks noGrp="1"/>
          </p:cNvSpPr>
          <p:nvPr>
            <p:ph type="title"/>
          </p:nvPr>
        </p:nvSpPr>
        <p:spPr/>
        <p:txBody>
          <a:bodyPr/>
          <a:lstStyle/>
          <a:p>
            <a:r>
              <a:rPr lang="en-US">
                <a:solidFill>
                  <a:schemeClr val="accent4">
                    <a:lumMod val="50000"/>
                  </a:schemeClr>
                </a:solidFill>
              </a:rPr>
              <a:t>Projects</a:t>
            </a:r>
          </a:p>
        </p:txBody>
      </p:sp>
      <p:sp>
        <p:nvSpPr>
          <p:cNvPr id="18" name="Oval 17"/>
          <p:cNvSpPr>
            <a:spLocks noChangeArrowheads="1"/>
          </p:cNvSpPr>
          <p:nvPr/>
        </p:nvSpPr>
        <p:spPr bwMode="auto">
          <a:xfrm>
            <a:off x="5529349" y="2998708"/>
            <a:ext cx="1069570" cy="1069570"/>
          </a:xfrm>
          <a:prstGeom prst="ellipse">
            <a:avLst/>
          </a:prstGeom>
          <a:solidFill>
            <a:schemeClr val="bg1"/>
          </a:solidFill>
          <a:ln w="6350">
            <a:solidFill>
              <a:schemeClr val="accent3"/>
            </a:solidFill>
          </a:ln>
        </p:spPr>
        <p:txBody>
          <a:bodyPr vert="horz" wrap="none" lIns="0" tIns="127983" rIns="0" bIns="60944" numCol="1" anchor="ctr" anchorCtr="0" compatLnSpc="1">
            <a:prstTxWarp prst="textNoShape">
              <a:avLst/>
            </a:prstTxWarp>
          </a:bodyPr>
          <a:lstStyle/>
          <a:p>
            <a:pPr algn="ctr">
              <a:lnSpc>
                <a:spcPct val="85000"/>
              </a:lnSpc>
            </a:pPr>
            <a:r>
              <a:rPr lang="en-US" sz="2000"/>
              <a:t>May-Jun</a:t>
            </a:r>
          </a:p>
          <a:p>
            <a:pPr algn="ctr">
              <a:lnSpc>
                <a:spcPct val="85000"/>
              </a:lnSpc>
            </a:pPr>
            <a:r>
              <a:rPr lang="en-US" sz="2800"/>
              <a:t>‘23</a:t>
            </a:r>
          </a:p>
        </p:txBody>
      </p:sp>
      <p:sp>
        <p:nvSpPr>
          <p:cNvPr id="19" name="Oval 18"/>
          <p:cNvSpPr>
            <a:spLocks noChangeArrowheads="1"/>
          </p:cNvSpPr>
          <p:nvPr/>
        </p:nvSpPr>
        <p:spPr bwMode="auto">
          <a:xfrm>
            <a:off x="3301779" y="3000109"/>
            <a:ext cx="1069570" cy="1069570"/>
          </a:xfrm>
          <a:prstGeom prst="ellipse">
            <a:avLst/>
          </a:prstGeom>
          <a:solidFill>
            <a:schemeClr val="bg1"/>
          </a:solidFill>
          <a:ln w="6350">
            <a:solidFill>
              <a:schemeClr val="accent5"/>
            </a:solidFill>
          </a:ln>
        </p:spPr>
        <p:txBody>
          <a:bodyPr vert="horz" wrap="none" lIns="0" tIns="127983" rIns="0" bIns="60944" numCol="1" anchor="ctr" anchorCtr="0" compatLnSpc="1">
            <a:prstTxWarp prst="textNoShape">
              <a:avLst/>
            </a:prstTxWarp>
          </a:bodyPr>
          <a:lstStyle/>
          <a:p>
            <a:pPr algn="ctr">
              <a:lnSpc>
                <a:spcPct val="85000"/>
              </a:lnSpc>
            </a:pPr>
            <a:r>
              <a:rPr lang="en-US" sz="2000"/>
              <a:t>Apr</a:t>
            </a:r>
          </a:p>
          <a:p>
            <a:pPr algn="ctr">
              <a:lnSpc>
                <a:spcPct val="85000"/>
              </a:lnSpc>
            </a:pPr>
            <a:r>
              <a:rPr lang="en-US" sz="2800"/>
              <a:t>‘23</a:t>
            </a:r>
          </a:p>
        </p:txBody>
      </p:sp>
      <p:sp>
        <p:nvSpPr>
          <p:cNvPr id="17" name="Oval 16"/>
          <p:cNvSpPr>
            <a:spLocks noChangeArrowheads="1"/>
          </p:cNvSpPr>
          <p:nvPr/>
        </p:nvSpPr>
        <p:spPr bwMode="auto">
          <a:xfrm>
            <a:off x="7756919" y="3000109"/>
            <a:ext cx="1069570" cy="1069570"/>
          </a:xfrm>
          <a:prstGeom prst="ellipse">
            <a:avLst/>
          </a:prstGeom>
          <a:gradFill>
            <a:gsLst>
              <a:gs pos="0">
                <a:schemeClr val="accent1"/>
              </a:gs>
              <a:gs pos="100000">
                <a:schemeClr val="accent3"/>
              </a:gs>
            </a:gsLst>
            <a:lin ang="5400000" scaled="0"/>
          </a:gradFill>
          <a:ln w="6350">
            <a:solidFill>
              <a:schemeClr val="accent2"/>
            </a:solidFill>
          </a:ln>
        </p:spPr>
        <p:txBody>
          <a:bodyPr vert="horz" wrap="none" lIns="0" tIns="127983" rIns="0" bIns="60944" numCol="1" anchor="ctr" anchorCtr="0" compatLnSpc="1">
            <a:prstTxWarp prst="textNoShape">
              <a:avLst/>
            </a:prstTxWarp>
          </a:bodyPr>
          <a:lstStyle/>
          <a:p>
            <a:pPr algn="ctr">
              <a:lnSpc>
                <a:spcPct val="85000"/>
              </a:lnSpc>
            </a:pPr>
            <a:r>
              <a:rPr lang="en-US" sz="2000">
                <a:solidFill>
                  <a:srgbClr val="FFFFFF"/>
                </a:solidFill>
              </a:rPr>
              <a:t>Jul</a:t>
            </a:r>
          </a:p>
          <a:p>
            <a:pPr algn="ctr">
              <a:lnSpc>
                <a:spcPct val="85000"/>
              </a:lnSpc>
            </a:pPr>
            <a:r>
              <a:rPr lang="en-US" sz="2800">
                <a:solidFill>
                  <a:srgbClr val="FFFFFF"/>
                </a:solidFill>
              </a:rPr>
              <a:t>‘23</a:t>
            </a:r>
          </a:p>
        </p:txBody>
      </p:sp>
      <p:sp>
        <p:nvSpPr>
          <p:cNvPr id="15" name="Oval 14"/>
          <p:cNvSpPr>
            <a:spLocks noChangeArrowheads="1"/>
          </p:cNvSpPr>
          <p:nvPr/>
        </p:nvSpPr>
        <p:spPr bwMode="auto">
          <a:xfrm>
            <a:off x="1074209" y="3000109"/>
            <a:ext cx="1069570" cy="1069570"/>
          </a:xfrm>
          <a:prstGeom prst="ellipse">
            <a:avLst/>
          </a:prstGeom>
          <a:solidFill>
            <a:schemeClr val="bg1"/>
          </a:solidFill>
          <a:ln w="6350">
            <a:solidFill>
              <a:schemeClr val="accent6"/>
            </a:solidFill>
          </a:ln>
        </p:spPr>
        <p:txBody>
          <a:bodyPr vert="horz" wrap="none" lIns="0" tIns="127983" rIns="0" bIns="60944" numCol="1" anchor="ctr" anchorCtr="0" compatLnSpc="1">
            <a:prstTxWarp prst="textNoShape">
              <a:avLst/>
            </a:prstTxWarp>
          </a:bodyPr>
          <a:lstStyle/>
          <a:p>
            <a:pPr algn="ctr">
              <a:lnSpc>
                <a:spcPct val="85000"/>
              </a:lnSpc>
            </a:pPr>
            <a:r>
              <a:rPr lang="en-US" sz="2000"/>
              <a:t>Apr</a:t>
            </a:r>
            <a:br>
              <a:rPr lang="en-US" sz="2000"/>
            </a:br>
            <a:r>
              <a:rPr lang="en-US" sz="2800"/>
              <a:t>‘23</a:t>
            </a:r>
          </a:p>
        </p:txBody>
      </p:sp>
      <p:sp>
        <p:nvSpPr>
          <p:cNvPr id="11" name="Oval 10"/>
          <p:cNvSpPr>
            <a:spLocks noChangeArrowheads="1"/>
          </p:cNvSpPr>
          <p:nvPr/>
        </p:nvSpPr>
        <p:spPr bwMode="auto">
          <a:xfrm>
            <a:off x="9984487" y="2998708"/>
            <a:ext cx="1069570" cy="1069570"/>
          </a:xfrm>
          <a:prstGeom prst="ellipse">
            <a:avLst/>
          </a:prstGeom>
          <a:solidFill>
            <a:schemeClr val="bg1"/>
          </a:solidFill>
          <a:ln w="6350">
            <a:solidFill>
              <a:schemeClr val="accent1"/>
            </a:solidFill>
          </a:ln>
        </p:spPr>
        <p:txBody>
          <a:bodyPr vert="horz" wrap="none" lIns="0" tIns="127983" rIns="0" bIns="60944" numCol="1" anchor="ctr" anchorCtr="0" compatLnSpc="1">
            <a:prstTxWarp prst="textNoShape">
              <a:avLst/>
            </a:prstTxWarp>
          </a:bodyPr>
          <a:lstStyle/>
          <a:p>
            <a:pPr algn="ctr">
              <a:lnSpc>
                <a:spcPct val="85000"/>
              </a:lnSpc>
            </a:pPr>
            <a:r>
              <a:rPr lang="en-US" sz="2000"/>
              <a:t>Aug</a:t>
            </a:r>
          </a:p>
          <a:p>
            <a:pPr algn="ctr">
              <a:lnSpc>
                <a:spcPct val="85000"/>
              </a:lnSpc>
            </a:pPr>
            <a:r>
              <a:rPr lang="en-US" sz="2800"/>
              <a:t>‘23</a:t>
            </a:r>
          </a:p>
        </p:txBody>
      </p:sp>
      <p:cxnSp>
        <p:nvCxnSpPr>
          <p:cNvPr id="75" name="Straight Connector 74"/>
          <p:cNvCxnSpPr/>
          <p:nvPr/>
        </p:nvCxnSpPr>
        <p:spPr>
          <a:xfrm>
            <a:off x="2143779" y="3534894"/>
            <a:ext cx="115800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19" idx="6"/>
            <a:endCxn id="18" idx="2"/>
          </p:cNvCxnSpPr>
          <p:nvPr/>
        </p:nvCxnSpPr>
        <p:spPr>
          <a:xfrm flipV="1">
            <a:off x="4371348" y="3533494"/>
            <a:ext cx="1158001" cy="1401"/>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18" idx="6"/>
            <a:endCxn id="17" idx="2"/>
          </p:cNvCxnSpPr>
          <p:nvPr/>
        </p:nvCxnSpPr>
        <p:spPr>
          <a:xfrm>
            <a:off x="6598918" y="3533494"/>
            <a:ext cx="1158001" cy="1401"/>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a:stCxn id="17" idx="6"/>
            <a:endCxn id="11" idx="2"/>
          </p:cNvCxnSpPr>
          <p:nvPr/>
        </p:nvCxnSpPr>
        <p:spPr>
          <a:xfrm flipV="1">
            <a:off x="8826488" y="3533494"/>
            <a:ext cx="1158000" cy="1401"/>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4" name="Rectangle 103"/>
          <p:cNvSpPr/>
          <p:nvPr/>
        </p:nvSpPr>
        <p:spPr>
          <a:xfrm>
            <a:off x="694688" y="4249494"/>
            <a:ext cx="1828612" cy="706347"/>
          </a:xfrm>
          <a:prstGeom prst="rect">
            <a:avLst/>
          </a:prstGeom>
        </p:spPr>
        <p:txBody>
          <a:bodyPr wrap="square">
            <a:spAutoFit/>
          </a:bodyPr>
          <a:lstStyle/>
          <a:p>
            <a:pPr algn="ctr">
              <a:lnSpc>
                <a:spcPct val="95000"/>
              </a:lnSpc>
              <a:spcBef>
                <a:spcPts val="400"/>
              </a:spcBef>
              <a:spcAft>
                <a:spcPts val="400"/>
              </a:spcAft>
            </a:pPr>
            <a:r>
              <a:rPr lang="en-US" sz="1400"/>
              <a:t>Bridging and automating the HR processes.</a:t>
            </a:r>
          </a:p>
        </p:txBody>
      </p:sp>
      <p:sp>
        <p:nvSpPr>
          <p:cNvPr id="57" name="Rectangle 56"/>
          <p:cNvSpPr/>
          <p:nvPr/>
        </p:nvSpPr>
        <p:spPr>
          <a:xfrm>
            <a:off x="2922258" y="4249494"/>
            <a:ext cx="1828612" cy="911019"/>
          </a:xfrm>
          <a:prstGeom prst="rect">
            <a:avLst/>
          </a:prstGeom>
        </p:spPr>
        <p:txBody>
          <a:bodyPr wrap="square">
            <a:spAutoFit/>
          </a:bodyPr>
          <a:lstStyle/>
          <a:p>
            <a:pPr algn="ctr">
              <a:lnSpc>
                <a:spcPct val="95000"/>
              </a:lnSpc>
              <a:spcBef>
                <a:spcPts val="400"/>
              </a:spcBef>
              <a:spcAft>
                <a:spcPts val="400"/>
              </a:spcAft>
            </a:pPr>
            <a:r>
              <a:rPr lang="en-US" sz="1400"/>
              <a:t>Security Operations Control services in partnership with Microsoft.</a:t>
            </a:r>
          </a:p>
        </p:txBody>
      </p:sp>
      <p:sp>
        <p:nvSpPr>
          <p:cNvPr id="68" name="Rectangle 67"/>
          <p:cNvSpPr/>
          <p:nvPr/>
        </p:nvSpPr>
        <p:spPr>
          <a:xfrm>
            <a:off x="5149827" y="4249494"/>
            <a:ext cx="1828612" cy="501676"/>
          </a:xfrm>
          <a:prstGeom prst="rect">
            <a:avLst/>
          </a:prstGeom>
        </p:spPr>
        <p:txBody>
          <a:bodyPr wrap="square">
            <a:spAutoFit/>
          </a:bodyPr>
          <a:lstStyle/>
          <a:p>
            <a:pPr algn="ctr">
              <a:lnSpc>
                <a:spcPct val="95000"/>
              </a:lnSpc>
              <a:spcBef>
                <a:spcPts val="400"/>
              </a:spcBef>
              <a:spcAft>
                <a:spcPts val="400"/>
              </a:spcAft>
            </a:pPr>
            <a:r>
              <a:rPr lang="en-US" sz="1400"/>
              <a:t>Cloud migration for SDCCD CMS.</a:t>
            </a:r>
          </a:p>
        </p:txBody>
      </p:sp>
      <p:sp>
        <p:nvSpPr>
          <p:cNvPr id="70" name="Rectangle 69"/>
          <p:cNvSpPr/>
          <p:nvPr/>
        </p:nvSpPr>
        <p:spPr>
          <a:xfrm>
            <a:off x="7377397" y="4249494"/>
            <a:ext cx="1828612" cy="706347"/>
          </a:xfrm>
          <a:prstGeom prst="rect">
            <a:avLst/>
          </a:prstGeom>
        </p:spPr>
        <p:txBody>
          <a:bodyPr wrap="square">
            <a:spAutoFit/>
          </a:bodyPr>
          <a:lstStyle/>
          <a:p>
            <a:pPr algn="ctr">
              <a:lnSpc>
                <a:spcPct val="95000"/>
              </a:lnSpc>
              <a:spcBef>
                <a:spcPts val="400"/>
              </a:spcBef>
              <a:spcAft>
                <a:spcPts val="400"/>
              </a:spcAft>
            </a:pPr>
            <a:r>
              <a:rPr lang="en-US" sz="1400"/>
              <a:t>Launch services such as ERP, Cloud services, EDW.</a:t>
            </a:r>
          </a:p>
        </p:txBody>
      </p:sp>
      <p:sp>
        <p:nvSpPr>
          <p:cNvPr id="71" name="Rectangle 70"/>
          <p:cNvSpPr/>
          <p:nvPr/>
        </p:nvSpPr>
        <p:spPr>
          <a:xfrm>
            <a:off x="9604966" y="4249493"/>
            <a:ext cx="1828612" cy="911019"/>
          </a:xfrm>
          <a:prstGeom prst="rect">
            <a:avLst/>
          </a:prstGeom>
        </p:spPr>
        <p:txBody>
          <a:bodyPr wrap="square">
            <a:spAutoFit/>
          </a:bodyPr>
          <a:lstStyle/>
          <a:p>
            <a:pPr algn="ctr">
              <a:lnSpc>
                <a:spcPct val="95000"/>
              </a:lnSpc>
              <a:spcBef>
                <a:spcPts val="400"/>
              </a:spcBef>
              <a:spcAft>
                <a:spcPts val="400"/>
              </a:spcAft>
            </a:pPr>
            <a:r>
              <a:rPr lang="en-US" sz="1400"/>
              <a:t>Roll out of services and continue to enhance user experiences.</a:t>
            </a:r>
          </a:p>
        </p:txBody>
      </p:sp>
      <p:sp>
        <p:nvSpPr>
          <p:cNvPr id="97" name="Freeform 96"/>
          <p:cNvSpPr/>
          <p:nvPr/>
        </p:nvSpPr>
        <p:spPr>
          <a:xfrm>
            <a:off x="694688" y="1701259"/>
            <a:ext cx="1828612" cy="1297449"/>
          </a:xfrm>
          <a:custGeom>
            <a:avLst/>
            <a:gdLst>
              <a:gd name="connsiteX0" fmla="*/ 0 w 1523552"/>
              <a:gd name="connsiteY0" fmla="*/ 0 h 1373865"/>
              <a:gd name="connsiteX1" fmla="*/ 1523552 w 1523552"/>
              <a:gd name="connsiteY1" fmla="*/ 0 h 1373865"/>
              <a:gd name="connsiteX2" fmla="*/ 1523552 w 1523552"/>
              <a:gd name="connsiteY2" fmla="*/ 750975 h 1373865"/>
              <a:gd name="connsiteX3" fmla="*/ 885310 w 1523552"/>
              <a:gd name="connsiteY3" fmla="*/ 750975 h 1373865"/>
              <a:gd name="connsiteX4" fmla="*/ 761777 w 1523552"/>
              <a:gd name="connsiteY4" fmla="*/ 1373865 h 1373865"/>
              <a:gd name="connsiteX5" fmla="*/ 638244 w 1523552"/>
              <a:gd name="connsiteY5" fmla="*/ 750975 h 1373865"/>
              <a:gd name="connsiteX6" fmla="*/ 0 w 1523552"/>
              <a:gd name="connsiteY6" fmla="*/ 750975 h 137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3552" h="1373865">
                <a:moveTo>
                  <a:pt x="0" y="0"/>
                </a:moveTo>
                <a:lnTo>
                  <a:pt x="1523552" y="0"/>
                </a:lnTo>
                <a:lnTo>
                  <a:pt x="1523552" y="750975"/>
                </a:lnTo>
                <a:lnTo>
                  <a:pt x="885310" y="750975"/>
                </a:lnTo>
                <a:lnTo>
                  <a:pt x="761777" y="1373865"/>
                </a:lnTo>
                <a:lnTo>
                  <a:pt x="638244" y="750975"/>
                </a:lnTo>
                <a:lnTo>
                  <a:pt x="0" y="750975"/>
                </a:lnTo>
                <a:close/>
              </a:path>
            </a:pathLst>
          </a:custGeom>
          <a:ln w="6350">
            <a:solidFill>
              <a:schemeClr val="accent6"/>
            </a:solidFill>
          </a:ln>
        </p:spPr>
        <p:txBody>
          <a:bodyPr wrap="square" tIns="91416" bIns="73133">
            <a:noAutofit/>
          </a:bodyPr>
          <a:lstStyle/>
          <a:p>
            <a:pPr algn="ctr">
              <a:lnSpc>
                <a:spcPct val="95000"/>
              </a:lnSpc>
            </a:pPr>
            <a:r>
              <a:rPr lang="en-US"/>
              <a:t>Employee Onboarding</a:t>
            </a:r>
          </a:p>
        </p:txBody>
      </p:sp>
      <p:sp>
        <p:nvSpPr>
          <p:cNvPr id="98" name="Freeform 97"/>
          <p:cNvSpPr/>
          <p:nvPr/>
        </p:nvSpPr>
        <p:spPr>
          <a:xfrm>
            <a:off x="2922258" y="1701257"/>
            <a:ext cx="1828612" cy="1297448"/>
          </a:xfrm>
          <a:custGeom>
            <a:avLst/>
            <a:gdLst>
              <a:gd name="connsiteX0" fmla="*/ 0 w 1523552"/>
              <a:gd name="connsiteY0" fmla="*/ 0 h 1373864"/>
              <a:gd name="connsiteX1" fmla="*/ 1523552 w 1523552"/>
              <a:gd name="connsiteY1" fmla="*/ 0 h 1373864"/>
              <a:gd name="connsiteX2" fmla="*/ 1523552 w 1523552"/>
              <a:gd name="connsiteY2" fmla="*/ 750975 h 1373864"/>
              <a:gd name="connsiteX3" fmla="*/ 885310 w 1523552"/>
              <a:gd name="connsiteY3" fmla="*/ 750975 h 1373864"/>
              <a:gd name="connsiteX4" fmla="*/ 761777 w 1523552"/>
              <a:gd name="connsiteY4" fmla="*/ 1373864 h 1373864"/>
              <a:gd name="connsiteX5" fmla="*/ 638245 w 1523552"/>
              <a:gd name="connsiteY5" fmla="*/ 750975 h 1373864"/>
              <a:gd name="connsiteX6" fmla="*/ 0 w 1523552"/>
              <a:gd name="connsiteY6" fmla="*/ 750975 h 1373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3552" h="1373864">
                <a:moveTo>
                  <a:pt x="0" y="0"/>
                </a:moveTo>
                <a:lnTo>
                  <a:pt x="1523552" y="0"/>
                </a:lnTo>
                <a:lnTo>
                  <a:pt x="1523552" y="750975"/>
                </a:lnTo>
                <a:lnTo>
                  <a:pt x="885310" y="750975"/>
                </a:lnTo>
                <a:lnTo>
                  <a:pt x="761777" y="1373864"/>
                </a:lnTo>
                <a:lnTo>
                  <a:pt x="638245" y="750975"/>
                </a:lnTo>
                <a:lnTo>
                  <a:pt x="0" y="750975"/>
                </a:lnTo>
                <a:close/>
              </a:path>
            </a:pathLst>
          </a:custGeom>
          <a:ln w="6350">
            <a:solidFill>
              <a:schemeClr val="accent5"/>
            </a:solidFill>
          </a:ln>
        </p:spPr>
        <p:txBody>
          <a:bodyPr wrap="square" tIns="91416" bIns="73133">
            <a:noAutofit/>
          </a:bodyPr>
          <a:lstStyle/>
          <a:p>
            <a:pPr algn="ctr">
              <a:lnSpc>
                <a:spcPct val="95000"/>
              </a:lnSpc>
            </a:pPr>
            <a:r>
              <a:rPr lang="en-US"/>
              <a:t>SOC Implementation</a:t>
            </a:r>
          </a:p>
        </p:txBody>
      </p:sp>
      <p:sp>
        <p:nvSpPr>
          <p:cNvPr id="100" name="Freeform 99"/>
          <p:cNvSpPr/>
          <p:nvPr/>
        </p:nvSpPr>
        <p:spPr>
          <a:xfrm>
            <a:off x="5149827" y="1701257"/>
            <a:ext cx="1828612" cy="1297448"/>
          </a:xfrm>
          <a:custGeom>
            <a:avLst/>
            <a:gdLst>
              <a:gd name="connsiteX0" fmla="*/ 0 w 1523552"/>
              <a:gd name="connsiteY0" fmla="*/ 0 h 1373864"/>
              <a:gd name="connsiteX1" fmla="*/ 1523552 w 1523552"/>
              <a:gd name="connsiteY1" fmla="*/ 0 h 1373864"/>
              <a:gd name="connsiteX2" fmla="*/ 1523552 w 1523552"/>
              <a:gd name="connsiteY2" fmla="*/ 750975 h 1373864"/>
              <a:gd name="connsiteX3" fmla="*/ 885310 w 1523552"/>
              <a:gd name="connsiteY3" fmla="*/ 750975 h 1373864"/>
              <a:gd name="connsiteX4" fmla="*/ 761777 w 1523552"/>
              <a:gd name="connsiteY4" fmla="*/ 1373864 h 1373864"/>
              <a:gd name="connsiteX5" fmla="*/ 638245 w 1523552"/>
              <a:gd name="connsiteY5" fmla="*/ 750975 h 1373864"/>
              <a:gd name="connsiteX6" fmla="*/ 0 w 1523552"/>
              <a:gd name="connsiteY6" fmla="*/ 750975 h 1373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3552" h="1373864">
                <a:moveTo>
                  <a:pt x="0" y="0"/>
                </a:moveTo>
                <a:lnTo>
                  <a:pt x="1523552" y="0"/>
                </a:lnTo>
                <a:lnTo>
                  <a:pt x="1523552" y="750975"/>
                </a:lnTo>
                <a:lnTo>
                  <a:pt x="885310" y="750975"/>
                </a:lnTo>
                <a:lnTo>
                  <a:pt x="761777" y="1373864"/>
                </a:lnTo>
                <a:lnTo>
                  <a:pt x="638245" y="750975"/>
                </a:lnTo>
                <a:lnTo>
                  <a:pt x="0" y="750975"/>
                </a:lnTo>
                <a:close/>
              </a:path>
            </a:pathLst>
          </a:custGeom>
          <a:ln w="6350">
            <a:solidFill>
              <a:schemeClr val="accent3"/>
            </a:solidFill>
          </a:ln>
        </p:spPr>
        <p:txBody>
          <a:bodyPr wrap="square" tIns="91416" bIns="73133">
            <a:noAutofit/>
          </a:bodyPr>
          <a:lstStyle/>
          <a:p>
            <a:pPr algn="ctr">
              <a:lnSpc>
                <a:spcPct val="95000"/>
              </a:lnSpc>
            </a:pPr>
            <a:r>
              <a:rPr lang="en-US"/>
              <a:t>CMS/website Cloud migration</a:t>
            </a:r>
          </a:p>
        </p:txBody>
      </p:sp>
      <p:sp>
        <p:nvSpPr>
          <p:cNvPr id="101" name="Freeform 100"/>
          <p:cNvSpPr/>
          <p:nvPr/>
        </p:nvSpPr>
        <p:spPr>
          <a:xfrm>
            <a:off x="7377397" y="1701259"/>
            <a:ext cx="1828612" cy="1297449"/>
          </a:xfrm>
          <a:custGeom>
            <a:avLst/>
            <a:gdLst>
              <a:gd name="connsiteX0" fmla="*/ 0 w 1523552"/>
              <a:gd name="connsiteY0" fmla="*/ 0 h 1373865"/>
              <a:gd name="connsiteX1" fmla="*/ 1523552 w 1523552"/>
              <a:gd name="connsiteY1" fmla="*/ 0 h 1373865"/>
              <a:gd name="connsiteX2" fmla="*/ 1523552 w 1523552"/>
              <a:gd name="connsiteY2" fmla="*/ 750975 h 1373865"/>
              <a:gd name="connsiteX3" fmla="*/ 885310 w 1523552"/>
              <a:gd name="connsiteY3" fmla="*/ 750975 h 1373865"/>
              <a:gd name="connsiteX4" fmla="*/ 761777 w 1523552"/>
              <a:gd name="connsiteY4" fmla="*/ 1373865 h 1373865"/>
              <a:gd name="connsiteX5" fmla="*/ 638245 w 1523552"/>
              <a:gd name="connsiteY5" fmla="*/ 750975 h 1373865"/>
              <a:gd name="connsiteX6" fmla="*/ 0 w 1523552"/>
              <a:gd name="connsiteY6" fmla="*/ 750975 h 137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3552" h="1373865">
                <a:moveTo>
                  <a:pt x="0" y="0"/>
                </a:moveTo>
                <a:lnTo>
                  <a:pt x="1523552" y="0"/>
                </a:lnTo>
                <a:lnTo>
                  <a:pt x="1523552" y="750975"/>
                </a:lnTo>
                <a:lnTo>
                  <a:pt x="885310" y="750975"/>
                </a:lnTo>
                <a:lnTo>
                  <a:pt x="761777" y="1373865"/>
                </a:lnTo>
                <a:lnTo>
                  <a:pt x="638245" y="750975"/>
                </a:lnTo>
                <a:lnTo>
                  <a:pt x="0" y="750975"/>
                </a:lnTo>
                <a:close/>
              </a:path>
            </a:pathLst>
          </a:custGeom>
          <a:gradFill>
            <a:gsLst>
              <a:gs pos="0">
                <a:schemeClr val="accent1"/>
              </a:gs>
              <a:gs pos="100000">
                <a:schemeClr val="accent3"/>
              </a:gs>
            </a:gsLst>
            <a:lin ang="5400000" scaled="0"/>
          </a:gradFill>
          <a:ln w="6350">
            <a:solidFill>
              <a:schemeClr val="accent2"/>
            </a:solidFill>
          </a:ln>
        </p:spPr>
        <p:txBody>
          <a:bodyPr wrap="square" tIns="91416" bIns="73133">
            <a:noAutofit/>
          </a:bodyPr>
          <a:lstStyle/>
          <a:p>
            <a:pPr algn="ctr">
              <a:lnSpc>
                <a:spcPct val="95000"/>
              </a:lnSpc>
            </a:pPr>
            <a:r>
              <a:rPr lang="en-US">
                <a:solidFill>
                  <a:srgbClr val="FFFFFF"/>
                </a:solidFill>
              </a:rPr>
              <a:t>Celebrate as a Team</a:t>
            </a:r>
          </a:p>
        </p:txBody>
      </p:sp>
      <p:sp>
        <p:nvSpPr>
          <p:cNvPr id="103" name="Freeform 102"/>
          <p:cNvSpPr/>
          <p:nvPr/>
        </p:nvSpPr>
        <p:spPr>
          <a:xfrm>
            <a:off x="9604966" y="1701259"/>
            <a:ext cx="1828612" cy="1297449"/>
          </a:xfrm>
          <a:custGeom>
            <a:avLst/>
            <a:gdLst>
              <a:gd name="connsiteX0" fmla="*/ 0 w 1523552"/>
              <a:gd name="connsiteY0" fmla="*/ 0 h 1373865"/>
              <a:gd name="connsiteX1" fmla="*/ 1523552 w 1523552"/>
              <a:gd name="connsiteY1" fmla="*/ 0 h 1373865"/>
              <a:gd name="connsiteX2" fmla="*/ 1523552 w 1523552"/>
              <a:gd name="connsiteY2" fmla="*/ 750975 h 1373865"/>
              <a:gd name="connsiteX3" fmla="*/ 885310 w 1523552"/>
              <a:gd name="connsiteY3" fmla="*/ 750975 h 1373865"/>
              <a:gd name="connsiteX4" fmla="*/ 761777 w 1523552"/>
              <a:gd name="connsiteY4" fmla="*/ 1373865 h 1373865"/>
              <a:gd name="connsiteX5" fmla="*/ 638244 w 1523552"/>
              <a:gd name="connsiteY5" fmla="*/ 750975 h 1373865"/>
              <a:gd name="connsiteX6" fmla="*/ 0 w 1523552"/>
              <a:gd name="connsiteY6" fmla="*/ 750975 h 137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3552" h="1373865">
                <a:moveTo>
                  <a:pt x="0" y="0"/>
                </a:moveTo>
                <a:lnTo>
                  <a:pt x="1523552" y="0"/>
                </a:lnTo>
                <a:lnTo>
                  <a:pt x="1523552" y="750975"/>
                </a:lnTo>
                <a:lnTo>
                  <a:pt x="885310" y="750975"/>
                </a:lnTo>
                <a:lnTo>
                  <a:pt x="761777" y="1373865"/>
                </a:lnTo>
                <a:lnTo>
                  <a:pt x="638244" y="750975"/>
                </a:lnTo>
                <a:lnTo>
                  <a:pt x="0" y="750975"/>
                </a:lnTo>
                <a:close/>
              </a:path>
            </a:pathLst>
          </a:custGeom>
          <a:solidFill>
            <a:schemeClr val="bg1"/>
          </a:solidFill>
          <a:ln w="6350">
            <a:solidFill>
              <a:schemeClr val="accent1"/>
            </a:solidFill>
          </a:ln>
        </p:spPr>
        <p:txBody>
          <a:bodyPr wrap="square" tIns="91416" bIns="73133">
            <a:noAutofit/>
          </a:bodyPr>
          <a:lstStyle/>
          <a:p>
            <a:pPr algn="ctr">
              <a:lnSpc>
                <a:spcPct val="95000"/>
              </a:lnSpc>
            </a:pPr>
            <a:r>
              <a:rPr lang="en-US"/>
              <a:t>Continue to Innovate</a:t>
            </a:r>
          </a:p>
        </p:txBody>
      </p:sp>
      <p:cxnSp>
        <p:nvCxnSpPr>
          <p:cNvPr id="24" name="Straight Connector 23"/>
          <p:cNvCxnSpPr>
            <a:endCxn id="15" idx="2"/>
          </p:cNvCxnSpPr>
          <p:nvPr/>
        </p:nvCxnSpPr>
        <p:spPr>
          <a:xfrm flipV="1">
            <a:off x="-322386" y="3534894"/>
            <a:ext cx="1396595" cy="1908"/>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5314264"/>
      </p:ext>
    </p:extLst>
  </p:cSld>
  <p:clrMapOvr>
    <a:masterClrMapping/>
  </p:clrMapOvr>
  <p:transition spd="slow">
    <p:push/>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4377448" y="1819040"/>
            <a:ext cx="3407492" cy="3407492"/>
          </a:xfrm>
          <a:prstGeom prst="ellipse">
            <a:avLst/>
          </a:prstGeom>
          <a:solidFill>
            <a:schemeClr val="bg1">
              <a:lumMod val="50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a:p>
        </p:txBody>
      </p:sp>
      <p:sp>
        <p:nvSpPr>
          <p:cNvPr id="2" name="Title 1"/>
          <p:cNvSpPr>
            <a:spLocks noGrp="1"/>
          </p:cNvSpPr>
          <p:nvPr>
            <p:ph type="title"/>
          </p:nvPr>
        </p:nvSpPr>
        <p:spPr>
          <a:xfrm>
            <a:off x="875549" y="41148"/>
            <a:ext cx="10360502" cy="817348"/>
          </a:xfrm>
        </p:spPr>
        <p:txBody>
          <a:bodyPr/>
          <a:lstStyle/>
          <a:p>
            <a:pPr algn="ctr"/>
            <a:r>
              <a:rPr lang="en-US" sz="3599" dirty="0">
                <a:solidFill>
                  <a:schemeClr val="accent5">
                    <a:lumMod val="50000"/>
                  </a:schemeClr>
                </a:solidFill>
              </a:rPr>
              <a:t>SDCCD Digital Imperative</a:t>
            </a:r>
            <a:endParaRPr lang="en-US" dirty="0">
              <a:solidFill>
                <a:schemeClr val="accent5">
                  <a:lumMod val="50000"/>
                </a:schemeClr>
              </a:solidFill>
            </a:endParaRPr>
          </a:p>
        </p:txBody>
      </p:sp>
      <p:sp>
        <p:nvSpPr>
          <p:cNvPr id="9" name="Pie 8"/>
          <p:cNvSpPr/>
          <p:nvPr/>
        </p:nvSpPr>
        <p:spPr>
          <a:xfrm>
            <a:off x="3849527" y="1291118"/>
            <a:ext cx="4463334" cy="4463334"/>
          </a:xfrm>
          <a:prstGeom prst="pie">
            <a:avLst>
              <a:gd name="adj1" fmla="val 12147609"/>
              <a:gd name="adj2" fmla="val 14284542"/>
            </a:avLst>
          </a:prstGeom>
          <a:solidFill>
            <a:schemeClr val="tx2">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a:solidFill>
                <a:schemeClr val="tx1"/>
              </a:solidFill>
            </a:endParaRPr>
          </a:p>
        </p:txBody>
      </p:sp>
      <p:sp>
        <p:nvSpPr>
          <p:cNvPr id="10" name="Pie 9"/>
          <p:cNvSpPr/>
          <p:nvPr/>
        </p:nvSpPr>
        <p:spPr>
          <a:xfrm>
            <a:off x="3849527" y="1291118"/>
            <a:ext cx="4463334" cy="4463334"/>
          </a:xfrm>
          <a:prstGeom prst="pie">
            <a:avLst>
              <a:gd name="adj1" fmla="val 6199411"/>
              <a:gd name="adj2" fmla="val 10253042"/>
            </a:avLst>
          </a:prstGeom>
          <a:solidFill>
            <a:schemeClr val="accent5">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a:solidFill>
                <a:schemeClr val="tx1"/>
              </a:solidFill>
            </a:endParaRPr>
          </a:p>
        </p:txBody>
      </p:sp>
      <p:sp>
        <p:nvSpPr>
          <p:cNvPr id="11" name="Pie 10"/>
          <p:cNvSpPr/>
          <p:nvPr/>
        </p:nvSpPr>
        <p:spPr>
          <a:xfrm>
            <a:off x="3512181" y="979166"/>
            <a:ext cx="5087240" cy="5087240"/>
          </a:xfrm>
          <a:prstGeom prst="pie">
            <a:avLst>
              <a:gd name="adj1" fmla="val 20379763"/>
              <a:gd name="adj2" fmla="val 2003783"/>
            </a:avLst>
          </a:prstGeom>
          <a:solidFill>
            <a:schemeClr val="accent3">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a:solidFill>
                <a:schemeClr val="tx1"/>
              </a:solidFill>
            </a:endParaRPr>
          </a:p>
        </p:txBody>
      </p:sp>
      <p:sp>
        <p:nvSpPr>
          <p:cNvPr id="12" name="Pie 11"/>
          <p:cNvSpPr/>
          <p:nvPr/>
        </p:nvSpPr>
        <p:spPr>
          <a:xfrm>
            <a:off x="3849527" y="1291118"/>
            <a:ext cx="4463334" cy="4463334"/>
          </a:xfrm>
          <a:prstGeom prst="pie">
            <a:avLst>
              <a:gd name="adj1" fmla="val 18316965"/>
              <a:gd name="adj2" fmla="val 21079154"/>
            </a:avLst>
          </a:prstGeom>
          <a:solidFill>
            <a:schemeClr val="accent1">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a:solidFill>
                <a:schemeClr val="tx1"/>
              </a:solidFill>
            </a:endParaRPr>
          </a:p>
        </p:txBody>
      </p:sp>
      <p:sp>
        <p:nvSpPr>
          <p:cNvPr id="39" name="Pie 38"/>
          <p:cNvSpPr/>
          <p:nvPr/>
        </p:nvSpPr>
        <p:spPr>
          <a:xfrm>
            <a:off x="3416195" y="883180"/>
            <a:ext cx="5279212" cy="5279212"/>
          </a:xfrm>
          <a:prstGeom prst="pie">
            <a:avLst>
              <a:gd name="adj1" fmla="val 9630247"/>
              <a:gd name="adj2" fmla="val 11520264"/>
            </a:avLst>
          </a:prstGeom>
          <a:solidFill>
            <a:schemeClr val="accent6">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a:solidFill>
                <a:schemeClr val="tx1"/>
              </a:solidFill>
            </a:endParaRPr>
          </a:p>
        </p:txBody>
      </p:sp>
      <p:sp>
        <p:nvSpPr>
          <p:cNvPr id="43" name="Pie 42"/>
          <p:cNvSpPr/>
          <p:nvPr/>
        </p:nvSpPr>
        <p:spPr>
          <a:xfrm>
            <a:off x="4115477" y="1557068"/>
            <a:ext cx="3931435" cy="3931435"/>
          </a:xfrm>
          <a:prstGeom prst="pie">
            <a:avLst>
              <a:gd name="adj1" fmla="val 1652294"/>
              <a:gd name="adj2" fmla="val 4142044"/>
            </a:avLst>
          </a:prstGeom>
          <a:solidFill>
            <a:schemeClr val="accent3">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a:solidFill>
                <a:schemeClr val="tx1"/>
              </a:solidFill>
            </a:endParaRPr>
          </a:p>
        </p:txBody>
      </p:sp>
      <p:grpSp>
        <p:nvGrpSpPr>
          <p:cNvPr id="67" name="Group 66"/>
          <p:cNvGrpSpPr/>
          <p:nvPr/>
        </p:nvGrpSpPr>
        <p:grpSpPr>
          <a:xfrm>
            <a:off x="4084208" y="1525800"/>
            <a:ext cx="3993973" cy="3993973"/>
            <a:chOff x="3185119" y="1363965"/>
            <a:chExt cx="2556284" cy="2556284"/>
          </a:xfrm>
        </p:grpSpPr>
        <p:grpSp>
          <p:nvGrpSpPr>
            <p:cNvPr id="66" name="Group 65"/>
            <p:cNvGrpSpPr/>
            <p:nvPr/>
          </p:nvGrpSpPr>
          <p:grpSpPr>
            <a:xfrm>
              <a:off x="3378898" y="1551650"/>
              <a:ext cx="2180915" cy="2180915"/>
              <a:chOff x="3378898" y="1551650"/>
              <a:chExt cx="2180915" cy="2180915"/>
            </a:xfrm>
          </p:grpSpPr>
          <p:cxnSp>
            <p:nvCxnSpPr>
              <p:cNvPr id="53" name="Straight Connector 52"/>
              <p:cNvCxnSpPr>
                <a:stCxn id="7" idx="0"/>
                <a:endCxn id="7" idx="4"/>
              </p:cNvCxnSpPr>
              <p:nvPr/>
            </p:nvCxnSpPr>
            <p:spPr>
              <a:xfrm>
                <a:off x="4469356" y="1551650"/>
                <a:ext cx="0" cy="2180915"/>
              </a:xfrm>
              <a:prstGeom prst="line">
                <a:avLst/>
              </a:prstGeom>
              <a:ln w="6350">
                <a:solidFill>
                  <a:schemeClr val="bg1">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7" idx="6"/>
                <a:endCxn id="7" idx="2"/>
              </p:cNvCxnSpPr>
              <p:nvPr/>
            </p:nvCxnSpPr>
            <p:spPr>
              <a:xfrm flipH="1">
                <a:off x="3378898" y="2642107"/>
                <a:ext cx="2180915" cy="0"/>
              </a:xfrm>
              <a:prstGeom prst="line">
                <a:avLst/>
              </a:prstGeom>
              <a:ln w="6350">
                <a:solidFill>
                  <a:schemeClr val="bg1">
                    <a:lumMod val="50000"/>
                    <a:alpha val="50000"/>
                  </a:schemeClr>
                </a:solidFill>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rot="1800000">
              <a:off x="3185119" y="1363965"/>
              <a:ext cx="2556284" cy="2556284"/>
              <a:chOff x="3302242" y="1480164"/>
              <a:chExt cx="2556284" cy="2556284"/>
            </a:xfrm>
          </p:grpSpPr>
          <p:cxnSp>
            <p:nvCxnSpPr>
              <p:cNvPr id="60" name="Straight Connector 59"/>
              <p:cNvCxnSpPr/>
              <p:nvPr/>
            </p:nvCxnSpPr>
            <p:spPr>
              <a:xfrm>
                <a:off x="4580384" y="1480164"/>
                <a:ext cx="0" cy="2556284"/>
              </a:xfrm>
              <a:prstGeom prst="line">
                <a:avLst/>
              </a:prstGeom>
              <a:ln w="6350">
                <a:solidFill>
                  <a:schemeClr val="bg1">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3302242" y="2758306"/>
                <a:ext cx="2556284" cy="0"/>
              </a:xfrm>
              <a:prstGeom prst="line">
                <a:avLst/>
              </a:prstGeom>
              <a:ln w="6350">
                <a:solidFill>
                  <a:schemeClr val="bg1">
                    <a:lumMod val="50000"/>
                    <a:alpha val="50000"/>
                  </a:schemeClr>
                </a:solidFil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rot="3600000">
              <a:off x="3185119" y="1363965"/>
              <a:ext cx="2556284" cy="2556284"/>
              <a:chOff x="3302242" y="1480164"/>
              <a:chExt cx="2556284" cy="2556284"/>
            </a:xfrm>
          </p:grpSpPr>
          <p:cxnSp>
            <p:nvCxnSpPr>
              <p:cNvPr id="64" name="Straight Connector 63"/>
              <p:cNvCxnSpPr/>
              <p:nvPr/>
            </p:nvCxnSpPr>
            <p:spPr>
              <a:xfrm>
                <a:off x="4580384" y="1480164"/>
                <a:ext cx="0" cy="2556284"/>
              </a:xfrm>
              <a:prstGeom prst="line">
                <a:avLst/>
              </a:prstGeom>
              <a:ln w="6350">
                <a:solidFill>
                  <a:schemeClr val="bg1">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3302242" y="2758306"/>
                <a:ext cx="2556284" cy="0"/>
              </a:xfrm>
              <a:prstGeom prst="line">
                <a:avLst/>
              </a:prstGeom>
              <a:ln w="6350">
                <a:solidFill>
                  <a:schemeClr val="bg1">
                    <a:lumMod val="50000"/>
                    <a:alpha val="50000"/>
                  </a:schemeClr>
                </a:solidFill>
              </a:ln>
            </p:spPr>
            <p:style>
              <a:lnRef idx="1">
                <a:schemeClr val="accent1"/>
              </a:lnRef>
              <a:fillRef idx="0">
                <a:schemeClr val="accent1"/>
              </a:fillRef>
              <a:effectRef idx="0">
                <a:schemeClr val="accent1"/>
              </a:effectRef>
              <a:fontRef idx="minor">
                <a:schemeClr val="tx1"/>
              </a:fontRef>
            </p:style>
          </p:cxnSp>
        </p:grpSp>
      </p:grpSp>
      <p:sp useBgFill="1">
        <p:nvSpPr>
          <p:cNvPr id="8" name="Oval 7"/>
          <p:cNvSpPr/>
          <p:nvPr/>
        </p:nvSpPr>
        <p:spPr>
          <a:xfrm>
            <a:off x="5171794" y="2613385"/>
            <a:ext cx="1818801" cy="1818801"/>
          </a:xfrm>
          <a:prstGeom prst="ellipse">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a:p>
        </p:txBody>
      </p:sp>
      <p:sp>
        <p:nvSpPr>
          <p:cNvPr id="48" name="Rectangle 47"/>
          <p:cNvSpPr/>
          <p:nvPr/>
        </p:nvSpPr>
        <p:spPr>
          <a:xfrm>
            <a:off x="8351740" y="1675864"/>
            <a:ext cx="2509465" cy="489621"/>
          </a:xfrm>
          <a:prstGeom prst="rect">
            <a:avLst/>
          </a:prstGeom>
        </p:spPr>
        <p:txBody>
          <a:bodyPr wrap="square" lIns="0" tIns="0" rIns="0" bIns="0" anchor="t">
            <a:spAutoFit/>
          </a:bodyPr>
          <a:lstStyle/>
          <a:p>
            <a:pPr>
              <a:lnSpc>
                <a:spcPct val="89000"/>
              </a:lnSpc>
            </a:pPr>
            <a:r>
              <a:rPr lang="en-US" sz="2125" dirty="0"/>
              <a:t>Migrate</a:t>
            </a:r>
            <a:r>
              <a:rPr lang="fr-FR" sz="2125" dirty="0"/>
              <a:t> to the cloud</a:t>
            </a:r>
          </a:p>
          <a:p>
            <a:pPr>
              <a:lnSpc>
                <a:spcPct val="89000"/>
              </a:lnSpc>
            </a:pPr>
            <a:r>
              <a:rPr lang="en-US" sz="1450" dirty="0">
                <a:cs typeface="Calibri"/>
              </a:rPr>
              <a:t>ERP to CMS</a:t>
            </a:r>
            <a:endParaRPr lang="fr-FR" sz="900" dirty="0"/>
          </a:p>
        </p:txBody>
      </p:sp>
      <p:grpSp>
        <p:nvGrpSpPr>
          <p:cNvPr id="36" name="Group 35"/>
          <p:cNvGrpSpPr>
            <a:grpSpLocks noChangeAspect="1"/>
          </p:cNvGrpSpPr>
          <p:nvPr/>
        </p:nvGrpSpPr>
        <p:grpSpPr>
          <a:xfrm>
            <a:off x="7362898" y="2105356"/>
            <a:ext cx="351021" cy="699738"/>
            <a:chOff x="4542701" y="-2257066"/>
            <a:chExt cx="725488" cy="1446213"/>
          </a:xfrm>
        </p:grpSpPr>
        <p:sp>
          <p:nvSpPr>
            <p:cNvPr id="37" name="Freeform 36"/>
            <p:cNvSpPr>
              <a:spLocks noEditPoints="1"/>
            </p:cNvSpPr>
            <p:nvPr/>
          </p:nvSpPr>
          <p:spPr bwMode="auto">
            <a:xfrm>
              <a:off x="4768126" y="-2257066"/>
              <a:ext cx="273050" cy="273050"/>
            </a:xfrm>
            <a:custGeom>
              <a:avLst/>
              <a:gdLst>
                <a:gd name="T0" fmla="*/ 23 w 46"/>
                <a:gd name="T1" fmla="*/ 46 h 46"/>
                <a:gd name="T2" fmla="*/ 0 w 46"/>
                <a:gd name="T3" fmla="*/ 23 h 46"/>
                <a:gd name="T4" fmla="*/ 23 w 46"/>
                <a:gd name="T5" fmla="*/ 0 h 46"/>
                <a:gd name="T6" fmla="*/ 46 w 46"/>
                <a:gd name="T7" fmla="*/ 23 h 46"/>
                <a:gd name="T8" fmla="*/ 23 w 46"/>
                <a:gd name="T9" fmla="*/ 46 h 46"/>
                <a:gd name="T10" fmla="*/ 23 w 46"/>
                <a:gd name="T11" fmla="*/ 4 h 46"/>
                <a:gd name="T12" fmla="*/ 5 w 46"/>
                <a:gd name="T13" fmla="*/ 23 h 46"/>
                <a:gd name="T14" fmla="*/ 23 w 46"/>
                <a:gd name="T15" fmla="*/ 41 h 46"/>
                <a:gd name="T16" fmla="*/ 41 w 46"/>
                <a:gd name="T17" fmla="*/ 23 h 46"/>
                <a:gd name="T18" fmla="*/ 23 w 46"/>
                <a:gd name="T19" fmla="*/ 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46"/>
                  </a:moveTo>
                  <a:cubicBezTo>
                    <a:pt x="10" y="46"/>
                    <a:pt x="0" y="35"/>
                    <a:pt x="0" y="23"/>
                  </a:cubicBezTo>
                  <a:cubicBezTo>
                    <a:pt x="0" y="10"/>
                    <a:pt x="10" y="0"/>
                    <a:pt x="23" y="0"/>
                  </a:cubicBezTo>
                  <a:cubicBezTo>
                    <a:pt x="36" y="0"/>
                    <a:pt x="46" y="10"/>
                    <a:pt x="46" y="23"/>
                  </a:cubicBezTo>
                  <a:cubicBezTo>
                    <a:pt x="46" y="35"/>
                    <a:pt x="36" y="46"/>
                    <a:pt x="23" y="46"/>
                  </a:cubicBezTo>
                  <a:close/>
                  <a:moveTo>
                    <a:pt x="23" y="4"/>
                  </a:moveTo>
                  <a:cubicBezTo>
                    <a:pt x="13" y="4"/>
                    <a:pt x="5" y="13"/>
                    <a:pt x="5" y="23"/>
                  </a:cubicBezTo>
                  <a:cubicBezTo>
                    <a:pt x="5" y="33"/>
                    <a:pt x="13" y="41"/>
                    <a:pt x="23" y="41"/>
                  </a:cubicBezTo>
                  <a:cubicBezTo>
                    <a:pt x="33" y="41"/>
                    <a:pt x="41" y="33"/>
                    <a:pt x="41" y="23"/>
                  </a:cubicBezTo>
                  <a:cubicBezTo>
                    <a:pt x="41" y="13"/>
                    <a:pt x="33" y="4"/>
                    <a:pt x="23"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9" tIns="60944" rIns="121889" bIns="60944" numCol="1" anchor="t" anchorCtr="0" compatLnSpc="1">
              <a:prstTxWarp prst="textNoShape">
                <a:avLst/>
              </a:prstTxWarp>
            </a:bodyPr>
            <a:lstStyle/>
            <a:p>
              <a:endParaRPr lang="en-US" sz="3199"/>
            </a:p>
          </p:txBody>
        </p:sp>
        <p:sp>
          <p:nvSpPr>
            <p:cNvPr id="38" name="Freeform 37"/>
            <p:cNvSpPr>
              <a:spLocks noEditPoints="1"/>
            </p:cNvSpPr>
            <p:nvPr/>
          </p:nvSpPr>
          <p:spPr bwMode="auto">
            <a:xfrm>
              <a:off x="4542701" y="-1953853"/>
              <a:ext cx="725488" cy="1143000"/>
            </a:xfrm>
            <a:custGeom>
              <a:avLst/>
              <a:gdLst>
                <a:gd name="T0" fmla="*/ 68 w 122"/>
                <a:gd name="T1" fmla="*/ 182 h 192"/>
                <a:gd name="T2" fmla="*/ 54 w 122"/>
                <a:gd name="T3" fmla="*/ 183 h 192"/>
                <a:gd name="T4" fmla="*/ 32 w 122"/>
                <a:gd name="T5" fmla="*/ 182 h 192"/>
                <a:gd name="T6" fmla="*/ 35 w 122"/>
                <a:gd name="T7" fmla="*/ 54 h 192"/>
                <a:gd name="T8" fmla="*/ 10 w 122"/>
                <a:gd name="T9" fmla="*/ 96 h 192"/>
                <a:gd name="T10" fmla="*/ 1 w 122"/>
                <a:gd name="T11" fmla="*/ 85 h 192"/>
                <a:gd name="T12" fmla="*/ 4 w 122"/>
                <a:gd name="T13" fmla="*/ 76 h 192"/>
                <a:gd name="T14" fmla="*/ 61 w 122"/>
                <a:gd name="T15" fmla="*/ 0 h 192"/>
                <a:gd name="T16" fmla="*/ 118 w 122"/>
                <a:gd name="T17" fmla="*/ 76 h 192"/>
                <a:gd name="T18" fmla="*/ 121 w 122"/>
                <a:gd name="T19" fmla="*/ 85 h 192"/>
                <a:gd name="T20" fmla="*/ 112 w 122"/>
                <a:gd name="T21" fmla="*/ 96 h 192"/>
                <a:gd name="T22" fmla="*/ 87 w 122"/>
                <a:gd name="T23" fmla="*/ 54 h 192"/>
                <a:gd name="T24" fmla="*/ 90 w 122"/>
                <a:gd name="T25" fmla="*/ 182 h 192"/>
                <a:gd name="T26" fmla="*/ 79 w 122"/>
                <a:gd name="T27" fmla="*/ 192 h 192"/>
                <a:gd name="T28" fmla="*/ 63 w 122"/>
                <a:gd name="T29" fmla="*/ 100 h 192"/>
                <a:gd name="T30" fmla="*/ 79 w 122"/>
                <a:gd name="T31" fmla="*/ 187 h 192"/>
                <a:gd name="T32" fmla="*/ 79 w 122"/>
                <a:gd name="T33" fmla="*/ 187 h 192"/>
                <a:gd name="T34" fmla="*/ 86 w 122"/>
                <a:gd name="T35" fmla="*/ 182 h 192"/>
                <a:gd name="T36" fmla="*/ 85 w 122"/>
                <a:gd name="T37" fmla="*/ 160 h 192"/>
                <a:gd name="T38" fmla="*/ 82 w 122"/>
                <a:gd name="T39" fmla="*/ 43 h 192"/>
                <a:gd name="T40" fmla="*/ 87 w 122"/>
                <a:gd name="T41" fmla="*/ 42 h 192"/>
                <a:gd name="T42" fmla="*/ 112 w 122"/>
                <a:gd name="T43" fmla="*/ 91 h 192"/>
                <a:gd name="T44" fmla="*/ 116 w 122"/>
                <a:gd name="T45" fmla="*/ 86 h 192"/>
                <a:gd name="T46" fmla="*/ 116 w 122"/>
                <a:gd name="T47" fmla="*/ 84 h 192"/>
                <a:gd name="T48" fmla="*/ 93 w 122"/>
                <a:gd name="T49" fmla="*/ 17 h 192"/>
                <a:gd name="T50" fmla="*/ 29 w 122"/>
                <a:gd name="T51" fmla="*/ 17 h 192"/>
                <a:gd name="T52" fmla="*/ 6 w 122"/>
                <a:gd name="T53" fmla="*/ 84 h 192"/>
                <a:gd name="T54" fmla="*/ 6 w 122"/>
                <a:gd name="T55" fmla="*/ 86 h 192"/>
                <a:gd name="T56" fmla="*/ 10 w 122"/>
                <a:gd name="T57" fmla="*/ 91 h 192"/>
                <a:gd name="T58" fmla="*/ 35 w 122"/>
                <a:gd name="T59" fmla="*/ 42 h 192"/>
                <a:gd name="T60" fmla="*/ 40 w 122"/>
                <a:gd name="T61" fmla="*/ 43 h 192"/>
                <a:gd name="T62" fmla="*/ 37 w 122"/>
                <a:gd name="T63" fmla="*/ 160 h 192"/>
                <a:gd name="T64" fmla="*/ 36 w 122"/>
                <a:gd name="T65" fmla="*/ 181 h 192"/>
                <a:gd name="T66" fmla="*/ 43 w 122"/>
                <a:gd name="T67" fmla="*/ 187 h 192"/>
                <a:gd name="T68" fmla="*/ 59 w 122"/>
                <a:gd name="T69" fmla="*/ 10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2" h="192">
                  <a:moveTo>
                    <a:pt x="79" y="192"/>
                  </a:moveTo>
                  <a:cubicBezTo>
                    <a:pt x="74" y="192"/>
                    <a:pt x="69" y="188"/>
                    <a:pt x="68" y="182"/>
                  </a:cubicBezTo>
                  <a:cubicBezTo>
                    <a:pt x="61" y="120"/>
                    <a:pt x="61" y="120"/>
                    <a:pt x="61" y="120"/>
                  </a:cubicBezTo>
                  <a:cubicBezTo>
                    <a:pt x="54" y="183"/>
                    <a:pt x="54" y="183"/>
                    <a:pt x="54" y="183"/>
                  </a:cubicBezTo>
                  <a:cubicBezTo>
                    <a:pt x="53" y="188"/>
                    <a:pt x="48" y="192"/>
                    <a:pt x="43" y="192"/>
                  </a:cubicBezTo>
                  <a:cubicBezTo>
                    <a:pt x="37" y="192"/>
                    <a:pt x="32" y="188"/>
                    <a:pt x="32" y="182"/>
                  </a:cubicBezTo>
                  <a:cubicBezTo>
                    <a:pt x="32" y="182"/>
                    <a:pt x="32" y="182"/>
                    <a:pt x="32" y="182"/>
                  </a:cubicBezTo>
                  <a:cubicBezTo>
                    <a:pt x="32" y="179"/>
                    <a:pt x="34" y="103"/>
                    <a:pt x="35" y="54"/>
                  </a:cubicBezTo>
                  <a:cubicBezTo>
                    <a:pt x="18" y="91"/>
                    <a:pt x="18" y="91"/>
                    <a:pt x="18" y="91"/>
                  </a:cubicBezTo>
                  <a:cubicBezTo>
                    <a:pt x="17" y="94"/>
                    <a:pt x="14" y="96"/>
                    <a:pt x="10" y="96"/>
                  </a:cubicBezTo>
                  <a:cubicBezTo>
                    <a:pt x="9" y="96"/>
                    <a:pt x="8" y="96"/>
                    <a:pt x="7" y="95"/>
                  </a:cubicBezTo>
                  <a:cubicBezTo>
                    <a:pt x="3" y="94"/>
                    <a:pt x="0" y="89"/>
                    <a:pt x="1" y="85"/>
                  </a:cubicBezTo>
                  <a:cubicBezTo>
                    <a:pt x="1" y="85"/>
                    <a:pt x="1" y="85"/>
                    <a:pt x="1" y="85"/>
                  </a:cubicBezTo>
                  <a:cubicBezTo>
                    <a:pt x="1" y="84"/>
                    <a:pt x="3" y="81"/>
                    <a:pt x="4" y="76"/>
                  </a:cubicBezTo>
                  <a:cubicBezTo>
                    <a:pt x="10" y="58"/>
                    <a:pt x="22" y="21"/>
                    <a:pt x="25" y="15"/>
                  </a:cubicBezTo>
                  <a:cubicBezTo>
                    <a:pt x="30" y="4"/>
                    <a:pt x="41" y="0"/>
                    <a:pt x="61" y="0"/>
                  </a:cubicBezTo>
                  <a:cubicBezTo>
                    <a:pt x="81" y="0"/>
                    <a:pt x="92" y="4"/>
                    <a:pt x="97" y="15"/>
                  </a:cubicBezTo>
                  <a:cubicBezTo>
                    <a:pt x="100" y="21"/>
                    <a:pt x="112" y="58"/>
                    <a:pt x="118" y="76"/>
                  </a:cubicBezTo>
                  <a:cubicBezTo>
                    <a:pt x="119" y="81"/>
                    <a:pt x="121" y="84"/>
                    <a:pt x="121" y="85"/>
                  </a:cubicBezTo>
                  <a:cubicBezTo>
                    <a:pt x="121" y="85"/>
                    <a:pt x="121" y="85"/>
                    <a:pt x="121" y="85"/>
                  </a:cubicBezTo>
                  <a:cubicBezTo>
                    <a:pt x="122" y="89"/>
                    <a:pt x="119" y="94"/>
                    <a:pt x="115" y="95"/>
                  </a:cubicBezTo>
                  <a:cubicBezTo>
                    <a:pt x="114" y="96"/>
                    <a:pt x="113" y="96"/>
                    <a:pt x="112" y="96"/>
                  </a:cubicBezTo>
                  <a:cubicBezTo>
                    <a:pt x="108" y="96"/>
                    <a:pt x="105" y="94"/>
                    <a:pt x="104" y="91"/>
                  </a:cubicBezTo>
                  <a:cubicBezTo>
                    <a:pt x="87" y="54"/>
                    <a:pt x="87" y="54"/>
                    <a:pt x="87" y="54"/>
                  </a:cubicBezTo>
                  <a:cubicBezTo>
                    <a:pt x="88" y="103"/>
                    <a:pt x="90" y="179"/>
                    <a:pt x="90" y="182"/>
                  </a:cubicBezTo>
                  <a:cubicBezTo>
                    <a:pt x="90" y="182"/>
                    <a:pt x="90" y="182"/>
                    <a:pt x="90" y="182"/>
                  </a:cubicBezTo>
                  <a:cubicBezTo>
                    <a:pt x="90" y="188"/>
                    <a:pt x="85" y="192"/>
                    <a:pt x="79" y="192"/>
                  </a:cubicBezTo>
                  <a:cubicBezTo>
                    <a:pt x="79" y="192"/>
                    <a:pt x="79" y="192"/>
                    <a:pt x="79" y="192"/>
                  </a:cubicBezTo>
                  <a:close/>
                  <a:moveTo>
                    <a:pt x="61" y="98"/>
                  </a:moveTo>
                  <a:cubicBezTo>
                    <a:pt x="62" y="98"/>
                    <a:pt x="63" y="99"/>
                    <a:pt x="63" y="100"/>
                  </a:cubicBezTo>
                  <a:cubicBezTo>
                    <a:pt x="73" y="182"/>
                    <a:pt x="73" y="182"/>
                    <a:pt x="73" y="182"/>
                  </a:cubicBezTo>
                  <a:cubicBezTo>
                    <a:pt x="73" y="185"/>
                    <a:pt x="76" y="187"/>
                    <a:pt x="79" y="187"/>
                  </a:cubicBezTo>
                  <a:cubicBezTo>
                    <a:pt x="79" y="189"/>
                    <a:pt x="79" y="189"/>
                    <a:pt x="79" y="189"/>
                  </a:cubicBezTo>
                  <a:cubicBezTo>
                    <a:pt x="79" y="187"/>
                    <a:pt x="79" y="187"/>
                    <a:pt x="79" y="187"/>
                  </a:cubicBezTo>
                  <a:cubicBezTo>
                    <a:pt x="83" y="187"/>
                    <a:pt x="85" y="185"/>
                    <a:pt x="86" y="182"/>
                  </a:cubicBezTo>
                  <a:cubicBezTo>
                    <a:pt x="86" y="182"/>
                    <a:pt x="86" y="182"/>
                    <a:pt x="86" y="182"/>
                  </a:cubicBezTo>
                  <a:cubicBezTo>
                    <a:pt x="86" y="181"/>
                    <a:pt x="86" y="179"/>
                    <a:pt x="85" y="176"/>
                  </a:cubicBezTo>
                  <a:cubicBezTo>
                    <a:pt x="85" y="172"/>
                    <a:pt x="85" y="167"/>
                    <a:pt x="85" y="160"/>
                  </a:cubicBezTo>
                  <a:cubicBezTo>
                    <a:pt x="85" y="147"/>
                    <a:pt x="84" y="130"/>
                    <a:pt x="84" y="112"/>
                  </a:cubicBezTo>
                  <a:cubicBezTo>
                    <a:pt x="83" y="77"/>
                    <a:pt x="82" y="43"/>
                    <a:pt x="82" y="43"/>
                  </a:cubicBezTo>
                  <a:cubicBezTo>
                    <a:pt x="82" y="41"/>
                    <a:pt x="83" y="41"/>
                    <a:pt x="84" y="40"/>
                  </a:cubicBezTo>
                  <a:cubicBezTo>
                    <a:pt x="85" y="40"/>
                    <a:pt x="86" y="41"/>
                    <a:pt x="87" y="42"/>
                  </a:cubicBezTo>
                  <a:cubicBezTo>
                    <a:pt x="108" y="89"/>
                    <a:pt x="108" y="89"/>
                    <a:pt x="108" y="89"/>
                  </a:cubicBezTo>
                  <a:cubicBezTo>
                    <a:pt x="109" y="90"/>
                    <a:pt x="110" y="91"/>
                    <a:pt x="112" y="91"/>
                  </a:cubicBezTo>
                  <a:cubicBezTo>
                    <a:pt x="112" y="91"/>
                    <a:pt x="113" y="91"/>
                    <a:pt x="113" y="91"/>
                  </a:cubicBezTo>
                  <a:cubicBezTo>
                    <a:pt x="115" y="90"/>
                    <a:pt x="117" y="88"/>
                    <a:pt x="116" y="86"/>
                  </a:cubicBezTo>
                  <a:cubicBezTo>
                    <a:pt x="116" y="86"/>
                    <a:pt x="116" y="86"/>
                    <a:pt x="116" y="86"/>
                  </a:cubicBezTo>
                  <a:cubicBezTo>
                    <a:pt x="116" y="86"/>
                    <a:pt x="116" y="85"/>
                    <a:pt x="116" y="84"/>
                  </a:cubicBezTo>
                  <a:cubicBezTo>
                    <a:pt x="115" y="82"/>
                    <a:pt x="114" y="80"/>
                    <a:pt x="114" y="78"/>
                  </a:cubicBezTo>
                  <a:cubicBezTo>
                    <a:pt x="108" y="61"/>
                    <a:pt x="96" y="23"/>
                    <a:pt x="93" y="17"/>
                  </a:cubicBezTo>
                  <a:cubicBezTo>
                    <a:pt x="90" y="11"/>
                    <a:pt x="84" y="5"/>
                    <a:pt x="61" y="5"/>
                  </a:cubicBezTo>
                  <a:cubicBezTo>
                    <a:pt x="38" y="5"/>
                    <a:pt x="32" y="11"/>
                    <a:pt x="29" y="17"/>
                  </a:cubicBezTo>
                  <a:cubicBezTo>
                    <a:pt x="26" y="23"/>
                    <a:pt x="14" y="61"/>
                    <a:pt x="8" y="78"/>
                  </a:cubicBezTo>
                  <a:cubicBezTo>
                    <a:pt x="8" y="80"/>
                    <a:pt x="7" y="82"/>
                    <a:pt x="6" y="84"/>
                  </a:cubicBezTo>
                  <a:cubicBezTo>
                    <a:pt x="6" y="85"/>
                    <a:pt x="6" y="86"/>
                    <a:pt x="6" y="86"/>
                  </a:cubicBezTo>
                  <a:cubicBezTo>
                    <a:pt x="6" y="86"/>
                    <a:pt x="6" y="86"/>
                    <a:pt x="6" y="86"/>
                  </a:cubicBezTo>
                  <a:cubicBezTo>
                    <a:pt x="5" y="88"/>
                    <a:pt x="6" y="90"/>
                    <a:pt x="9" y="91"/>
                  </a:cubicBezTo>
                  <a:cubicBezTo>
                    <a:pt x="9" y="91"/>
                    <a:pt x="10" y="91"/>
                    <a:pt x="10" y="91"/>
                  </a:cubicBezTo>
                  <a:cubicBezTo>
                    <a:pt x="12" y="91"/>
                    <a:pt x="13" y="90"/>
                    <a:pt x="14" y="89"/>
                  </a:cubicBezTo>
                  <a:cubicBezTo>
                    <a:pt x="35" y="42"/>
                    <a:pt x="35" y="42"/>
                    <a:pt x="35" y="42"/>
                  </a:cubicBezTo>
                  <a:cubicBezTo>
                    <a:pt x="36" y="41"/>
                    <a:pt x="37" y="40"/>
                    <a:pt x="38" y="40"/>
                  </a:cubicBezTo>
                  <a:cubicBezTo>
                    <a:pt x="39" y="41"/>
                    <a:pt x="40" y="41"/>
                    <a:pt x="40" y="43"/>
                  </a:cubicBezTo>
                  <a:cubicBezTo>
                    <a:pt x="40" y="43"/>
                    <a:pt x="39" y="78"/>
                    <a:pt x="38" y="112"/>
                  </a:cubicBezTo>
                  <a:cubicBezTo>
                    <a:pt x="38" y="130"/>
                    <a:pt x="37" y="147"/>
                    <a:pt x="37" y="160"/>
                  </a:cubicBezTo>
                  <a:cubicBezTo>
                    <a:pt x="37" y="167"/>
                    <a:pt x="37" y="172"/>
                    <a:pt x="36" y="176"/>
                  </a:cubicBezTo>
                  <a:cubicBezTo>
                    <a:pt x="36" y="178"/>
                    <a:pt x="36" y="180"/>
                    <a:pt x="36" y="181"/>
                  </a:cubicBezTo>
                  <a:cubicBezTo>
                    <a:pt x="36" y="181"/>
                    <a:pt x="36" y="182"/>
                    <a:pt x="36" y="182"/>
                  </a:cubicBezTo>
                  <a:cubicBezTo>
                    <a:pt x="36" y="185"/>
                    <a:pt x="39" y="187"/>
                    <a:pt x="43" y="187"/>
                  </a:cubicBezTo>
                  <a:cubicBezTo>
                    <a:pt x="46" y="187"/>
                    <a:pt x="49" y="185"/>
                    <a:pt x="49" y="182"/>
                  </a:cubicBezTo>
                  <a:cubicBezTo>
                    <a:pt x="59" y="100"/>
                    <a:pt x="59" y="100"/>
                    <a:pt x="59" y="100"/>
                  </a:cubicBezTo>
                  <a:cubicBezTo>
                    <a:pt x="59" y="99"/>
                    <a:pt x="60" y="98"/>
                    <a:pt x="61" y="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9" tIns="60944" rIns="121889" bIns="60944" numCol="1" anchor="t" anchorCtr="0" compatLnSpc="1">
              <a:prstTxWarp prst="textNoShape">
                <a:avLst/>
              </a:prstTxWarp>
            </a:bodyPr>
            <a:lstStyle/>
            <a:p>
              <a:endParaRPr lang="en-US" sz="3199"/>
            </a:p>
          </p:txBody>
        </p:sp>
      </p:grpSp>
      <p:sp>
        <p:nvSpPr>
          <p:cNvPr id="74" name="Freeform 73"/>
          <p:cNvSpPr/>
          <p:nvPr/>
        </p:nvSpPr>
        <p:spPr>
          <a:xfrm>
            <a:off x="7711655" y="1803825"/>
            <a:ext cx="567120" cy="190451"/>
          </a:xfrm>
          <a:custGeom>
            <a:avLst/>
            <a:gdLst>
              <a:gd name="connsiteX0" fmla="*/ 0 w 425450"/>
              <a:gd name="connsiteY0" fmla="*/ 142875 h 142875"/>
              <a:gd name="connsiteX1" fmla="*/ 168275 w 425450"/>
              <a:gd name="connsiteY1" fmla="*/ 0 h 142875"/>
              <a:gd name="connsiteX2" fmla="*/ 425450 w 425450"/>
              <a:gd name="connsiteY2" fmla="*/ 0 h 142875"/>
            </a:gdLst>
            <a:ahLst/>
            <a:cxnLst>
              <a:cxn ang="0">
                <a:pos x="connsiteX0" y="connsiteY0"/>
              </a:cxn>
              <a:cxn ang="0">
                <a:pos x="connsiteX1" y="connsiteY1"/>
              </a:cxn>
              <a:cxn ang="0">
                <a:pos x="connsiteX2" y="connsiteY2"/>
              </a:cxn>
            </a:cxnLst>
            <a:rect l="l" t="t" r="r" b="b"/>
            <a:pathLst>
              <a:path w="425450" h="142875">
                <a:moveTo>
                  <a:pt x="0" y="142875"/>
                </a:moveTo>
                <a:lnTo>
                  <a:pt x="168275" y="0"/>
                </a:lnTo>
                <a:lnTo>
                  <a:pt x="425450" y="0"/>
                </a:lnTo>
              </a:path>
            </a:pathLst>
          </a:custGeom>
          <a:no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a:p>
        </p:txBody>
      </p:sp>
      <p:sp>
        <p:nvSpPr>
          <p:cNvPr id="46" name="Rectangle 45"/>
          <p:cNvSpPr/>
          <p:nvPr/>
        </p:nvSpPr>
        <p:spPr>
          <a:xfrm>
            <a:off x="8351740" y="5125042"/>
            <a:ext cx="2921751" cy="489621"/>
          </a:xfrm>
          <a:prstGeom prst="rect">
            <a:avLst/>
          </a:prstGeom>
        </p:spPr>
        <p:txBody>
          <a:bodyPr wrap="square" lIns="0" tIns="0" rIns="0" bIns="0" anchor="t">
            <a:spAutoFit/>
          </a:bodyPr>
          <a:lstStyle/>
          <a:p>
            <a:pPr>
              <a:lnSpc>
                <a:spcPct val="89000"/>
              </a:lnSpc>
            </a:pPr>
            <a:r>
              <a:rPr lang="en-US" sz="2125" dirty="0"/>
              <a:t>Embrace collaborative</a:t>
            </a:r>
            <a:endParaRPr lang="en-US" sz="2125" dirty="0">
              <a:cs typeface="Calibri"/>
            </a:endParaRPr>
          </a:p>
          <a:p>
            <a:pPr>
              <a:lnSpc>
                <a:spcPct val="89000"/>
              </a:lnSpc>
            </a:pPr>
            <a:r>
              <a:rPr lang="en-US" sz="1450" dirty="0"/>
              <a:t>Sustainability &amp; future planning.</a:t>
            </a:r>
            <a:endParaRPr lang="en-US" sz="2125" dirty="0">
              <a:cs typeface="Calibri"/>
            </a:endParaRPr>
          </a:p>
        </p:txBody>
      </p:sp>
      <p:sp>
        <p:nvSpPr>
          <p:cNvPr id="47" name="Rectangle 46"/>
          <p:cNvSpPr/>
          <p:nvPr/>
        </p:nvSpPr>
        <p:spPr>
          <a:xfrm>
            <a:off x="8835892" y="3149505"/>
            <a:ext cx="2680200" cy="780663"/>
          </a:xfrm>
          <a:prstGeom prst="rect">
            <a:avLst/>
          </a:prstGeom>
        </p:spPr>
        <p:txBody>
          <a:bodyPr wrap="square" lIns="0" tIns="0" rIns="0" bIns="0" anchor="t">
            <a:spAutoFit/>
          </a:bodyPr>
          <a:lstStyle/>
          <a:p>
            <a:pPr>
              <a:lnSpc>
                <a:spcPct val="89000"/>
              </a:lnSpc>
            </a:pPr>
            <a:r>
              <a:rPr lang="en-US" sz="2125" dirty="0"/>
              <a:t>Unify data and apply AI models</a:t>
            </a:r>
          </a:p>
          <a:p>
            <a:pPr>
              <a:lnSpc>
                <a:spcPct val="89000"/>
              </a:lnSpc>
            </a:pPr>
            <a:r>
              <a:rPr lang="en-US" sz="1450" dirty="0">
                <a:cs typeface="Calibri"/>
              </a:rPr>
              <a:t>Enhancements &amp; augmentation.</a:t>
            </a:r>
            <a:endParaRPr lang="en-US" sz="900" dirty="0"/>
          </a:p>
        </p:txBody>
      </p:sp>
      <p:grpSp>
        <p:nvGrpSpPr>
          <p:cNvPr id="30" name="Group 29"/>
          <p:cNvGrpSpPr>
            <a:grpSpLocks noChangeAspect="1"/>
          </p:cNvGrpSpPr>
          <p:nvPr/>
        </p:nvGrpSpPr>
        <p:grpSpPr>
          <a:xfrm>
            <a:off x="7890049" y="3364282"/>
            <a:ext cx="351792" cy="699738"/>
            <a:chOff x="2096364" y="-2257065"/>
            <a:chExt cx="727075" cy="1446212"/>
          </a:xfrm>
        </p:grpSpPr>
        <p:sp>
          <p:nvSpPr>
            <p:cNvPr id="31" name="Freeform 30"/>
            <p:cNvSpPr>
              <a:spLocks noEditPoints="1"/>
            </p:cNvSpPr>
            <p:nvPr/>
          </p:nvSpPr>
          <p:spPr bwMode="auto">
            <a:xfrm>
              <a:off x="2323376" y="-2257065"/>
              <a:ext cx="273050" cy="273049"/>
            </a:xfrm>
            <a:custGeom>
              <a:avLst/>
              <a:gdLst>
                <a:gd name="T0" fmla="*/ 23 w 46"/>
                <a:gd name="T1" fmla="*/ 46 h 46"/>
                <a:gd name="T2" fmla="*/ 0 w 46"/>
                <a:gd name="T3" fmla="*/ 23 h 46"/>
                <a:gd name="T4" fmla="*/ 23 w 46"/>
                <a:gd name="T5" fmla="*/ 0 h 46"/>
                <a:gd name="T6" fmla="*/ 46 w 46"/>
                <a:gd name="T7" fmla="*/ 23 h 46"/>
                <a:gd name="T8" fmla="*/ 23 w 46"/>
                <a:gd name="T9" fmla="*/ 46 h 46"/>
                <a:gd name="T10" fmla="*/ 23 w 46"/>
                <a:gd name="T11" fmla="*/ 5 h 46"/>
                <a:gd name="T12" fmla="*/ 5 w 46"/>
                <a:gd name="T13" fmla="*/ 23 h 46"/>
                <a:gd name="T14" fmla="*/ 23 w 46"/>
                <a:gd name="T15" fmla="*/ 41 h 46"/>
                <a:gd name="T16" fmla="*/ 41 w 46"/>
                <a:gd name="T17" fmla="*/ 23 h 46"/>
                <a:gd name="T18" fmla="*/ 23 w 46"/>
                <a:gd name="T1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46"/>
                  </a:moveTo>
                  <a:cubicBezTo>
                    <a:pt x="10" y="46"/>
                    <a:pt x="0" y="36"/>
                    <a:pt x="0" y="23"/>
                  </a:cubicBezTo>
                  <a:cubicBezTo>
                    <a:pt x="0" y="10"/>
                    <a:pt x="10" y="0"/>
                    <a:pt x="23" y="0"/>
                  </a:cubicBezTo>
                  <a:cubicBezTo>
                    <a:pt x="36" y="0"/>
                    <a:pt x="46" y="10"/>
                    <a:pt x="46" y="23"/>
                  </a:cubicBezTo>
                  <a:cubicBezTo>
                    <a:pt x="46" y="36"/>
                    <a:pt x="36" y="46"/>
                    <a:pt x="23" y="46"/>
                  </a:cubicBezTo>
                  <a:close/>
                  <a:moveTo>
                    <a:pt x="23" y="5"/>
                  </a:moveTo>
                  <a:cubicBezTo>
                    <a:pt x="13" y="5"/>
                    <a:pt x="5" y="13"/>
                    <a:pt x="5" y="23"/>
                  </a:cubicBezTo>
                  <a:cubicBezTo>
                    <a:pt x="5" y="33"/>
                    <a:pt x="13" y="41"/>
                    <a:pt x="23" y="41"/>
                  </a:cubicBezTo>
                  <a:cubicBezTo>
                    <a:pt x="33" y="41"/>
                    <a:pt x="41" y="33"/>
                    <a:pt x="41" y="23"/>
                  </a:cubicBezTo>
                  <a:cubicBezTo>
                    <a:pt x="41" y="13"/>
                    <a:pt x="33" y="5"/>
                    <a:pt x="2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9" tIns="60944" rIns="121889" bIns="60944" numCol="1" anchor="t" anchorCtr="0" compatLnSpc="1">
              <a:prstTxWarp prst="textNoShape">
                <a:avLst/>
              </a:prstTxWarp>
            </a:bodyPr>
            <a:lstStyle/>
            <a:p>
              <a:endParaRPr lang="en-US" sz="3199"/>
            </a:p>
          </p:txBody>
        </p:sp>
        <p:sp>
          <p:nvSpPr>
            <p:cNvPr id="32" name="Freeform 31"/>
            <p:cNvSpPr>
              <a:spLocks noEditPoints="1"/>
            </p:cNvSpPr>
            <p:nvPr/>
          </p:nvSpPr>
          <p:spPr bwMode="auto">
            <a:xfrm>
              <a:off x="2096364" y="-1953853"/>
              <a:ext cx="727075" cy="1143000"/>
            </a:xfrm>
            <a:custGeom>
              <a:avLst/>
              <a:gdLst>
                <a:gd name="T0" fmla="*/ 68 w 122"/>
                <a:gd name="T1" fmla="*/ 182 h 192"/>
                <a:gd name="T2" fmla="*/ 60 w 122"/>
                <a:gd name="T3" fmla="*/ 129 h 192"/>
                <a:gd name="T4" fmla="*/ 43 w 122"/>
                <a:gd name="T5" fmla="*/ 192 h 192"/>
                <a:gd name="T6" fmla="*/ 32 w 122"/>
                <a:gd name="T7" fmla="*/ 182 h 192"/>
                <a:gd name="T8" fmla="*/ 22 w 122"/>
                <a:gd name="T9" fmla="*/ 129 h 192"/>
                <a:gd name="T10" fmla="*/ 20 w 122"/>
                <a:gd name="T11" fmla="*/ 126 h 192"/>
                <a:gd name="T12" fmla="*/ 18 w 122"/>
                <a:gd name="T13" fmla="*/ 91 h 192"/>
                <a:gd name="T14" fmla="*/ 7 w 122"/>
                <a:gd name="T15" fmla="*/ 95 h 192"/>
                <a:gd name="T16" fmla="*/ 1 w 122"/>
                <a:gd name="T17" fmla="*/ 84 h 192"/>
                <a:gd name="T18" fmla="*/ 25 w 122"/>
                <a:gd name="T19" fmla="*/ 15 h 192"/>
                <a:gd name="T20" fmla="*/ 97 w 122"/>
                <a:gd name="T21" fmla="*/ 15 h 192"/>
                <a:gd name="T22" fmla="*/ 121 w 122"/>
                <a:gd name="T23" fmla="*/ 84 h 192"/>
                <a:gd name="T24" fmla="*/ 115 w 122"/>
                <a:gd name="T25" fmla="*/ 95 h 192"/>
                <a:gd name="T26" fmla="*/ 112 w 122"/>
                <a:gd name="T27" fmla="*/ 96 h 192"/>
                <a:gd name="T28" fmla="*/ 91 w 122"/>
                <a:gd name="T29" fmla="*/ 62 h 192"/>
                <a:gd name="T30" fmla="*/ 102 w 122"/>
                <a:gd name="T31" fmla="*/ 126 h 192"/>
                <a:gd name="T32" fmla="*/ 100 w 122"/>
                <a:gd name="T33" fmla="*/ 129 h 192"/>
                <a:gd name="T34" fmla="*/ 90 w 122"/>
                <a:gd name="T35" fmla="*/ 182 h 192"/>
                <a:gd name="T36" fmla="*/ 79 w 122"/>
                <a:gd name="T37" fmla="*/ 192 h 192"/>
                <a:gd name="T38" fmla="*/ 58 w 122"/>
                <a:gd name="T39" fmla="*/ 124 h 192"/>
                <a:gd name="T40" fmla="*/ 66 w 122"/>
                <a:gd name="T41" fmla="*/ 126 h 192"/>
                <a:gd name="T42" fmla="*/ 79 w 122"/>
                <a:gd name="T43" fmla="*/ 187 h 192"/>
                <a:gd name="T44" fmla="*/ 79 w 122"/>
                <a:gd name="T45" fmla="*/ 187 h 192"/>
                <a:gd name="T46" fmla="*/ 86 w 122"/>
                <a:gd name="T47" fmla="*/ 182 h 192"/>
                <a:gd name="T48" fmla="*/ 85 w 122"/>
                <a:gd name="T49" fmla="*/ 154 h 192"/>
                <a:gd name="T50" fmla="*/ 85 w 122"/>
                <a:gd name="T51" fmla="*/ 125 h 192"/>
                <a:gd name="T52" fmla="*/ 97 w 122"/>
                <a:gd name="T53" fmla="*/ 124 h 192"/>
                <a:gd name="T54" fmla="*/ 85 w 122"/>
                <a:gd name="T55" fmla="*/ 40 h 192"/>
                <a:gd name="T56" fmla="*/ 108 w 122"/>
                <a:gd name="T57" fmla="*/ 89 h 192"/>
                <a:gd name="T58" fmla="*/ 112 w 122"/>
                <a:gd name="T59" fmla="*/ 91 h 192"/>
                <a:gd name="T60" fmla="*/ 116 w 122"/>
                <a:gd name="T61" fmla="*/ 86 h 192"/>
                <a:gd name="T62" fmla="*/ 116 w 122"/>
                <a:gd name="T63" fmla="*/ 84 h 192"/>
                <a:gd name="T64" fmla="*/ 93 w 122"/>
                <a:gd name="T65" fmla="*/ 17 h 192"/>
                <a:gd name="T66" fmla="*/ 29 w 122"/>
                <a:gd name="T67" fmla="*/ 17 h 192"/>
                <a:gd name="T68" fmla="*/ 6 w 122"/>
                <a:gd name="T69" fmla="*/ 84 h 192"/>
                <a:gd name="T70" fmla="*/ 6 w 122"/>
                <a:gd name="T71" fmla="*/ 86 h 192"/>
                <a:gd name="T72" fmla="*/ 10 w 122"/>
                <a:gd name="T73" fmla="*/ 91 h 192"/>
                <a:gd name="T74" fmla="*/ 34 w 122"/>
                <a:gd name="T75" fmla="*/ 41 h 192"/>
                <a:gd name="T76" fmla="*/ 38 w 122"/>
                <a:gd name="T77" fmla="*/ 43 h 192"/>
                <a:gd name="T78" fmla="*/ 36 w 122"/>
                <a:gd name="T79" fmla="*/ 124 h 192"/>
                <a:gd name="T80" fmla="*/ 38 w 122"/>
                <a:gd name="T81" fmla="*/ 126 h 192"/>
                <a:gd name="T82" fmla="*/ 37 w 122"/>
                <a:gd name="T83" fmla="*/ 173 h 192"/>
                <a:gd name="T84" fmla="*/ 36 w 122"/>
                <a:gd name="T85" fmla="*/ 182 h 192"/>
                <a:gd name="T86" fmla="*/ 43 w 122"/>
                <a:gd name="T87" fmla="*/ 187 h 192"/>
                <a:gd name="T88" fmla="*/ 56 w 122"/>
                <a:gd name="T89" fmla="*/ 12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 h="192">
                  <a:moveTo>
                    <a:pt x="79" y="192"/>
                  </a:moveTo>
                  <a:cubicBezTo>
                    <a:pt x="74" y="192"/>
                    <a:pt x="69" y="187"/>
                    <a:pt x="68" y="182"/>
                  </a:cubicBezTo>
                  <a:cubicBezTo>
                    <a:pt x="62" y="129"/>
                    <a:pt x="62" y="129"/>
                    <a:pt x="62" y="129"/>
                  </a:cubicBezTo>
                  <a:cubicBezTo>
                    <a:pt x="60" y="129"/>
                    <a:pt x="60" y="129"/>
                    <a:pt x="60" y="129"/>
                  </a:cubicBezTo>
                  <a:cubicBezTo>
                    <a:pt x="54" y="182"/>
                    <a:pt x="54" y="182"/>
                    <a:pt x="54" y="182"/>
                  </a:cubicBezTo>
                  <a:cubicBezTo>
                    <a:pt x="53" y="187"/>
                    <a:pt x="48" y="192"/>
                    <a:pt x="43" y="192"/>
                  </a:cubicBezTo>
                  <a:cubicBezTo>
                    <a:pt x="37" y="192"/>
                    <a:pt x="32" y="187"/>
                    <a:pt x="32" y="182"/>
                  </a:cubicBezTo>
                  <a:cubicBezTo>
                    <a:pt x="32" y="182"/>
                    <a:pt x="32" y="182"/>
                    <a:pt x="32" y="182"/>
                  </a:cubicBezTo>
                  <a:cubicBezTo>
                    <a:pt x="32" y="180"/>
                    <a:pt x="33" y="145"/>
                    <a:pt x="33" y="129"/>
                  </a:cubicBezTo>
                  <a:cubicBezTo>
                    <a:pt x="22" y="129"/>
                    <a:pt x="22" y="129"/>
                    <a:pt x="22" y="129"/>
                  </a:cubicBezTo>
                  <a:cubicBezTo>
                    <a:pt x="21" y="129"/>
                    <a:pt x="21" y="128"/>
                    <a:pt x="20" y="128"/>
                  </a:cubicBezTo>
                  <a:cubicBezTo>
                    <a:pt x="20" y="127"/>
                    <a:pt x="20" y="127"/>
                    <a:pt x="20" y="126"/>
                  </a:cubicBezTo>
                  <a:cubicBezTo>
                    <a:pt x="31" y="62"/>
                    <a:pt x="31" y="62"/>
                    <a:pt x="31" y="62"/>
                  </a:cubicBezTo>
                  <a:cubicBezTo>
                    <a:pt x="18" y="91"/>
                    <a:pt x="18" y="91"/>
                    <a:pt x="18" y="91"/>
                  </a:cubicBezTo>
                  <a:cubicBezTo>
                    <a:pt x="17" y="94"/>
                    <a:pt x="14" y="96"/>
                    <a:pt x="10" y="96"/>
                  </a:cubicBezTo>
                  <a:cubicBezTo>
                    <a:pt x="9" y="96"/>
                    <a:pt x="8" y="95"/>
                    <a:pt x="7" y="95"/>
                  </a:cubicBezTo>
                  <a:cubicBezTo>
                    <a:pt x="3" y="93"/>
                    <a:pt x="0" y="89"/>
                    <a:pt x="1" y="85"/>
                  </a:cubicBezTo>
                  <a:cubicBezTo>
                    <a:pt x="1" y="85"/>
                    <a:pt x="1" y="85"/>
                    <a:pt x="1" y="84"/>
                  </a:cubicBezTo>
                  <a:cubicBezTo>
                    <a:pt x="1" y="84"/>
                    <a:pt x="3" y="80"/>
                    <a:pt x="4" y="76"/>
                  </a:cubicBezTo>
                  <a:cubicBezTo>
                    <a:pt x="10" y="58"/>
                    <a:pt x="22" y="21"/>
                    <a:pt x="25" y="15"/>
                  </a:cubicBezTo>
                  <a:cubicBezTo>
                    <a:pt x="30" y="4"/>
                    <a:pt x="41" y="0"/>
                    <a:pt x="61" y="0"/>
                  </a:cubicBezTo>
                  <a:cubicBezTo>
                    <a:pt x="81" y="0"/>
                    <a:pt x="92" y="4"/>
                    <a:pt x="97" y="15"/>
                  </a:cubicBezTo>
                  <a:cubicBezTo>
                    <a:pt x="100" y="21"/>
                    <a:pt x="112" y="58"/>
                    <a:pt x="118" y="76"/>
                  </a:cubicBezTo>
                  <a:cubicBezTo>
                    <a:pt x="119" y="80"/>
                    <a:pt x="121" y="84"/>
                    <a:pt x="121" y="84"/>
                  </a:cubicBezTo>
                  <a:cubicBezTo>
                    <a:pt x="121" y="85"/>
                    <a:pt x="121" y="85"/>
                    <a:pt x="121" y="85"/>
                  </a:cubicBezTo>
                  <a:cubicBezTo>
                    <a:pt x="122" y="89"/>
                    <a:pt x="119" y="93"/>
                    <a:pt x="115" y="95"/>
                  </a:cubicBezTo>
                  <a:cubicBezTo>
                    <a:pt x="114" y="95"/>
                    <a:pt x="113" y="96"/>
                    <a:pt x="112" y="96"/>
                  </a:cubicBezTo>
                  <a:cubicBezTo>
                    <a:pt x="112" y="96"/>
                    <a:pt x="112" y="96"/>
                    <a:pt x="112" y="96"/>
                  </a:cubicBezTo>
                  <a:cubicBezTo>
                    <a:pt x="108" y="96"/>
                    <a:pt x="105" y="94"/>
                    <a:pt x="104" y="91"/>
                  </a:cubicBezTo>
                  <a:cubicBezTo>
                    <a:pt x="91" y="62"/>
                    <a:pt x="91" y="62"/>
                    <a:pt x="91" y="62"/>
                  </a:cubicBezTo>
                  <a:cubicBezTo>
                    <a:pt x="102" y="126"/>
                    <a:pt x="102" y="126"/>
                    <a:pt x="102" y="126"/>
                  </a:cubicBezTo>
                  <a:cubicBezTo>
                    <a:pt x="102" y="126"/>
                    <a:pt x="102" y="126"/>
                    <a:pt x="102" y="126"/>
                  </a:cubicBezTo>
                  <a:cubicBezTo>
                    <a:pt x="102" y="128"/>
                    <a:pt x="101" y="129"/>
                    <a:pt x="100" y="129"/>
                  </a:cubicBezTo>
                  <a:cubicBezTo>
                    <a:pt x="100" y="129"/>
                    <a:pt x="100" y="129"/>
                    <a:pt x="100" y="129"/>
                  </a:cubicBezTo>
                  <a:cubicBezTo>
                    <a:pt x="89" y="129"/>
                    <a:pt x="89" y="129"/>
                    <a:pt x="89" y="129"/>
                  </a:cubicBezTo>
                  <a:cubicBezTo>
                    <a:pt x="89" y="145"/>
                    <a:pt x="90" y="180"/>
                    <a:pt x="90" y="182"/>
                  </a:cubicBezTo>
                  <a:cubicBezTo>
                    <a:pt x="90" y="182"/>
                    <a:pt x="90" y="182"/>
                    <a:pt x="90" y="182"/>
                  </a:cubicBezTo>
                  <a:cubicBezTo>
                    <a:pt x="90" y="187"/>
                    <a:pt x="85" y="192"/>
                    <a:pt x="79" y="192"/>
                  </a:cubicBezTo>
                  <a:cubicBezTo>
                    <a:pt x="79" y="192"/>
                    <a:pt x="79" y="192"/>
                    <a:pt x="79" y="192"/>
                  </a:cubicBezTo>
                  <a:close/>
                  <a:moveTo>
                    <a:pt x="58" y="124"/>
                  </a:moveTo>
                  <a:cubicBezTo>
                    <a:pt x="64" y="124"/>
                    <a:pt x="64" y="124"/>
                    <a:pt x="64" y="124"/>
                  </a:cubicBezTo>
                  <a:cubicBezTo>
                    <a:pt x="65" y="124"/>
                    <a:pt x="66" y="125"/>
                    <a:pt x="66" y="126"/>
                  </a:cubicBezTo>
                  <a:cubicBezTo>
                    <a:pt x="73" y="182"/>
                    <a:pt x="73" y="182"/>
                    <a:pt x="73" y="182"/>
                  </a:cubicBezTo>
                  <a:cubicBezTo>
                    <a:pt x="73" y="185"/>
                    <a:pt x="76" y="187"/>
                    <a:pt x="79" y="187"/>
                  </a:cubicBezTo>
                  <a:cubicBezTo>
                    <a:pt x="79" y="189"/>
                    <a:pt x="79" y="189"/>
                    <a:pt x="79" y="189"/>
                  </a:cubicBezTo>
                  <a:cubicBezTo>
                    <a:pt x="79" y="187"/>
                    <a:pt x="79" y="187"/>
                    <a:pt x="79" y="187"/>
                  </a:cubicBezTo>
                  <a:cubicBezTo>
                    <a:pt x="83" y="187"/>
                    <a:pt x="85" y="185"/>
                    <a:pt x="86" y="182"/>
                  </a:cubicBezTo>
                  <a:cubicBezTo>
                    <a:pt x="86" y="182"/>
                    <a:pt x="86" y="182"/>
                    <a:pt x="86" y="182"/>
                  </a:cubicBezTo>
                  <a:cubicBezTo>
                    <a:pt x="86" y="181"/>
                    <a:pt x="86" y="178"/>
                    <a:pt x="85" y="173"/>
                  </a:cubicBezTo>
                  <a:cubicBezTo>
                    <a:pt x="85" y="168"/>
                    <a:pt x="85" y="161"/>
                    <a:pt x="85" y="154"/>
                  </a:cubicBezTo>
                  <a:cubicBezTo>
                    <a:pt x="84" y="140"/>
                    <a:pt x="84" y="126"/>
                    <a:pt x="84" y="126"/>
                  </a:cubicBezTo>
                  <a:cubicBezTo>
                    <a:pt x="84" y="126"/>
                    <a:pt x="84" y="125"/>
                    <a:pt x="85" y="125"/>
                  </a:cubicBezTo>
                  <a:cubicBezTo>
                    <a:pt x="85" y="124"/>
                    <a:pt x="86" y="124"/>
                    <a:pt x="86" y="124"/>
                  </a:cubicBezTo>
                  <a:cubicBezTo>
                    <a:pt x="97" y="124"/>
                    <a:pt x="97" y="124"/>
                    <a:pt x="97" y="124"/>
                  </a:cubicBezTo>
                  <a:cubicBezTo>
                    <a:pt x="84" y="43"/>
                    <a:pt x="84" y="43"/>
                    <a:pt x="84" y="43"/>
                  </a:cubicBezTo>
                  <a:cubicBezTo>
                    <a:pt x="83" y="42"/>
                    <a:pt x="84" y="40"/>
                    <a:pt x="85" y="40"/>
                  </a:cubicBezTo>
                  <a:cubicBezTo>
                    <a:pt x="86" y="40"/>
                    <a:pt x="88" y="40"/>
                    <a:pt x="88" y="41"/>
                  </a:cubicBezTo>
                  <a:cubicBezTo>
                    <a:pt x="108" y="89"/>
                    <a:pt x="108" y="89"/>
                    <a:pt x="108" y="89"/>
                  </a:cubicBezTo>
                  <a:cubicBezTo>
                    <a:pt x="109" y="90"/>
                    <a:pt x="110" y="91"/>
                    <a:pt x="112" y="91"/>
                  </a:cubicBezTo>
                  <a:cubicBezTo>
                    <a:pt x="112" y="91"/>
                    <a:pt x="112" y="91"/>
                    <a:pt x="112" y="91"/>
                  </a:cubicBezTo>
                  <a:cubicBezTo>
                    <a:pt x="112" y="91"/>
                    <a:pt x="113" y="91"/>
                    <a:pt x="113" y="91"/>
                  </a:cubicBezTo>
                  <a:cubicBezTo>
                    <a:pt x="115" y="90"/>
                    <a:pt x="117" y="88"/>
                    <a:pt x="116" y="86"/>
                  </a:cubicBezTo>
                  <a:cubicBezTo>
                    <a:pt x="116" y="86"/>
                    <a:pt x="116" y="86"/>
                    <a:pt x="116" y="86"/>
                  </a:cubicBezTo>
                  <a:cubicBezTo>
                    <a:pt x="116" y="85"/>
                    <a:pt x="116" y="85"/>
                    <a:pt x="116" y="84"/>
                  </a:cubicBezTo>
                  <a:cubicBezTo>
                    <a:pt x="115" y="82"/>
                    <a:pt x="114" y="80"/>
                    <a:pt x="114" y="77"/>
                  </a:cubicBezTo>
                  <a:cubicBezTo>
                    <a:pt x="108" y="61"/>
                    <a:pt x="96" y="23"/>
                    <a:pt x="93" y="17"/>
                  </a:cubicBezTo>
                  <a:cubicBezTo>
                    <a:pt x="90" y="11"/>
                    <a:pt x="84" y="5"/>
                    <a:pt x="61" y="5"/>
                  </a:cubicBezTo>
                  <a:cubicBezTo>
                    <a:pt x="38" y="5"/>
                    <a:pt x="32" y="11"/>
                    <a:pt x="29" y="17"/>
                  </a:cubicBezTo>
                  <a:cubicBezTo>
                    <a:pt x="26" y="23"/>
                    <a:pt x="14" y="61"/>
                    <a:pt x="8" y="77"/>
                  </a:cubicBezTo>
                  <a:cubicBezTo>
                    <a:pt x="8" y="80"/>
                    <a:pt x="7" y="82"/>
                    <a:pt x="6" y="84"/>
                  </a:cubicBezTo>
                  <a:cubicBezTo>
                    <a:pt x="6" y="85"/>
                    <a:pt x="6" y="85"/>
                    <a:pt x="6" y="86"/>
                  </a:cubicBezTo>
                  <a:cubicBezTo>
                    <a:pt x="6" y="86"/>
                    <a:pt x="6" y="86"/>
                    <a:pt x="6" y="86"/>
                  </a:cubicBezTo>
                  <a:cubicBezTo>
                    <a:pt x="5" y="88"/>
                    <a:pt x="7" y="90"/>
                    <a:pt x="9" y="91"/>
                  </a:cubicBezTo>
                  <a:cubicBezTo>
                    <a:pt x="9" y="91"/>
                    <a:pt x="10" y="91"/>
                    <a:pt x="10" y="91"/>
                  </a:cubicBezTo>
                  <a:cubicBezTo>
                    <a:pt x="12" y="91"/>
                    <a:pt x="13" y="90"/>
                    <a:pt x="14" y="89"/>
                  </a:cubicBezTo>
                  <a:cubicBezTo>
                    <a:pt x="34" y="41"/>
                    <a:pt x="34" y="41"/>
                    <a:pt x="34" y="41"/>
                  </a:cubicBezTo>
                  <a:cubicBezTo>
                    <a:pt x="34" y="40"/>
                    <a:pt x="36" y="40"/>
                    <a:pt x="37" y="40"/>
                  </a:cubicBezTo>
                  <a:cubicBezTo>
                    <a:pt x="38" y="40"/>
                    <a:pt x="39" y="42"/>
                    <a:pt x="38" y="43"/>
                  </a:cubicBezTo>
                  <a:cubicBezTo>
                    <a:pt x="25" y="124"/>
                    <a:pt x="25" y="124"/>
                    <a:pt x="25" y="124"/>
                  </a:cubicBezTo>
                  <a:cubicBezTo>
                    <a:pt x="36" y="124"/>
                    <a:pt x="36" y="124"/>
                    <a:pt x="36" y="124"/>
                  </a:cubicBezTo>
                  <a:cubicBezTo>
                    <a:pt x="36" y="124"/>
                    <a:pt x="37" y="124"/>
                    <a:pt x="37" y="125"/>
                  </a:cubicBezTo>
                  <a:cubicBezTo>
                    <a:pt x="38" y="125"/>
                    <a:pt x="38" y="126"/>
                    <a:pt x="38" y="126"/>
                  </a:cubicBezTo>
                  <a:cubicBezTo>
                    <a:pt x="38" y="126"/>
                    <a:pt x="37" y="140"/>
                    <a:pt x="37" y="154"/>
                  </a:cubicBezTo>
                  <a:cubicBezTo>
                    <a:pt x="37" y="161"/>
                    <a:pt x="37" y="168"/>
                    <a:pt x="37" y="173"/>
                  </a:cubicBezTo>
                  <a:cubicBezTo>
                    <a:pt x="37" y="176"/>
                    <a:pt x="36" y="178"/>
                    <a:pt x="36" y="180"/>
                  </a:cubicBezTo>
                  <a:cubicBezTo>
                    <a:pt x="36" y="181"/>
                    <a:pt x="36" y="181"/>
                    <a:pt x="36" y="182"/>
                  </a:cubicBezTo>
                  <a:cubicBezTo>
                    <a:pt x="36" y="182"/>
                    <a:pt x="36" y="182"/>
                    <a:pt x="36" y="182"/>
                  </a:cubicBezTo>
                  <a:cubicBezTo>
                    <a:pt x="37" y="185"/>
                    <a:pt x="39" y="187"/>
                    <a:pt x="43" y="187"/>
                  </a:cubicBezTo>
                  <a:cubicBezTo>
                    <a:pt x="46" y="187"/>
                    <a:pt x="49" y="185"/>
                    <a:pt x="49" y="182"/>
                  </a:cubicBezTo>
                  <a:cubicBezTo>
                    <a:pt x="56" y="126"/>
                    <a:pt x="56" y="126"/>
                    <a:pt x="56" y="126"/>
                  </a:cubicBezTo>
                  <a:cubicBezTo>
                    <a:pt x="56" y="125"/>
                    <a:pt x="57" y="124"/>
                    <a:pt x="58" y="1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9" tIns="60944" rIns="121889" bIns="60944" numCol="1" anchor="t" anchorCtr="0" compatLnSpc="1">
              <a:prstTxWarp prst="textNoShape">
                <a:avLst/>
              </a:prstTxWarp>
            </a:bodyPr>
            <a:lstStyle/>
            <a:p>
              <a:endParaRPr lang="en-US" sz="3199"/>
            </a:p>
          </p:txBody>
        </p:sp>
      </p:grpSp>
      <p:grpSp>
        <p:nvGrpSpPr>
          <p:cNvPr id="49" name="Group 48"/>
          <p:cNvGrpSpPr>
            <a:grpSpLocks noChangeAspect="1"/>
          </p:cNvGrpSpPr>
          <p:nvPr/>
        </p:nvGrpSpPr>
        <p:grpSpPr>
          <a:xfrm>
            <a:off x="6850048" y="4313026"/>
            <a:ext cx="351021" cy="699738"/>
            <a:chOff x="4542701" y="-2257065"/>
            <a:chExt cx="725488" cy="1446212"/>
          </a:xfrm>
        </p:grpSpPr>
        <p:sp>
          <p:nvSpPr>
            <p:cNvPr id="50" name="Freeform 49"/>
            <p:cNvSpPr>
              <a:spLocks noEditPoints="1"/>
            </p:cNvSpPr>
            <p:nvPr/>
          </p:nvSpPr>
          <p:spPr bwMode="auto">
            <a:xfrm>
              <a:off x="4768126" y="-2257065"/>
              <a:ext cx="273050" cy="273049"/>
            </a:xfrm>
            <a:custGeom>
              <a:avLst/>
              <a:gdLst>
                <a:gd name="T0" fmla="*/ 23 w 46"/>
                <a:gd name="T1" fmla="*/ 46 h 46"/>
                <a:gd name="T2" fmla="*/ 0 w 46"/>
                <a:gd name="T3" fmla="*/ 23 h 46"/>
                <a:gd name="T4" fmla="*/ 23 w 46"/>
                <a:gd name="T5" fmla="*/ 0 h 46"/>
                <a:gd name="T6" fmla="*/ 46 w 46"/>
                <a:gd name="T7" fmla="*/ 23 h 46"/>
                <a:gd name="T8" fmla="*/ 23 w 46"/>
                <a:gd name="T9" fmla="*/ 46 h 46"/>
                <a:gd name="T10" fmla="*/ 23 w 46"/>
                <a:gd name="T11" fmla="*/ 4 h 46"/>
                <a:gd name="T12" fmla="*/ 5 w 46"/>
                <a:gd name="T13" fmla="*/ 23 h 46"/>
                <a:gd name="T14" fmla="*/ 23 w 46"/>
                <a:gd name="T15" fmla="*/ 41 h 46"/>
                <a:gd name="T16" fmla="*/ 41 w 46"/>
                <a:gd name="T17" fmla="*/ 23 h 46"/>
                <a:gd name="T18" fmla="*/ 23 w 46"/>
                <a:gd name="T19" fmla="*/ 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46"/>
                  </a:moveTo>
                  <a:cubicBezTo>
                    <a:pt x="10" y="46"/>
                    <a:pt x="0" y="35"/>
                    <a:pt x="0" y="23"/>
                  </a:cubicBezTo>
                  <a:cubicBezTo>
                    <a:pt x="0" y="10"/>
                    <a:pt x="10" y="0"/>
                    <a:pt x="23" y="0"/>
                  </a:cubicBezTo>
                  <a:cubicBezTo>
                    <a:pt x="36" y="0"/>
                    <a:pt x="46" y="10"/>
                    <a:pt x="46" y="23"/>
                  </a:cubicBezTo>
                  <a:cubicBezTo>
                    <a:pt x="46" y="35"/>
                    <a:pt x="36" y="46"/>
                    <a:pt x="23" y="46"/>
                  </a:cubicBezTo>
                  <a:close/>
                  <a:moveTo>
                    <a:pt x="23" y="4"/>
                  </a:moveTo>
                  <a:cubicBezTo>
                    <a:pt x="13" y="4"/>
                    <a:pt x="5" y="13"/>
                    <a:pt x="5" y="23"/>
                  </a:cubicBezTo>
                  <a:cubicBezTo>
                    <a:pt x="5" y="33"/>
                    <a:pt x="13" y="41"/>
                    <a:pt x="23" y="41"/>
                  </a:cubicBezTo>
                  <a:cubicBezTo>
                    <a:pt x="33" y="41"/>
                    <a:pt x="41" y="33"/>
                    <a:pt x="41" y="23"/>
                  </a:cubicBezTo>
                  <a:cubicBezTo>
                    <a:pt x="41" y="13"/>
                    <a:pt x="33" y="4"/>
                    <a:pt x="23"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9" tIns="60944" rIns="121889" bIns="60944" numCol="1" anchor="t" anchorCtr="0" compatLnSpc="1">
              <a:prstTxWarp prst="textNoShape">
                <a:avLst/>
              </a:prstTxWarp>
            </a:bodyPr>
            <a:lstStyle/>
            <a:p>
              <a:endParaRPr lang="en-US" sz="3199"/>
            </a:p>
          </p:txBody>
        </p:sp>
        <p:sp>
          <p:nvSpPr>
            <p:cNvPr id="51" name="Freeform 50"/>
            <p:cNvSpPr>
              <a:spLocks noEditPoints="1"/>
            </p:cNvSpPr>
            <p:nvPr/>
          </p:nvSpPr>
          <p:spPr bwMode="auto">
            <a:xfrm>
              <a:off x="4542701" y="-1953853"/>
              <a:ext cx="725488" cy="1143000"/>
            </a:xfrm>
            <a:custGeom>
              <a:avLst/>
              <a:gdLst>
                <a:gd name="T0" fmla="*/ 68 w 122"/>
                <a:gd name="T1" fmla="*/ 182 h 192"/>
                <a:gd name="T2" fmla="*/ 54 w 122"/>
                <a:gd name="T3" fmla="*/ 183 h 192"/>
                <a:gd name="T4" fmla="*/ 32 w 122"/>
                <a:gd name="T5" fmla="*/ 182 h 192"/>
                <a:gd name="T6" fmla="*/ 35 w 122"/>
                <a:gd name="T7" fmla="*/ 54 h 192"/>
                <a:gd name="T8" fmla="*/ 10 w 122"/>
                <a:gd name="T9" fmla="*/ 96 h 192"/>
                <a:gd name="T10" fmla="*/ 1 w 122"/>
                <a:gd name="T11" fmla="*/ 85 h 192"/>
                <a:gd name="T12" fmla="*/ 4 w 122"/>
                <a:gd name="T13" fmla="*/ 76 h 192"/>
                <a:gd name="T14" fmla="*/ 61 w 122"/>
                <a:gd name="T15" fmla="*/ 0 h 192"/>
                <a:gd name="T16" fmla="*/ 118 w 122"/>
                <a:gd name="T17" fmla="*/ 76 h 192"/>
                <a:gd name="T18" fmla="*/ 121 w 122"/>
                <a:gd name="T19" fmla="*/ 85 h 192"/>
                <a:gd name="T20" fmla="*/ 112 w 122"/>
                <a:gd name="T21" fmla="*/ 96 h 192"/>
                <a:gd name="T22" fmla="*/ 87 w 122"/>
                <a:gd name="T23" fmla="*/ 54 h 192"/>
                <a:gd name="T24" fmla="*/ 90 w 122"/>
                <a:gd name="T25" fmla="*/ 182 h 192"/>
                <a:gd name="T26" fmla="*/ 79 w 122"/>
                <a:gd name="T27" fmla="*/ 192 h 192"/>
                <a:gd name="T28" fmla="*/ 63 w 122"/>
                <a:gd name="T29" fmla="*/ 100 h 192"/>
                <a:gd name="T30" fmla="*/ 79 w 122"/>
                <a:gd name="T31" fmla="*/ 187 h 192"/>
                <a:gd name="T32" fmla="*/ 79 w 122"/>
                <a:gd name="T33" fmla="*/ 187 h 192"/>
                <a:gd name="T34" fmla="*/ 86 w 122"/>
                <a:gd name="T35" fmla="*/ 182 h 192"/>
                <a:gd name="T36" fmla="*/ 85 w 122"/>
                <a:gd name="T37" fmla="*/ 160 h 192"/>
                <a:gd name="T38" fmla="*/ 82 w 122"/>
                <a:gd name="T39" fmla="*/ 43 h 192"/>
                <a:gd name="T40" fmla="*/ 87 w 122"/>
                <a:gd name="T41" fmla="*/ 42 h 192"/>
                <a:gd name="T42" fmla="*/ 112 w 122"/>
                <a:gd name="T43" fmla="*/ 91 h 192"/>
                <a:gd name="T44" fmla="*/ 116 w 122"/>
                <a:gd name="T45" fmla="*/ 86 h 192"/>
                <a:gd name="T46" fmla="*/ 116 w 122"/>
                <a:gd name="T47" fmla="*/ 84 h 192"/>
                <a:gd name="T48" fmla="*/ 93 w 122"/>
                <a:gd name="T49" fmla="*/ 17 h 192"/>
                <a:gd name="T50" fmla="*/ 29 w 122"/>
                <a:gd name="T51" fmla="*/ 17 h 192"/>
                <a:gd name="T52" fmla="*/ 6 w 122"/>
                <a:gd name="T53" fmla="*/ 84 h 192"/>
                <a:gd name="T54" fmla="*/ 6 w 122"/>
                <a:gd name="T55" fmla="*/ 86 h 192"/>
                <a:gd name="T56" fmla="*/ 10 w 122"/>
                <a:gd name="T57" fmla="*/ 91 h 192"/>
                <a:gd name="T58" fmla="*/ 35 w 122"/>
                <a:gd name="T59" fmla="*/ 42 h 192"/>
                <a:gd name="T60" fmla="*/ 40 w 122"/>
                <a:gd name="T61" fmla="*/ 43 h 192"/>
                <a:gd name="T62" fmla="*/ 37 w 122"/>
                <a:gd name="T63" fmla="*/ 160 h 192"/>
                <a:gd name="T64" fmla="*/ 36 w 122"/>
                <a:gd name="T65" fmla="*/ 181 h 192"/>
                <a:gd name="T66" fmla="*/ 43 w 122"/>
                <a:gd name="T67" fmla="*/ 187 h 192"/>
                <a:gd name="T68" fmla="*/ 59 w 122"/>
                <a:gd name="T69" fmla="*/ 10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2" h="192">
                  <a:moveTo>
                    <a:pt x="79" y="192"/>
                  </a:moveTo>
                  <a:cubicBezTo>
                    <a:pt x="74" y="192"/>
                    <a:pt x="69" y="188"/>
                    <a:pt x="68" y="182"/>
                  </a:cubicBezTo>
                  <a:cubicBezTo>
                    <a:pt x="61" y="120"/>
                    <a:pt x="61" y="120"/>
                    <a:pt x="61" y="120"/>
                  </a:cubicBezTo>
                  <a:cubicBezTo>
                    <a:pt x="54" y="183"/>
                    <a:pt x="54" y="183"/>
                    <a:pt x="54" y="183"/>
                  </a:cubicBezTo>
                  <a:cubicBezTo>
                    <a:pt x="53" y="188"/>
                    <a:pt x="48" y="192"/>
                    <a:pt x="43" y="192"/>
                  </a:cubicBezTo>
                  <a:cubicBezTo>
                    <a:pt x="37" y="192"/>
                    <a:pt x="32" y="188"/>
                    <a:pt x="32" y="182"/>
                  </a:cubicBezTo>
                  <a:cubicBezTo>
                    <a:pt x="32" y="182"/>
                    <a:pt x="32" y="182"/>
                    <a:pt x="32" y="182"/>
                  </a:cubicBezTo>
                  <a:cubicBezTo>
                    <a:pt x="32" y="179"/>
                    <a:pt x="34" y="103"/>
                    <a:pt x="35" y="54"/>
                  </a:cubicBezTo>
                  <a:cubicBezTo>
                    <a:pt x="18" y="91"/>
                    <a:pt x="18" y="91"/>
                    <a:pt x="18" y="91"/>
                  </a:cubicBezTo>
                  <a:cubicBezTo>
                    <a:pt x="17" y="94"/>
                    <a:pt x="14" y="96"/>
                    <a:pt x="10" y="96"/>
                  </a:cubicBezTo>
                  <a:cubicBezTo>
                    <a:pt x="9" y="96"/>
                    <a:pt x="8" y="96"/>
                    <a:pt x="7" y="95"/>
                  </a:cubicBezTo>
                  <a:cubicBezTo>
                    <a:pt x="3" y="94"/>
                    <a:pt x="0" y="89"/>
                    <a:pt x="1" y="85"/>
                  </a:cubicBezTo>
                  <a:cubicBezTo>
                    <a:pt x="1" y="85"/>
                    <a:pt x="1" y="85"/>
                    <a:pt x="1" y="85"/>
                  </a:cubicBezTo>
                  <a:cubicBezTo>
                    <a:pt x="1" y="84"/>
                    <a:pt x="3" y="81"/>
                    <a:pt x="4" y="76"/>
                  </a:cubicBezTo>
                  <a:cubicBezTo>
                    <a:pt x="10" y="58"/>
                    <a:pt x="22" y="21"/>
                    <a:pt x="25" y="15"/>
                  </a:cubicBezTo>
                  <a:cubicBezTo>
                    <a:pt x="30" y="4"/>
                    <a:pt x="41" y="0"/>
                    <a:pt x="61" y="0"/>
                  </a:cubicBezTo>
                  <a:cubicBezTo>
                    <a:pt x="81" y="0"/>
                    <a:pt x="92" y="4"/>
                    <a:pt x="97" y="15"/>
                  </a:cubicBezTo>
                  <a:cubicBezTo>
                    <a:pt x="100" y="21"/>
                    <a:pt x="112" y="58"/>
                    <a:pt x="118" y="76"/>
                  </a:cubicBezTo>
                  <a:cubicBezTo>
                    <a:pt x="119" y="81"/>
                    <a:pt x="121" y="84"/>
                    <a:pt x="121" y="85"/>
                  </a:cubicBezTo>
                  <a:cubicBezTo>
                    <a:pt x="121" y="85"/>
                    <a:pt x="121" y="85"/>
                    <a:pt x="121" y="85"/>
                  </a:cubicBezTo>
                  <a:cubicBezTo>
                    <a:pt x="122" y="89"/>
                    <a:pt x="119" y="94"/>
                    <a:pt x="115" y="95"/>
                  </a:cubicBezTo>
                  <a:cubicBezTo>
                    <a:pt x="114" y="96"/>
                    <a:pt x="113" y="96"/>
                    <a:pt x="112" y="96"/>
                  </a:cubicBezTo>
                  <a:cubicBezTo>
                    <a:pt x="108" y="96"/>
                    <a:pt x="105" y="94"/>
                    <a:pt x="104" y="91"/>
                  </a:cubicBezTo>
                  <a:cubicBezTo>
                    <a:pt x="87" y="54"/>
                    <a:pt x="87" y="54"/>
                    <a:pt x="87" y="54"/>
                  </a:cubicBezTo>
                  <a:cubicBezTo>
                    <a:pt x="88" y="103"/>
                    <a:pt x="90" y="179"/>
                    <a:pt x="90" y="182"/>
                  </a:cubicBezTo>
                  <a:cubicBezTo>
                    <a:pt x="90" y="182"/>
                    <a:pt x="90" y="182"/>
                    <a:pt x="90" y="182"/>
                  </a:cubicBezTo>
                  <a:cubicBezTo>
                    <a:pt x="90" y="188"/>
                    <a:pt x="85" y="192"/>
                    <a:pt x="79" y="192"/>
                  </a:cubicBezTo>
                  <a:cubicBezTo>
                    <a:pt x="79" y="192"/>
                    <a:pt x="79" y="192"/>
                    <a:pt x="79" y="192"/>
                  </a:cubicBezTo>
                  <a:close/>
                  <a:moveTo>
                    <a:pt x="61" y="98"/>
                  </a:moveTo>
                  <a:cubicBezTo>
                    <a:pt x="62" y="98"/>
                    <a:pt x="63" y="99"/>
                    <a:pt x="63" y="100"/>
                  </a:cubicBezTo>
                  <a:cubicBezTo>
                    <a:pt x="73" y="182"/>
                    <a:pt x="73" y="182"/>
                    <a:pt x="73" y="182"/>
                  </a:cubicBezTo>
                  <a:cubicBezTo>
                    <a:pt x="73" y="185"/>
                    <a:pt x="76" y="187"/>
                    <a:pt x="79" y="187"/>
                  </a:cubicBezTo>
                  <a:cubicBezTo>
                    <a:pt x="79" y="189"/>
                    <a:pt x="79" y="189"/>
                    <a:pt x="79" y="189"/>
                  </a:cubicBezTo>
                  <a:cubicBezTo>
                    <a:pt x="79" y="187"/>
                    <a:pt x="79" y="187"/>
                    <a:pt x="79" y="187"/>
                  </a:cubicBezTo>
                  <a:cubicBezTo>
                    <a:pt x="83" y="187"/>
                    <a:pt x="85" y="185"/>
                    <a:pt x="86" y="182"/>
                  </a:cubicBezTo>
                  <a:cubicBezTo>
                    <a:pt x="86" y="182"/>
                    <a:pt x="86" y="182"/>
                    <a:pt x="86" y="182"/>
                  </a:cubicBezTo>
                  <a:cubicBezTo>
                    <a:pt x="86" y="181"/>
                    <a:pt x="86" y="179"/>
                    <a:pt x="85" y="176"/>
                  </a:cubicBezTo>
                  <a:cubicBezTo>
                    <a:pt x="85" y="172"/>
                    <a:pt x="85" y="167"/>
                    <a:pt x="85" y="160"/>
                  </a:cubicBezTo>
                  <a:cubicBezTo>
                    <a:pt x="85" y="147"/>
                    <a:pt x="84" y="130"/>
                    <a:pt x="84" y="112"/>
                  </a:cubicBezTo>
                  <a:cubicBezTo>
                    <a:pt x="83" y="77"/>
                    <a:pt x="82" y="43"/>
                    <a:pt x="82" y="43"/>
                  </a:cubicBezTo>
                  <a:cubicBezTo>
                    <a:pt x="82" y="41"/>
                    <a:pt x="83" y="41"/>
                    <a:pt x="84" y="40"/>
                  </a:cubicBezTo>
                  <a:cubicBezTo>
                    <a:pt x="85" y="40"/>
                    <a:pt x="86" y="41"/>
                    <a:pt x="87" y="42"/>
                  </a:cubicBezTo>
                  <a:cubicBezTo>
                    <a:pt x="108" y="89"/>
                    <a:pt x="108" y="89"/>
                    <a:pt x="108" y="89"/>
                  </a:cubicBezTo>
                  <a:cubicBezTo>
                    <a:pt x="109" y="90"/>
                    <a:pt x="110" y="91"/>
                    <a:pt x="112" y="91"/>
                  </a:cubicBezTo>
                  <a:cubicBezTo>
                    <a:pt x="112" y="91"/>
                    <a:pt x="113" y="91"/>
                    <a:pt x="113" y="91"/>
                  </a:cubicBezTo>
                  <a:cubicBezTo>
                    <a:pt x="115" y="90"/>
                    <a:pt x="117" y="88"/>
                    <a:pt x="116" y="86"/>
                  </a:cubicBezTo>
                  <a:cubicBezTo>
                    <a:pt x="116" y="86"/>
                    <a:pt x="116" y="86"/>
                    <a:pt x="116" y="86"/>
                  </a:cubicBezTo>
                  <a:cubicBezTo>
                    <a:pt x="116" y="86"/>
                    <a:pt x="116" y="85"/>
                    <a:pt x="116" y="84"/>
                  </a:cubicBezTo>
                  <a:cubicBezTo>
                    <a:pt x="115" y="82"/>
                    <a:pt x="114" y="80"/>
                    <a:pt x="114" y="78"/>
                  </a:cubicBezTo>
                  <a:cubicBezTo>
                    <a:pt x="108" y="61"/>
                    <a:pt x="96" y="23"/>
                    <a:pt x="93" y="17"/>
                  </a:cubicBezTo>
                  <a:cubicBezTo>
                    <a:pt x="90" y="11"/>
                    <a:pt x="84" y="5"/>
                    <a:pt x="61" y="5"/>
                  </a:cubicBezTo>
                  <a:cubicBezTo>
                    <a:pt x="38" y="5"/>
                    <a:pt x="32" y="11"/>
                    <a:pt x="29" y="17"/>
                  </a:cubicBezTo>
                  <a:cubicBezTo>
                    <a:pt x="26" y="23"/>
                    <a:pt x="14" y="61"/>
                    <a:pt x="8" y="78"/>
                  </a:cubicBezTo>
                  <a:cubicBezTo>
                    <a:pt x="8" y="80"/>
                    <a:pt x="7" y="82"/>
                    <a:pt x="6" y="84"/>
                  </a:cubicBezTo>
                  <a:cubicBezTo>
                    <a:pt x="6" y="85"/>
                    <a:pt x="6" y="86"/>
                    <a:pt x="6" y="86"/>
                  </a:cubicBezTo>
                  <a:cubicBezTo>
                    <a:pt x="6" y="86"/>
                    <a:pt x="6" y="86"/>
                    <a:pt x="6" y="86"/>
                  </a:cubicBezTo>
                  <a:cubicBezTo>
                    <a:pt x="5" y="88"/>
                    <a:pt x="6" y="90"/>
                    <a:pt x="9" y="91"/>
                  </a:cubicBezTo>
                  <a:cubicBezTo>
                    <a:pt x="9" y="91"/>
                    <a:pt x="10" y="91"/>
                    <a:pt x="10" y="91"/>
                  </a:cubicBezTo>
                  <a:cubicBezTo>
                    <a:pt x="12" y="91"/>
                    <a:pt x="13" y="90"/>
                    <a:pt x="14" y="89"/>
                  </a:cubicBezTo>
                  <a:cubicBezTo>
                    <a:pt x="35" y="42"/>
                    <a:pt x="35" y="42"/>
                    <a:pt x="35" y="42"/>
                  </a:cubicBezTo>
                  <a:cubicBezTo>
                    <a:pt x="36" y="41"/>
                    <a:pt x="37" y="40"/>
                    <a:pt x="38" y="40"/>
                  </a:cubicBezTo>
                  <a:cubicBezTo>
                    <a:pt x="39" y="41"/>
                    <a:pt x="40" y="41"/>
                    <a:pt x="40" y="43"/>
                  </a:cubicBezTo>
                  <a:cubicBezTo>
                    <a:pt x="40" y="43"/>
                    <a:pt x="39" y="78"/>
                    <a:pt x="38" y="112"/>
                  </a:cubicBezTo>
                  <a:cubicBezTo>
                    <a:pt x="38" y="130"/>
                    <a:pt x="37" y="147"/>
                    <a:pt x="37" y="160"/>
                  </a:cubicBezTo>
                  <a:cubicBezTo>
                    <a:pt x="37" y="167"/>
                    <a:pt x="37" y="172"/>
                    <a:pt x="36" y="176"/>
                  </a:cubicBezTo>
                  <a:cubicBezTo>
                    <a:pt x="36" y="178"/>
                    <a:pt x="36" y="180"/>
                    <a:pt x="36" y="181"/>
                  </a:cubicBezTo>
                  <a:cubicBezTo>
                    <a:pt x="36" y="181"/>
                    <a:pt x="36" y="182"/>
                    <a:pt x="36" y="182"/>
                  </a:cubicBezTo>
                  <a:cubicBezTo>
                    <a:pt x="36" y="185"/>
                    <a:pt x="39" y="187"/>
                    <a:pt x="43" y="187"/>
                  </a:cubicBezTo>
                  <a:cubicBezTo>
                    <a:pt x="46" y="187"/>
                    <a:pt x="49" y="185"/>
                    <a:pt x="49" y="182"/>
                  </a:cubicBezTo>
                  <a:cubicBezTo>
                    <a:pt x="59" y="100"/>
                    <a:pt x="59" y="100"/>
                    <a:pt x="59" y="100"/>
                  </a:cubicBezTo>
                  <a:cubicBezTo>
                    <a:pt x="59" y="99"/>
                    <a:pt x="60" y="98"/>
                    <a:pt x="61" y="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9" tIns="60944" rIns="121889" bIns="60944" numCol="1" anchor="t" anchorCtr="0" compatLnSpc="1">
              <a:prstTxWarp prst="textNoShape">
                <a:avLst/>
              </a:prstTxWarp>
            </a:bodyPr>
            <a:lstStyle/>
            <a:p>
              <a:endParaRPr lang="en-US" sz="3199"/>
            </a:p>
          </p:txBody>
        </p:sp>
      </p:grpSp>
      <p:sp>
        <p:nvSpPr>
          <p:cNvPr id="75" name="Freeform 74"/>
          <p:cNvSpPr/>
          <p:nvPr/>
        </p:nvSpPr>
        <p:spPr>
          <a:xfrm flipV="1">
            <a:off x="7305730" y="5051295"/>
            <a:ext cx="973044" cy="346264"/>
          </a:xfrm>
          <a:custGeom>
            <a:avLst/>
            <a:gdLst>
              <a:gd name="connsiteX0" fmla="*/ 0 w 425450"/>
              <a:gd name="connsiteY0" fmla="*/ 142875 h 142875"/>
              <a:gd name="connsiteX1" fmla="*/ 168275 w 425450"/>
              <a:gd name="connsiteY1" fmla="*/ 0 h 142875"/>
              <a:gd name="connsiteX2" fmla="*/ 425450 w 425450"/>
              <a:gd name="connsiteY2" fmla="*/ 0 h 142875"/>
            </a:gdLst>
            <a:ahLst/>
            <a:cxnLst>
              <a:cxn ang="0">
                <a:pos x="connsiteX0" y="connsiteY0"/>
              </a:cxn>
              <a:cxn ang="0">
                <a:pos x="connsiteX1" y="connsiteY1"/>
              </a:cxn>
              <a:cxn ang="0">
                <a:pos x="connsiteX2" y="connsiteY2"/>
              </a:cxn>
            </a:cxnLst>
            <a:rect l="l" t="t" r="r" b="b"/>
            <a:pathLst>
              <a:path w="425450" h="142875">
                <a:moveTo>
                  <a:pt x="0" y="142875"/>
                </a:moveTo>
                <a:lnTo>
                  <a:pt x="168275" y="0"/>
                </a:lnTo>
                <a:lnTo>
                  <a:pt x="425450" y="0"/>
                </a:lnTo>
              </a:path>
            </a:pathLst>
          </a:custGeom>
          <a:no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a:p>
        </p:txBody>
      </p:sp>
      <p:cxnSp>
        <p:nvCxnSpPr>
          <p:cNvPr id="81" name="Straight Connector 80"/>
          <p:cNvCxnSpPr/>
          <p:nvPr/>
        </p:nvCxnSpPr>
        <p:spPr>
          <a:xfrm>
            <a:off x="8581772" y="3522192"/>
            <a:ext cx="240933" cy="0"/>
          </a:xfrm>
          <a:prstGeom prst="line">
            <a:avLst/>
          </a:prstGeom>
          <a:no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sp>
        <p:nvSpPr>
          <p:cNvPr id="26" name="Rectangle 25"/>
          <p:cNvSpPr/>
          <p:nvPr/>
        </p:nvSpPr>
        <p:spPr>
          <a:xfrm>
            <a:off x="983744" y="5227812"/>
            <a:ext cx="2894625" cy="489621"/>
          </a:xfrm>
          <a:prstGeom prst="rect">
            <a:avLst/>
          </a:prstGeom>
        </p:spPr>
        <p:txBody>
          <a:bodyPr wrap="square" lIns="0" tIns="0" rIns="0" bIns="0" anchor="t">
            <a:spAutoFit/>
          </a:bodyPr>
          <a:lstStyle/>
          <a:p>
            <a:pPr algn="r">
              <a:lnSpc>
                <a:spcPct val="89000"/>
              </a:lnSpc>
            </a:pPr>
            <a:r>
              <a:rPr lang="en-US" sz="2125">
                <a:ea typeface="+mn-lt"/>
                <a:cs typeface="+mn-lt"/>
              </a:rPr>
              <a:t>Re-energize our team</a:t>
            </a:r>
            <a:endParaRPr lang="fr-FR" sz="2125">
              <a:ea typeface="+mn-lt"/>
              <a:cs typeface="+mn-lt"/>
            </a:endParaRPr>
          </a:p>
          <a:p>
            <a:pPr algn="r">
              <a:lnSpc>
                <a:spcPct val="89000"/>
              </a:lnSpc>
            </a:pPr>
            <a:r>
              <a:rPr lang="en-US" sz="1450">
                <a:ea typeface="+mn-lt"/>
                <a:cs typeface="+mn-lt"/>
              </a:rPr>
              <a:t>Connecting all</a:t>
            </a:r>
          </a:p>
        </p:txBody>
      </p:sp>
      <p:sp>
        <p:nvSpPr>
          <p:cNvPr id="44" name="Rectangle 43"/>
          <p:cNvSpPr/>
          <p:nvPr/>
        </p:nvSpPr>
        <p:spPr>
          <a:xfrm>
            <a:off x="990865" y="3149505"/>
            <a:ext cx="2173591" cy="886781"/>
          </a:xfrm>
          <a:prstGeom prst="rect">
            <a:avLst/>
          </a:prstGeom>
        </p:spPr>
        <p:txBody>
          <a:bodyPr wrap="square" lIns="0" tIns="0" rIns="0" bIns="0" anchor="t">
            <a:spAutoFit/>
          </a:bodyPr>
          <a:lstStyle/>
          <a:p>
            <a:pPr algn="r">
              <a:lnSpc>
                <a:spcPct val="89000"/>
              </a:lnSpc>
            </a:pPr>
            <a:r>
              <a:rPr lang="en-US" sz="2125" dirty="0"/>
              <a:t>Cost</a:t>
            </a:r>
            <a:r>
              <a:rPr lang="fr-FR" sz="2125" dirty="0"/>
              <a:t> Centers</a:t>
            </a:r>
          </a:p>
          <a:p>
            <a:pPr algn="r">
              <a:lnSpc>
                <a:spcPct val="89000"/>
              </a:lnSpc>
            </a:pPr>
            <a:r>
              <a:rPr lang="en-US" sz="1450" dirty="0"/>
              <a:t>We</a:t>
            </a:r>
            <a:r>
              <a:rPr lang="en-US" sz="1450" dirty="0">
                <a:ea typeface="+mn-lt"/>
                <a:cs typeface="+mn-lt"/>
              </a:rPr>
              <a:t> limit wastage. We deliver projects within time and budget.</a:t>
            </a:r>
            <a:endParaRPr lang="en-US" sz="900" dirty="0">
              <a:ea typeface="+mn-lt"/>
              <a:cs typeface="+mn-lt"/>
            </a:endParaRPr>
          </a:p>
        </p:txBody>
      </p:sp>
      <p:sp>
        <p:nvSpPr>
          <p:cNvPr id="45" name="Rectangle 44"/>
          <p:cNvSpPr/>
          <p:nvPr/>
        </p:nvSpPr>
        <p:spPr>
          <a:xfrm>
            <a:off x="1189873" y="1654671"/>
            <a:ext cx="2662905" cy="688202"/>
          </a:xfrm>
          <a:prstGeom prst="rect">
            <a:avLst/>
          </a:prstGeom>
        </p:spPr>
        <p:txBody>
          <a:bodyPr wrap="square" lIns="0" tIns="0" rIns="0" bIns="0" anchor="t">
            <a:spAutoFit/>
          </a:bodyPr>
          <a:lstStyle/>
          <a:p>
            <a:pPr algn="r">
              <a:lnSpc>
                <a:spcPct val="89000"/>
              </a:lnSpc>
            </a:pPr>
            <a:r>
              <a:rPr lang="en-US" sz="2125" dirty="0"/>
              <a:t>Prioritize Security</a:t>
            </a:r>
          </a:p>
          <a:p>
            <a:pPr algn="r">
              <a:lnSpc>
                <a:spcPct val="89000"/>
              </a:lnSpc>
            </a:pPr>
            <a:r>
              <a:rPr lang="en-US" sz="1450" dirty="0">
                <a:cs typeface="Calibri"/>
              </a:rPr>
              <a:t>PEN Testing, devices, network security and user awareness.</a:t>
            </a:r>
            <a:endParaRPr lang="en-US" sz="900" dirty="0"/>
          </a:p>
        </p:txBody>
      </p:sp>
      <p:grpSp>
        <p:nvGrpSpPr>
          <p:cNvPr id="20" name="Group 19"/>
          <p:cNvGrpSpPr>
            <a:grpSpLocks noChangeAspect="1"/>
          </p:cNvGrpSpPr>
          <p:nvPr/>
        </p:nvGrpSpPr>
        <p:grpSpPr>
          <a:xfrm>
            <a:off x="4675300" y="4276147"/>
            <a:ext cx="351021" cy="699738"/>
            <a:chOff x="4542701" y="-2257066"/>
            <a:chExt cx="725488" cy="1446213"/>
          </a:xfrm>
        </p:grpSpPr>
        <p:sp>
          <p:nvSpPr>
            <p:cNvPr id="21" name="Freeform 20"/>
            <p:cNvSpPr>
              <a:spLocks noEditPoints="1"/>
            </p:cNvSpPr>
            <p:nvPr/>
          </p:nvSpPr>
          <p:spPr bwMode="auto">
            <a:xfrm>
              <a:off x="4768126" y="-2257066"/>
              <a:ext cx="273050" cy="273050"/>
            </a:xfrm>
            <a:custGeom>
              <a:avLst/>
              <a:gdLst>
                <a:gd name="T0" fmla="*/ 23 w 46"/>
                <a:gd name="T1" fmla="*/ 46 h 46"/>
                <a:gd name="T2" fmla="*/ 0 w 46"/>
                <a:gd name="T3" fmla="*/ 23 h 46"/>
                <a:gd name="T4" fmla="*/ 23 w 46"/>
                <a:gd name="T5" fmla="*/ 0 h 46"/>
                <a:gd name="T6" fmla="*/ 46 w 46"/>
                <a:gd name="T7" fmla="*/ 23 h 46"/>
                <a:gd name="T8" fmla="*/ 23 w 46"/>
                <a:gd name="T9" fmla="*/ 46 h 46"/>
                <a:gd name="T10" fmla="*/ 23 w 46"/>
                <a:gd name="T11" fmla="*/ 4 h 46"/>
                <a:gd name="T12" fmla="*/ 5 w 46"/>
                <a:gd name="T13" fmla="*/ 23 h 46"/>
                <a:gd name="T14" fmla="*/ 23 w 46"/>
                <a:gd name="T15" fmla="*/ 41 h 46"/>
                <a:gd name="T16" fmla="*/ 41 w 46"/>
                <a:gd name="T17" fmla="*/ 23 h 46"/>
                <a:gd name="T18" fmla="*/ 23 w 46"/>
                <a:gd name="T19" fmla="*/ 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46"/>
                  </a:moveTo>
                  <a:cubicBezTo>
                    <a:pt x="10" y="46"/>
                    <a:pt x="0" y="35"/>
                    <a:pt x="0" y="23"/>
                  </a:cubicBezTo>
                  <a:cubicBezTo>
                    <a:pt x="0" y="10"/>
                    <a:pt x="10" y="0"/>
                    <a:pt x="23" y="0"/>
                  </a:cubicBezTo>
                  <a:cubicBezTo>
                    <a:pt x="36" y="0"/>
                    <a:pt x="46" y="10"/>
                    <a:pt x="46" y="23"/>
                  </a:cubicBezTo>
                  <a:cubicBezTo>
                    <a:pt x="46" y="35"/>
                    <a:pt x="36" y="46"/>
                    <a:pt x="23" y="46"/>
                  </a:cubicBezTo>
                  <a:close/>
                  <a:moveTo>
                    <a:pt x="23" y="4"/>
                  </a:moveTo>
                  <a:cubicBezTo>
                    <a:pt x="13" y="4"/>
                    <a:pt x="5" y="13"/>
                    <a:pt x="5" y="23"/>
                  </a:cubicBezTo>
                  <a:cubicBezTo>
                    <a:pt x="5" y="33"/>
                    <a:pt x="13" y="41"/>
                    <a:pt x="23" y="41"/>
                  </a:cubicBezTo>
                  <a:cubicBezTo>
                    <a:pt x="33" y="41"/>
                    <a:pt x="41" y="33"/>
                    <a:pt x="41" y="23"/>
                  </a:cubicBezTo>
                  <a:cubicBezTo>
                    <a:pt x="41" y="13"/>
                    <a:pt x="33" y="4"/>
                    <a:pt x="23"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9" tIns="60944" rIns="121889" bIns="60944" numCol="1" anchor="t" anchorCtr="0" compatLnSpc="1">
              <a:prstTxWarp prst="textNoShape">
                <a:avLst/>
              </a:prstTxWarp>
            </a:bodyPr>
            <a:lstStyle/>
            <a:p>
              <a:endParaRPr lang="en-US" sz="3199"/>
            </a:p>
          </p:txBody>
        </p:sp>
        <p:sp>
          <p:nvSpPr>
            <p:cNvPr id="22" name="Freeform 21"/>
            <p:cNvSpPr>
              <a:spLocks noEditPoints="1"/>
            </p:cNvSpPr>
            <p:nvPr/>
          </p:nvSpPr>
          <p:spPr bwMode="auto">
            <a:xfrm>
              <a:off x="4542701" y="-1953853"/>
              <a:ext cx="725488" cy="1143000"/>
            </a:xfrm>
            <a:custGeom>
              <a:avLst/>
              <a:gdLst>
                <a:gd name="T0" fmla="*/ 68 w 122"/>
                <a:gd name="T1" fmla="*/ 182 h 192"/>
                <a:gd name="T2" fmla="*/ 54 w 122"/>
                <a:gd name="T3" fmla="*/ 183 h 192"/>
                <a:gd name="T4" fmla="*/ 32 w 122"/>
                <a:gd name="T5" fmla="*/ 182 h 192"/>
                <a:gd name="T6" fmla="*/ 35 w 122"/>
                <a:gd name="T7" fmla="*/ 54 h 192"/>
                <a:gd name="T8" fmla="*/ 10 w 122"/>
                <a:gd name="T9" fmla="*/ 96 h 192"/>
                <a:gd name="T10" fmla="*/ 1 w 122"/>
                <a:gd name="T11" fmla="*/ 85 h 192"/>
                <a:gd name="T12" fmla="*/ 4 w 122"/>
                <a:gd name="T13" fmla="*/ 76 h 192"/>
                <a:gd name="T14" fmla="*/ 61 w 122"/>
                <a:gd name="T15" fmla="*/ 0 h 192"/>
                <a:gd name="T16" fmla="*/ 118 w 122"/>
                <a:gd name="T17" fmla="*/ 76 h 192"/>
                <a:gd name="T18" fmla="*/ 121 w 122"/>
                <a:gd name="T19" fmla="*/ 85 h 192"/>
                <a:gd name="T20" fmla="*/ 112 w 122"/>
                <a:gd name="T21" fmla="*/ 96 h 192"/>
                <a:gd name="T22" fmla="*/ 87 w 122"/>
                <a:gd name="T23" fmla="*/ 54 h 192"/>
                <a:gd name="T24" fmla="*/ 90 w 122"/>
                <a:gd name="T25" fmla="*/ 182 h 192"/>
                <a:gd name="T26" fmla="*/ 79 w 122"/>
                <a:gd name="T27" fmla="*/ 192 h 192"/>
                <a:gd name="T28" fmla="*/ 63 w 122"/>
                <a:gd name="T29" fmla="*/ 100 h 192"/>
                <a:gd name="T30" fmla="*/ 79 w 122"/>
                <a:gd name="T31" fmla="*/ 187 h 192"/>
                <a:gd name="T32" fmla="*/ 79 w 122"/>
                <a:gd name="T33" fmla="*/ 187 h 192"/>
                <a:gd name="T34" fmla="*/ 86 w 122"/>
                <a:gd name="T35" fmla="*/ 182 h 192"/>
                <a:gd name="T36" fmla="*/ 85 w 122"/>
                <a:gd name="T37" fmla="*/ 160 h 192"/>
                <a:gd name="T38" fmla="*/ 82 w 122"/>
                <a:gd name="T39" fmla="*/ 43 h 192"/>
                <a:gd name="T40" fmla="*/ 87 w 122"/>
                <a:gd name="T41" fmla="*/ 42 h 192"/>
                <a:gd name="T42" fmla="*/ 112 w 122"/>
                <a:gd name="T43" fmla="*/ 91 h 192"/>
                <a:gd name="T44" fmla="*/ 116 w 122"/>
                <a:gd name="T45" fmla="*/ 86 h 192"/>
                <a:gd name="T46" fmla="*/ 116 w 122"/>
                <a:gd name="T47" fmla="*/ 84 h 192"/>
                <a:gd name="T48" fmla="*/ 93 w 122"/>
                <a:gd name="T49" fmla="*/ 17 h 192"/>
                <a:gd name="T50" fmla="*/ 29 w 122"/>
                <a:gd name="T51" fmla="*/ 17 h 192"/>
                <a:gd name="T52" fmla="*/ 6 w 122"/>
                <a:gd name="T53" fmla="*/ 84 h 192"/>
                <a:gd name="T54" fmla="*/ 6 w 122"/>
                <a:gd name="T55" fmla="*/ 86 h 192"/>
                <a:gd name="T56" fmla="*/ 10 w 122"/>
                <a:gd name="T57" fmla="*/ 91 h 192"/>
                <a:gd name="T58" fmla="*/ 35 w 122"/>
                <a:gd name="T59" fmla="*/ 42 h 192"/>
                <a:gd name="T60" fmla="*/ 40 w 122"/>
                <a:gd name="T61" fmla="*/ 43 h 192"/>
                <a:gd name="T62" fmla="*/ 37 w 122"/>
                <a:gd name="T63" fmla="*/ 160 h 192"/>
                <a:gd name="T64" fmla="*/ 36 w 122"/>
                <a:gd name="T65" fmla="*/ 181 h 192"/>
                <a:gd name="T66" fmla="*/ 43 w 122"/>
                <a:gd name="T67" fmla="*/ 187 h 192"/>
                <a:gd name="T68" fmla="*/ 59 w 122"/>
                <a:gd name="T69" fmla="*/ 10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2" h="192">
                  <a:moveTo>
                    <a:pt x="79" y="192"/>
                  </a:moveTo>
                  <a:cubicBezTo>
                    <a:pt x="74" y="192"/>
                    <a:pt x="69" y="188"/>
                    <a:pt x="68" y="182"/>
                  </a:cubicBezTo>
                  <a:cubicBezTo>
                    <a:pt x="61" y="120"/>
                    <a:pt x="61" y="120"/>
                    <a:pt x="61" y="120"/>
                  </a:cubicBezTo>
                  <a:cubicBezTo>
                    <a:pt x="54" y="183"/>
                    <a:pt x="54" y="183"/>
                    <a:pt x="54" y="183"/>
                  </a:cubicBezTo>
                  <a:cubicBezTo>
                    <a:pt x="53" y="188"/>
                    <a:pt x="48" y="192"/>
                    <a:pt x="43" y="192"/>
                  </a:cubicBezTo>
                  <a:cubicBezTo>
                    <a:pt x="37" y="192"/>
                    <a:pt x="32" y="188"/>
                    <a:pt x="32" y="182"/>
                  </a:cubicBezTo>
                  <a:cubicBezTo>
                    <a:pt x="32" y="182"/>
                    <a:pt x="32" y="182"/>
                    <a:pt x="32" y="182"/>
                  </a:cubicBezTo>
                  <a:cubicBezTo>
                    <a:pt x="32" y="179"/>
                    <a:pt x="34" y="103"/>
                    <a:pt x="35" y="54"/>
                  </a:cubicBezTo>
                  <a:cubicBezTo>
                    <a:pt x="18" y="91"/>
                    <a:pt x="18" y="91"/>
                    <a:pt x="18" y="91"/>
                  </a:cubicBezTo>
                  <a:cubicBezTo>
                    <a:pt x="17" y="94"/>
                    <a:pt x="14" y="96"/>
                    <a:pt x="10" y="96"/>
                  </a:cubicBezTo>
                  <a:cubicBezTo>
                    <a:pt x="9" y="96"/>
                    <a:pt x="8" y="96"/>
                    <a:pt x="7" y="95"/>
                  </a:cubicBezTo>
                  <a:cubicBezTo>
                    <a:pt x="3" y="94"/>
                    <a:pt x="0" y="89"/>
                    <a:pt x="1" y="85"/>
                  </a:cubicBezTo>
                  <a:cubicBezTo>
                    <a:pt x="1" y="85"/>
                    <a:pt x="1" y="85"/>
                    <a:pt x="1" y="85"/>
                  </a:cubicBezTo>
                  <a:cubicBezTo>
                    <a:pt x="1" y="84"/>
                    <a:pt x="3" y="81"/>
                    <a:pt x="4" y="76"/>
                  </a:cubicBezTo>
                  <a:cubicBezTo>
                    <a:pt x="10" y="58"/>
                    <a:pt x="22" y="21"/>
                    <a:pt x="25" y="15"/>
                  </a:cubicBezTo>
                  <a:cubicBezTo>
                    <a:pt x="30" y="4"/>
                    <a:pt x="41" y="0"/>
                    <a:pt x="61" y="0"/>
                  </a:cubicBezTo>
                  <a:cubicBezTo>
                    <a:pt x="81" y="0"/>
                    <a:pt x="92" y="4"/>
                    <a:pt x="97" y="15"/>
                  </a:cubicBezTo>
                  <a:cubicBezTo>
                    <a:pt x="100" y="21"/>
                    <a:pt x="112" y="58"/>
                    <a:pt x="118" y="76"/>
                  </a:cubicBezTo>
                  <a:cubicBezTo>
                    <a:pt x="119" y="81"/>
                    <a:pt x="121" y="84"/>
                    <a:pt x="121" y="85"/>
                  </a:cubicBezTo>
                  <a:cubicBezTo>
                    <a:pt x="121" y="85"/>
                    <a:pt x="121" y="85"/>
                    <a:pt x="121" y="85"/>
                  </a:cubicBezTo>
                  <a:cubicBezTo>
                    <a:pt x="122" y="89"/>
                    <a:pt x="119" y="94"/>
                    <a:pt x="115" y="95"/>
                  </a:cubicBezTo>
                  <a:cubicBezTo>
                    <a:pt x="114" y="96"/>
                    <a:pt x="113" y="96"/>
                    <a:pt x="112" y="96"/>
                  </a:cubicBezTo>
                  <a:cubicBezTo>
                    <a:pt x="108" y="96"/>
                    <a:pt x="105" y="94"/>
                    <a:pt x="104" y="91"/>
                  </a:cubicBezTo>
                  <a:cubicBezTo>
                    <a:pt x="87" y="54"/>
                    <a:pt x="87" y="54"/>
                    <a:pt x="87" y="54"/>
                  </a:cubicBezTo>
                  <a:cubicBezTo>
                    <a:pt x="88" y="103"/>
                    <a:pt x="90" y="179"/>
                    <a:pt x="90" y="182"/>
                  </a:cubicBezTo>
                  <a:cubicBezTo>
                    <a:pt x="90" y="182"/>
                    <a:pt x="90" y="182"/>
                    <a:pt x="90" y="182"/>
                  </a:cubicBezTo>
                  <a:cubicBezTo>
                    <a:pt x="90" y="188"/>
                    <a:pt x="85" y="192"/>
                    <a:pt x="79" y="192"/>
                  </a:cubicBezTo>
                  <a:cubicBezTo>
                    <a:pt x="79" y="192"/>
                    <a:pt x="79" y="192"/>
                    <a:pt x="79" y="192"/>
                  </a:cubicBezTo>
                  <a:close/>
                  <a:moveTo>
                    <a:pt x="61" y="98"/>
                  </a:moveTo>
                  <a:cubicBezTo>
                    <a:pt x="62" y="98"/>
                    <a:pt x="63" y="99"/>
                    <a:pt x="63" y="100"/>
                  </a:cubicBezTo>
                  <a:cubicBezTo>
                    <a:pt x="73" y="182"/>
                    <a:pt x="73" y="182"/>
                    <a:pt x="73" y="182"/>
                  </a:cubicBezTo>
                  <a:cubicBezTo>
                    <a:pt x="73" y="185"/>
                    <a:pt x="76" y="187"/>
                    <a:pt x="79" y="187"/>
                  </a:cubicBezTo>
                  <a:cubicBezTo>
                    <a:pt x="79" y="189"/>
                    <a:pt x="79" y="189"/>
                    <a:pt x="79" y="189"/>
                  </a:cubicBezTo>
                  <a:cubicBezTo>
                    <a:pt x="79" y="187"/>
                    <a:pt x="79" y="187"/>
                    <a:pt x="79" y="187"/>
                  </a:cubicBezTo>
                  <a:cubicBezTo>
                    <a:pt x="83" y="187"/>
                    <a:pt x="85" y="185"/>
                    <a:pt x="86" y="182"/>
                  </a:cubicBezTo>
                  <a:cubicBezTo>
                    <a:pt x="86" y="182"/>
                    <a:pt x="86" y="182"/>
                    <a:pt x="86" y="182"/>
                  </a:cubicBezTo>
                  <a:cubicBezTo>
                    <a:pt x="86" y="181"/>
                    <a:pt x="86" y="179"/>
                    <a:pt x="85" y="176"/>
                  </a:cubicBezTo>
                  <a:cubicBezTo>
                    <a:pt x="85" y="172"/>
                    <a:pt x="85" y="167"/>
                    <a:pt x="85" y="160"/>
                  </a:cubicBezTo>
                  <a:cubicBezTo>
                    <a:pt x="85" y="147"/>
                    <a:pt x="84" y="130"/>
                    <a:pt x="84" y="112"/>
                  </a:cubicBezTo>
                  <a:cubicBezTo>
                    <a:pt x="83" y="77"/>
                    <a:pt x="82" y="43"/>
                    <a:pt x="82" y="43"/>
                  </a:cubicBezTo>
                  <a:cubicBezTo>
                    <a:pt x="82" y="41"/>
                    <a:pt x="83" y="41"/>
                    <a:pt x="84" y="40"/>
                  </a:cubicBezTo>
                  <a:cubicBezTo>
                    <a:pt x="85" y="40"/>
                    <a:pt x="86" y="41"/>
                    <a:pt x="87" y="42"/>
                  </a:cubicBezTo>
                  <a:cubicBezTo>
                    <a:pt x="108" y="89"/>
                    <a:pt x="108" y="89"/>
                    <a:pt x="108" y="89"/>
                  </a:cubicBezTo>
                  <a:cubicBezTo>
                    <a:pt x="109" y="90"/>
                    <a:pt x="110" y="91"/>
                    <a:pt x="112" y="91"/>
                  </a:cubicBezTo>
                  <a:cubicBezTo>
                    <a:pt x="112" y="91"/>
                    <a:pt x="113" y="91"/>
                    <a:pt x="113" y="91"/>
                  </a:cubicBezTo>
                  <a:cubicBezTo>
                    <a:pt x="115" y="90"/>
                    <a:pt x="117" y="88"/>
                    <a:pt x="116" y="86"/>
                  </a:cubicBezTo>
                  <a:cubicBezTo>
                    <a:pt x="116" y="86"/>
                    <a:pt x="116" y="86"/>
                    <a:pt x="116" y="86"/>
                  </a:cubicBezTo>
                  <a:cubicBezTo>
                    <a:pt x="116" y="86"/>
                    <a:pt x="116" y="85"/>
                    <a:pt x="116" y="84"/>
                  </a:cubicBezTo>
                  <a:cubicBezTo>
                    <a:pt x="115" y="82"/>
                    <a:pt x="114" y="80"/>
                    <a:pt x="114" y="78"/>
                  </a:cubicBezTo>
                  <a:cubicBezTo>
                    <a:pt x="108" y="61"/>
                    <a:pt x="96" y="23"/>
                    <a:pt x="93" y="17"/>
                  </a:cubicBezTo>
                  <a:cubicBezTo>
                    <a:pt x="90" y="11"/>
                    <a:pt x="84" y="5"/>
                    <a:pt x="61" y="5"/>
                  </a:cubicBezTo>
                  <a:cubicBezTo>
                    <a:pt x="38" y="5"/>
                    <a:pt x="32" y="11"/>
                    <a:pt x="29" y="17"/>
                  </a:cubicBezTo>
                  <a:cubicBezTo>
                    <a:pt x="26" y="23"/>
                    <a:pt x="14" y="61"/>
                    <a:pt x="8" y="78"/>
                  </a:cubicBezTo>
                  <a:cubicBezTo>
                    <a:pt x="8" y="80"/>
                    <a:pt x="7" y="82"/>
                    <a:pt x="6" y="84"/>
                  </a:cubicBezTo>
                  <a:cubicBezTo>
                    <a:pt x="6" y="85"/>
                    <a:pt x="6" y="86"/>
                    <a:pt x="6" y="86"/>
                  </a:cubicBezTo>
                  <a:cubicBezTo>
                    <a:pt x="6" y="86"/>
                    <a:pt x="6" y="86"/>
                    <a:pt x="6" y="86"/>
                  </a:cubicBezTo>
                  <a:cubicBezTo>
                    <a:pt x="5" y="88"/>
                    <a:pt x="6" y="90"/>
                    <a:pt x="9" y="91"/>
                  </a:cubicBezTo>
                  <a:cubicBezTo>
                    <a:pt x="9" y="91"/>
                    <a:pt x="10" y="91"/>
                    <a:pt x="10" y="91"/>
                  </a:cubicBezTo>
                  <a:cubicBezTo>
                    <a:pt x="12" y="91"/>
                    <a:pt x="13" y="90"/>
                    <a:pt x="14" y="89"/>
                  </a:cubicBezTo>
                  <a:cubicBezTo>
                    <a:pt x="35" y="42"/>
                    <a:pt x="35" y="42"/>
                    <a:pt x="35" y="42"/>
                  </a:cubicBezTo>
                  <a:cubicBezTo>
                    <a:pt x="36" y="41"/>
                    <a:pt x="37" y="40"/>
                    <a:pt x="38" y="40"/>
                  </a:cubicBezTo>
                  <a:cubicBezTo>
                    <a:pt x="39" y="41"/>
                    <a:pt x="40" y="41"/>
                    <a:pt x="40" y="43"/>
                  </a:cubicBezTo>
                  <a:cubicBezTo>
                    <a:pt x="40" y="43"/>
                    <a:pt x="39" y="78"/>
                    <a:pt x="38" y="112"/>
                  </a:cubicBezTo>
                  <a:cubicBezTo>
                    <a:pt x="38" y="130"/>
                    <a:pt x="37" y="147"/>
                    <a:pt x="37" y="160"/>
                  </a:cubicBezTo>
                  <a:cubicBezTo>
                    <a:pt x="37" y="167"/>
                    <a:pt x="37" y="172"/>
                    <a:pt x="36" y="176"/>
                  </a:cubicBezTo>
                  <a:cubicBezTo>
                    <a:pt x="36" y="178"/>
                    <a:pt x="36" y="180"/>
                    <a:pt x="36" y="181"/>
                  </a:cubicBezTo>
                  <a:cubicBezTo>
                    <a:pt x="36" y="181"/>
                    <a:pt x="36" y="182"/>
                    <a:pt x="36" y="182"/>
                  </a:cubicBezTo>
                  <a:cubicBezTo>
                    <a:pt x="36" y="185"/>
                    <a:pt x="39" y="187"/>
                    <a:pt x="43" y="187"/>
                  </a:cubicBezTo>
                  <a:cubicBezTo>
                    <a:pt x="46" y="187"/>
                    <a:pt x="49" y="185"/>
                    <a:pt x="49" y="182"/>
                  </a:cubicBezTo>
                  <a:cubicBezTo>
                    <a:pt x="59" y="100"/>
                    <a:pt x="59" y="100"/>
                    <a:pt x="59" y="100"/>
                  </a:cubicBezTo>
                  <a:cubicBezTo>
                    <a:pt x="59" y="99"/>
                    <a:pt x="60" y="98"/>
                    <a:pt x="61" y="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9" tIns="60944" rIns="121889" bIns="60944" numCol="1" anchor="t" anchorCtr="0" compatLnSpc="1">
              <a:prstTxWarp prst="textNoShape">
                <a:avLst/>
              </a:prstTxWarp>
            </a:bodyPr>
            <a:lstStyle/>
            <a:p>
              <a:endParaRPr lang="en-US" sz="3199"/>
            </a:p>
          </p:txBody>
        </p:sp>
      </p:grpSp>
      <p:grpSp>
        <p:nvGrpSpPr>
          <p:cNvPr id="23" name="Group 22"/>
          <p:cNvGrpSpPr>
            <a:grpSpLocks noChangeAspect="1"/>
          </p:cNvGrpSpPr>
          <p:nvPr/>
        </p:nvGrpSpPr>
        <p:grpSpPr>
          <a:xfrm>
            <a:off x="4642378" y="1944652"/>
            <a:ext cx="351792" cy="699738"/>
            <a:chOff x="2096364" y="-2257066"/>
            <a:chExt cx="727075" cy="1446213"/>
          </a:xfrm>
        </p:grpSpPr>
        <p:sp>
          <p:nvSpPr>
            <p:cNvPr id="24" name="Freeform 23"/>
            <p:cNvSpPr>
              <a:spLocks noEditPoints="1"/>
            </p:cNvSpPr>
            <p:nvPr/>
          </p:nvSpPr>
          <p:spPr bwMode="auto">
            <a:xfrm>
              <a:off x="2323376" y="-2257066"/>
              <a:ext cx="273050" cy="273050"/>
            </a:xfrm>
            <a:custGeom>
              <a:avLst/>
              <a:gdLst>
                <a:gd name="T0" fmla="*/ 23 w 46"/>
                <a:gd name="T1" fmla="*/ 46 h 46"/>
                <a:gd name="T2" fmla="*/ 0 w 46"/>
                <a:gd name="T3" fmla="*/ 23 h 46"/>
                <a:gd name="T4" fmla="*/ 23 w 46"/>
                <a:gd name="T5" fmla="*/ 0 h 46"/>
                <a:gd name="T6" fmla="*/ 46 w 46"/>
                <a:gd name="T7" fmla="*/ 23 h 46"/>
                <a:gd name="T8" fmla="*/ 23 w 46"/>
                <a:gd name="T9" fmla="*/ 46 h 46"/>
                <a:gd name="T10" fmla="*/ 23 w 46"/>
                <a:gd name="T11" fmla="*/ 5 h 46"/>
                <a:gd name="T12" fmla="*/ 5 w 46"/>
                <a:gd name="T13" fmla="*/ 23 h 46"/>
                <a:gd name="T14" fmla="*/ 23 w 46"/>
                <a:gd name="T15" fmla="*/ 41 h 46"/>
                <a:gd name="T16" fmla="*/ 41 w 46"/>
                <a:gd name="T17" fmla="*/ 23 h 46"/>
                <a:gd name="T18" fmla="*/ 23 w 46"/>
                <a:gd name="T1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46"/>
                  </a:moveTo>
                  <a:cubicBezTo>
                    <a:pt x="10" y="46"/>
                    <a:pt x="0" y="36"/>
                    <a:pt x="0" y="23"/>
                  </a:cubicBezTo>
                  <a:cubicBezTo>
                    <a:pt x="0" y="10"/>
                    <a:pt x="10" y="0"/>
                    <a:pt x="23" y="0"/>
                  </a:cubicBezTo>
                  <a:cubicBezTo>
                    <a:pt x="36" y="0"/>
                    <a:pt x="46" y="10"/>
                    <a:pt x="46" y="23"/>
                  </a:cubicBezTo>
                  <a:cubicBezTo>
                    <a:pt x="46" y="36"/>
                    <a:pt x="36" y="46"/>
                    <a:pt x="23" y="46"/>
                  </a:cubicBezTo>
                  <a:close/>
                  <a:moveTo>
                    <a:pt x="23" y="5"/>
                  </a:moveTo>
                  <a:cubicBezTo>
                    <a:pt x="13" y="5"/>
                    <a:pt x="5" y="13"/>
                    <a:pt x="5" y="23"/>
                  </a:cubicBezTo>
                  <a:cubicBezTo>
                    <a:pt x="5" y="33"/>
                    <a:pt x="13" y="41"/>
                    <a:pt x="23" y="41"/>
                  </a:cubicBezTo>
                  <a:cubicBezTo>
                    <a:pt x="33" y="41"/>
                    <a:pt x="41" y="33"/>
                    <a:pt x="41" y="23"/>
                  </a:cubicBezTo>
                  <a:cubicBezTo>
                    <a:pt x="41" y="13"/>
                    <a:pt x="33" y="5"/>
                    <a:pt x="2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9" tIns="60944" rIns="121889" bIns="60944" numCol="1" anchor="t" anchorCtr="0" compatLnSpc="1">
              <a:prstTxWarp prst="textNoShape">
                <a:avLst/>
              </a:prstTxWarp>
            </a:bodyPr>
            <a:lstStyle/>
            <a:p>
              <a:endParaRPr lang="en-US" sz="3199"/>
            </a:p>
          </p:txBody>
        </p:sp>
        <p:sp>
          <p:nvSpPr>
            <p:cNvPr id="25" name="Freeform 24"/>
            <p:cNvSpPr>
              <a:spLocks noEditPoints="1"/>
            </p:cNvSpPr>
            <p:nvPr/>
          </p:nvSpPr>
          <p:spPr bwMode="auto">
            <a:xfrm>
              <a:off x="2096364" y="-1953853"/>
              <a:ext cx="727075" cy="1143000"/>
            </a:xfrm>
            <a:custGeom>
              <a:avLst/>
              <a:gdLst>
                <a:gd name="T0" fmla="*/ 68 w 122"/>
                <a:gd name="T1" fmla="*/ 182 h 192"/>
                <a:gd name="T2" fmla="*/ 60 w 122"/>
                <a:gd name="T3" fmla="*/ 129 h 192"/>
                <a:gd name="T4" fmla="*/ 43 w 122"/>
                <a:gd name="T5" fmla="*/ 192 h 192"/>
                <a:gd name="T6" fmla="*/ 32 w 122"/>
                <a:gd name="T7" fmla="*/ 182 h 192"/>
                <a:gd name="T8" fmla="*/ 22 w 122"/>
                <a:gd name="T9" fmla="*/ 129 h 192"/>
                <a:gd name="T10" fmla="*/ 20 w 122"/>
                <a:gd name="T11" fmla="*/ 126 h 192"/>
                <a:gd name="T12" fmla="*/ 18 w 122"/>
                <a:gd name="T13" fmla="*/ 91 h 192"/>
                <a:gd name="T14" fmla="*/ 7 w 122"/>
                <a:gd name="T15" fmla="*/ 95 h 192"/>
                <a:gd name="T16" fmla="*/ 1 w 122"/>
                <a:gd name="T17" fmla="*/ 84 h 192"/>
                <a:gd name="T18" fmla="*/ 25 w 122"/>
                <a:gd name="T19" fmla="*/ 15 h 192"/>
                <a:gd name="T20" fmla="*/ 97 w 122"/>
                <a:gd name="T21" fmla="*/ 15 h 192"/>
                <a:gd name="T22" fmla="*/ 121 w 122"/>
                <a:gd name="T23" fmla="*/ 84 h 192"/>
                <a:gd name="T24" fmla="*/ 115 w 122"/>
                <a:gd name="T25" fmla="*/ 95 h 192"/>
                <a:gd name="T26" fmla="*/ 112 w 122"/>
                <a:gd name="T27" fmla="*/ 96 h 192"/>
                <a:gd name="T28" fmla="*/ 91 w 122"/>
                <a:gd name="T29" fmla="*/ 62 h 192"/>
                <a:gd name="T30" fmla="*/ 102 w 122"/>
                <a:gd name="T31" fmla="*/ 126 h 192"/>
                <a:gd name="T32" fmla="*/ 100 w 122"/>
                <a:gd name="T33" fmla="*/ 129 h 192"/>
                <a:gd name="T34" fmla="*/ 90 w 122"/>
                <a:gd name="T35" fmla="*/ 182 h 192"/>
                <a:gd name="T36" fmla="*/ 79 w 122"/>
                <a:gd name="T37" fmla="*/ 192 h 192"/>
                <a:gd name="T38" fmla="*/ 58 w 122"/>
                <a:gd name="T39" fmla="*/ 124 h 192"/>
                <a:gd name="T40" fmla="*/ 66 w 122"/>
                <a:gd name="T41" fmla="*/ 126 h 192"/>
                <a:gd name="T42" fmla="*/ 79 w 122"/>
                <a:gd name="T43" fmla="*/ 187 h 192"/>
                <a:gd name="T44" fmla="*/ 79 w 122"/>
                <a:gd name="T45" fmla="*/ 187 h 192"/>
                <a:gd name="T46" fmla="*/ 86 w 122"/>
                <a:gd name="T47" fmla="*/ 182 h 192"/>
                <a:gd name="T48" fmla="*/ 85 w 122"/>
                <a:gd name="T49" fmla="*/ 154 h 192"/>
                <a:gd name="T50" fmla="*/ 85 w 122"/>
                <a:gd name="T51" fmla="*/ 125 h 192"/>
                <a:gd name="T52" fmla="*/ 97 w 122"/>
                <a:gd name="T53" fmla="*/ 124 h 192"/>
                <a:gd name="T54" fmla="*/ 85 w 122"/>
                <a:gd name="T55" fmla="*/ 40 h 192"/>
                <a:gd name="T56" fmla="*/ 108 w 122"/>
                <a:gd name="T57" fmla="*/ 89 h 192"/>
                <a:gd name="T58" fmla="*/ 112 w 122"/>
                <a:gd name="T59" fmla="*/ 91 h 192"/>
                <a:gd name="T60" fmla="*/ 116 w 122"/>
                <a:gd name="T61" fmla="*/ 86 h 192"/>
                <a:gd name="T62" fmla="*/ 116 w 122"/>
                <a:gd name="T63" fmla="*/ 84 h 192"/>
                <a:gd name="T64" fmla="*/ 93 w 122"/>
                <a:gd name="T65" fmla="*/ 17 h 192"/>
                <a:gd name="T66" fmla="*/ 29 w 122"/>
                <a:gd name="T67" fmla="*/ 17 h 192"/>
                <a:gd name="T68" fmla="*/ 6 w 122"/>
                <a:gd name="T69" fmla="*/ 84 h 192"/>
                <a:gd name="T70" fmla="*/ 6 w 122"/>
                <a:gd name="T71" fmla="*/ 86 h 192"/>
                <a:gd name="T72" fmla="*/ 10 w 122"/>
                <a:gd name="T73" fmla="*/ 91 h 192"/>
                <a:gd name="T74" fmla="*/ 34 w 122"/>
                <a:gd name="T75" fmla="*/ 41 h 192"/>
                <a:gd name="T76" fmla="*/ 38 w 122"/>
                <a:gd name="T77" fmla="*/ 43 h 192"/>
                <a:gd name="T78" fmla="*/ 36 w 122"/>
                <a:gd name="T79" fmla="*/ 124 h 192"/>
                <a:gd name="T80" fmla="*/ 38 w 122"/>
                <a:gd name="T81" fmla="*/ 126 h 192"/>
                <a:gd name="T82" fmla="*/ 37 w 122"/>
                <a:gd name="T83" fmla="*/ 173 h 192"/>
                <a:gd name="T84" fmla="*/ 36 w 122"/>
                <a:gd name="T85" fmla="*/ 182 h 192"/>
                <a:gd name="T86" fmla="*/ 43 w 122"/>
                <a:gd name="T87" fmla="*/ 187 h 192"/>
                <a:gd name="T88" fmla="*/ 56 w 122"/>
                <a:gd name="T89" fmla="*/ 12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 h="192">
                  <a:moveTo>
                    <a:pt x="79" y="192"/>
                  </a:moveTo>
                  <a:cubicBezTo>
                    <a:pt x="74" y="192"/>
                    <a:pt x="69" y="187"/>
                    <a:pt x="68" y="182"/>
                  </a:cubicBezTo>
                  <a:cubicBezTo>
                    <a:pt x="62" y="129"/>
                    <a:pt x="62" y="129"/>
                    <a:pt x="62" y="129"/>
                  </a:cubicBezTo>
                  <a:cubicBezTo>
                    <a:pt x="60" y="129"/>
                    <a:pt x="60" y="129"/>
                    <a:pt x="60" y="129"/>
                  </a:cubicBezTo>
                  <a:cubicBezTo>
                    <a:pt x="54" y="182"/>
                    <a:pt x="54" y="182"/>
                    <a:pt x="54" y="182"/>
                  </a:cubicBezTo>
                  <a:cubicBezTo>
                    <a:pt x="53" y="187"/>
                    <a:pt x="48" y="192"/>
                    <a:pt x="43" y="192"/>
                  </a:cubicBezTo>
                  <a:cubicBezTo>
                    <a:pt x="37" y="192"/>
                    <a:pt x="32" y="187"/>
                    <a:pt x="32" y="182"/>
                  </a:cubicBezTo>
                  <a:cubicBezTo>
                    <a:pt x="32" y="182"/>
                    <a:pt x="32" y="182"/>
                    <a:pt x="32" y="182"/>
                  </a:cubicBezTo>
                  <a:cubicBezTo>
                    <a:pt x="32" y="180"/>
                    <a:pt x="33" y="145"/>
                    <a:pt x="33" y="129"/>
                  </a:cubicBezTo>
                  <a:cubicBezTo>
                    <a:pt x="22" y="129"/>
                    <a:pt x="22" y="129"/>
                    <a:pt x="22" y="129"/>
                  </a:cubicBezTo>
                  <a:cubicBezTo>
                    <a:pt x="21" y="129"/>
                    <a:pt x="21" y="128"/>
                    <a:pt x="20" y="128"/>
                  </a:cubicBezTo>
                  <a:cubicBezTo>
                    <a:pt x="20" y="127"/>
                    <a:pt x="20" y="127"/>
                    <a:pt x="20" y="126"/>
                  </a:cubicBezTo>
                  <a:cubicBezTo>
                    <a:pt x="31" y="62"/>
                    <a:pt x="31" y="62"/>
                    <a:pt x="31" y="62"/>
                  </a:cubicBezTo>
                  <a:cubicBezTo>
                    <a:pt x="18" y="91"/>
                    <a:pt x="18" y="91"/>
                    <a:pt x="18" y="91"/>
                  </a:cubicBezTo>
                  <a:cubicBezTo>
                    <a:pt x="17" y="94"/>
                    <a:pt x="14" y="96"/>
                    <a:pt x="10" y="96"/>
                  </a:cubicBezTo>
                  <a:cubicBezTo>
                    <a:pt x="9" y="96"/>
                    <a:pt x="8" y="95"/>
                    <a:pt x="7" y="95"/>
                  </a:cubicBezTo>
                  <a:cubicBezTo>
                    <a:pt x="3" y="93"/>
                    <a:pt x="0" y="89"/>
                    <a:pt x="1" y="85"/>
                  </a:cubicBezTo>
                  <a:cubicBezTo>
                    <a:pt x="1" y="85"/>
                    <a:pt x="1" y="85"/>
                    <a:pt x="1" y="84"/>
                  </a:cubicBezTo>
                  <a:cubicBezTo>
                    <a:pt x="1" y="84"/>
                    <a:pt x="3" y="80"/>
                    <a:pt x="4" y="76"/>
                  </a:cubicBezTo>
                  <a:cubicBezTo>
                    <a:pt x="10" y="58"/>
                    <a:pt x="22" y="21"/>
                    <a:pt x="25" y="15"/>
                  </a:cubicBezTo>
                  <a:cubicBezTo>
                    <a:pt x="30" y="4"/>
                    <a:pt x="41" y="0"/>
                    <a:pt x="61" y="0"/>
                  </a:cubicBezTo>
                  <a:cubicBezTo>
                    <a:pt x="81" y="0"/>
                    <a:pt x="92" y="4"/>
                    <a:pt x="97" y="15"/>
                  </a:cubicBezTo>
                  <a:cubicBezTo>
                    <a:pt x="100" y="21"/>
                    <a:pt x="112" y="58"/>
                    <a:pt x="118" y="76"/>
                  </a:cubicBezTo>
                  <a:cubicBezTo>
                    <a:pt x="119" y="80"/>
                    <a:pt x="121" y="84"/>
                    <a:pt x="121" y="84"/>
                  </a:cubicBezTo>
                  <a:cubicBezTo>
                    <a:pt x="121" y="85"/>
                    <a:pt x="121" y="85"/>
                    <a:pt x="121" y="85"/>
                  </a:cubicBezTo>
                  <a:cubicBezTo>
                    <a:pt x="122" y="89"/>
                    <a:pt x="119" y="93"/>
                    <a:pt x="115" y="95"/>
                  </a:cubicBezTo>
                  <a:cubicBezTo>
                    <a:pt x="114" y="95"/>
                    <a:pt x="113" y="96"/>
                    <a:pt x="112" y="96"/>
                  </a:cubicBezTo>
                  <a:cubicBezTo>
                    <a:pt x="112" y="96"/>
                    <a:pt x="112" y="96"/>
                    <a:pt x="112" y="96"/>
                  </a:cubicBezTo>
                  <a:cubicBezTo>
                    <a:pt x="108" y="96"/>
                    <a:pt x="105" y="94"/>
                    <a:pt x="104" y="91"/>
                  </a:cubicBezTo>
                  <a:cubicBezTo>
                    <a:pt x="91" y="62"/>
                    <a:pt x="91" y="62"/>
                    <a:pt x="91" y="62"/>
                  </a:cubicBezTo>
                  <a:cubicBezTo>
                    <a:pt x="102" y="126"/>
                    <a:pt x="102" y="126"/>
                    <a:pt x="102" y="126"/>
                  </a:cubicBezTo>
                  <a:cubicBezTo>
                    <a:pt x="102" y="126"/>
                    <a:pt x="102" y="126"/>
                    <a:pt x="102" y="126"/>
                  </a:cubicBezTo>
                  <a:cubicBezTo>
                    <a:pt x="102" y="128"/>
                    <a:pt x="101" y="129"/>
                    <a:pt x="100" y="129"/>
                  </a:cubicBezTo>
                  <a:cubicBezTo>
                    <a:pt x="100" y="129"/>
                    <a:pt x="100" y="129"/>
                    <a:pt x="100" y="129"/>
                  </a:cubicBezTo>
                  <a:cubicBezTo>
                    <a:pt x="89" y="129"/>
                    <a:pt x="89" y="129"/>
                    <a:pt x="89" y="129"/>
                  </a:cubicBezTo>
                  <a:cubicBezTo>
                    <a:pt x="89" y="145"/>
                    <a:pt x="90" y="180"/>
                    <a:pt x="90" y="182"/>
                  </a:cubicBezTo>
                  <a:cubicBezTo>
                    <a:pt x="90" y="182"/>
                    <a:pt x="90" y="182"/>
                    <a:pt x="90" y="182"/>
                  </a:cubicBezTo>
                  <a:cubicBezTo>
                    <a:pt x="90" y="187"/>
                    <a:pt x="85" y="192"/>
                    <a:pt x="79" y="192"/>
                  </a:cubicBezTo>
                  <a:cubicBezTo>
                    <a:pt x="79" y="192"/>
                    <a:pt x="79" y="192"/>
                    <a:pt x="79" y="192"/>
                  </a:cubicBezTo>
                  <a:close/>
                  <a:moveTo>
                    <a:pt x="58" y="124"/>
                  </a:moveTo>
                  <a:cubicBezTo>
                    <a:pt x="64" y="124"/>
                    <a:pt x="64" y="124"/>
                    <a:pt x="64" y="124"/>
                  </a:cubicBezTo>
                  <a:cubicBezTo>
                    <a:pt x="65" y="124"/>
                    <a:pt x="66" y="125"/>
                    <a:pt x="66" y="126"/>
                  </a:cubicBezTo>
                  <a:cubicBezTo>
                    <a:pt x="73" y="182"/>
                    <a:pt x="73" y="182"/>
                    <a:pt x="73" y="182"/>
                  </a:cubicBezTo>
                  <a:cubicBezTo>
                    <a:pt x="73" y="185"/>
                    <a:pt x="76" y="187"/>
                    <a:pt x="79" y="187"/>
                  </a:cubicBezTo>
                  <a:cubicBezTo>
                    <a:pt x="79" y="189"/>
                    <a:pt x="79" y="189"/>
                    <a:pt x="79" y="189"/>
                  </a:cubicBezTo>
                  <a:cubicBezTo>
                    <a:pt x="79" y="187"/>
                    <a:pt x="79" y="187"/>
                    <a:pt x="79" y="187"/>
                  </a:cubicBezTo>
                  <a:cubicBezTo>
                    <a:pt x="83" y="187"/>
                    <a:pt x="85" y="185"/>
                    <a:pt x="86" y="182"/>
                  </a:cubicBezTo>
                  <a:cubicBezTo>
                    <a:pt x="86" y="182"/>
                    <a:pt x="86" y="182"/>
                    <a:pt x="86" y="182"/>
                  </a:cubicBezTo>
                  <a:cubicBezTo>
                    <a:pt x="86" y="181"/>
                    <a:pt x="86" y="178"/>
                    <a:pt x="85" y="173"/>
                  </a:cubicBezTo>
                  <a:cubicBezTo>
                    <a:pt x="85" y="168"/>
                    <a:pt x="85" y="161"/>
                    <a:pt x="85" y="154"/>
                  </a:cubicBezTo>
                  <a:cubicBezTo>
                    <a:pt x="84" y="140"/>
                    <a:pt x="84" y="126"/>
                    <a:pt x="84" y="126"/>
                  </a:cubicBezTo>
                  <a:cubicBezTo>
                    <a:pt x="84" y="126"/>
                    <a:pt x="84" y="125"/>
                    <a:pt x="85" y="125"/>
                  </a:cubicBezTo>
                  <a:cubicBezTo>
                    <a:pt x="85" y="124"/>
                    <a:pt x="86" y="124"/>
                    <a:pt x="86" y="124"/>
                  </a:cubicBezTo>
                  <a:cubicBezTo>
                    <a:pt x="97" y="124"/>
                    <a:pt x="97" y="124"/>
                    <a:pt x="97" y="124"/>
                  </a:cubicBezTo>
                  <a:cubicBezTo>
                    <a:pt x="84" y="43"/>
                    <a:pt x="84" y="43"/>
                    <a:pt x="84" y="43"/>
                  </a:cubicBezTo>
                  <a:cubicBezTo>
                    <a:pt x="83" y="42"/>
                    <a:pt x="84" y="40"/>
                    <a:pt x="85" y="40"/>
                  </a:cubicBezTo>
                  <a:cubicBezTo>
                    <a:pt x="86" y="40"/>
                    <a:pt x="88" y="40"/>
                    <a:pt x="88" y="41"/>
                  </a:cubicBezTo>
                  <a:cubicBezTo>
                    <a:pt x="108" y="89"/>
                    <a:pt x="108" y="89"/>
                    <a:pt x="108" y="89"/>
                  </a:cubicBezTo>
                  <a:cubicBezTo>
                    <a:pt x="109" y="90"/>
                    <a:pt x="110" y="91"/>
                    <a:pt x="112" y="91"/>
                  </a:cubicBezTo>
                  <a:cubicBezTo>
                    <a:pt x="112" y="91"/>
                    <a:pt x="112" y="91"/>
                    <a:pt x="112" y="91"/>
                  </a:cubicBezTo>
                  <a:cubicBezTo>
                    <a:pt x="112" y="91"/>
                    <a:pt x="113" y="91"/>
                    <a:pt x="113" y="91"/>
                  </a:cubicBezTo>
                  <a:cubicBezTo>
                    <a:pt x="115" y="90"/>
                    <a:pt x="117" y="88"/>
                    <a:pt x="116" y="86"/>
                  </a:cubicBezTo>
                  <a:cubicBezTo>
                    <a:pt x="116" y="86"/>
                    <a:pt x="116" y="86"/>
                    <a:pt x="116" y="86"/>
                  </a:cubicBezTo>
                  <a:cubicBezTo>
                    <a:pt x="116" y="85"/>
                    <a:pt x="116" y="85"/>
                    <a:pt x="116" y="84"/>
                  </a:cubicBezTo>
                  <a:cubicBezTo>
                    <a:pt x="115" y="82"/>
                    <a:pt x="114" y="80"/>
                    <a:pt x="114" y="77"/>
                  </a:cubicBezTo>
                  <a:cubicBezTo>
                    <a:pt x="108" y="61"/>
                    <a:pt x="96" y="23"/>
                    <a:pt x="93" y="17"/>
                  </a:cubicBezTo>
                  <a:cubicBezTo>
                    <a:pt x="90" y="11"/>
                    <a:pt x="84" y="5"/>
                    <a:pt x="61" y="5"/>
                  </a:cubicBezTo>
                  <a:cubicBezTo>
                    <a:pt x="38" y="5"/>
                    <a:pt x="32" y="11"/>
                    <a:pt x="29" y="17"/>
                  </a:cubicBezTo>
                  <a:cubicBezTo>
                    <a:pt x="26" y="23"/>
                    <a:pt x="14" y="61"/>
                    <a:pt x="8" y="77"/>
                  </a:cubicBezTo>
                  <a:cubicBezTo>
                    <a:pt x="8" y="80"/>
                    <a:pt x="7" y="82"/>
                    <a:pt x="6" y="84"/>
                  </a:cubicBezTo>
                  <a:cubicBezTo>
                    <a:pt x="6" y="85"/>
                    <a:pt x="6" y="85"/>
                    <a:pt x="6" y="86"/>
                  </a:cubicBezTo>
                  <a:cubicBezTo>
                    <a:pt x="6" y="86"/>
                    <a:pt x="6" y="86"/>
                    <a:pt x="6" y="86"/>
                  </a:cubicBezTo>
                  <a:cubicBezTo>
                    <a:pt x="5" y="88"/>
                    <a:pt x="7" y="90"/>
                    <a:pt x="9" y="91"/>
                  </a:cubicBezTo>
                  <a:cubicBezTo>
                    <a:pt x="9" y="91"/>
                    <a:pt x="10" y="91"/>
                    <a:pt x="10" y="91"/>
                  </a:cubicBezTo>
                  <a:cubicBezTo>
                    <a:pt x="12" y="91"/>
                    <a:pt x="13" y="90"/>
                    <a:pt x="14" y="89"/>
                  </a:cubicBezTo>
                  <a:cubicBezTo>
                    <a:pt x="34" y="41"/>
                    <a:pt x="34" y="41"/>
                    <a:pt x="34" y="41"/>
                  </a:cubicBezTo>
                  <a:cubicBezTo>
                    <a:pt x="34" y="40"/>
                    <a:pt x="36" y="40"/>
                    <a:pt x="37" y="40"/>
                  </a:cubicBezTo>
                  <a:cubicBezTo>
                    <a:pt x="38" y="40"/>
                    <a:pt x="39" y="42"/>
                    <a:pt x="38" y="43"/>
                  </a:cubicBezTo>
                  <a:cubicBezTo>
                    <a:pt x="25" y="124"/>
                    <a:pt x="25" y="124"/>
                    <a:pt x="25" y="124"/>
                  </a:cubicBezTo>
                  <a:cubicBezTo>
                    <a:pt x="36" y="124"/>
                    <a:pt x="36" y="124"/>
                    <a:pt x="36" y="124"/>
                  </a:cubicBezTo>
                  <a:cubicBezTo>
                    <a:pt x="36" y="124"/>
                    <a:pt x="37" y="124"/>
                    <a:pt x="37" y="125"/>
                  </a:cubicBezTo>
                  <a:cubicBezTo>
                    <a:pt x="38" y="125"/>
                    <a:pt x="38" y="126"/>
                    <a:pt x="38" y="126"/>
                  </a:cubicBezTo>
                  <a:cubicBezTo>
                    <a:pt x="38" y="126"/>
                    <a:pt x="37" y="140"/>
                    <a:pt x="37" y="154"/>
                  </a:cubicBezTo>
                  <a:cubicBezTo>
                    <a:pt x="37" y="161"/>
                    <a:pt x="37" y="168"/>
                    <a:pt x="37" y="173"/>
                  </a:cubicBezTo>
                  <a:cubicBezTo>
                    <a:pt x="37" y="176"/>
                    <a:pt x="36" y="178"/>
                    <a:pt x="36" y="180"/>
                  </a:cubicBezTo>
                  <a:cubicBezTo>
                    <a:pt x="36" y="181"/>
                    <a:pt x="36" y="181"/>
                    <a:pt x="36" y="182"/>
                  </a:cubicBezTo>
                  <a:cubicBezTo>
                    <a:pt x="36" y="182"/>
                    <a:pt x="36" y="182"/>
                    <a:pt x="36" y="182"/>
                  </a:cubicBezTo>
                  <a:cubicBezTo>
                    <a:pt x="37" y="185"/>
                    <a:pt x="39" y="187"/>
                    <a:pt x="43" y="187"/>
                  </a:cubicBezTo>
                  <a:cubicBezTo>
                    <a:pt x="46" y="187"/>
                    <a:pt x="49" y="185"/>
                    <a:pt x="49" y="182"/>
                  </a:cubicBezTo>
                  <a:cubicBezTo>
                    <a:pt x="56" y="126"/>
                    <a:pt x="56" y="126"/>
                    <a:pt x="56" y="126"/>
                  </a:cubicBezTo>
                  <a:cubicBezTo>
                    <a:pt x="56" y="125"/>
                    <a:pt x="57" y="124"/>
                    <a:pt x="58" y="1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9" tIns="60944" rIns="121889" bIns="60944" numCol="1" anchor="t" anchorCtr="0" compatLnSpc="1">
              <a:prstTxWarp prst="textNoShape">
                <a:avLst/>
              </a:prstTxWarp>
            </a:bodyPr>
            <a:lstStyle/>
            <a:p>
              <a:endParaRPr lang="en-US" sz="3199"/>
            </a:p>
          </p:txBody>
        </p:sp>
      </p:grpSp>
      <p:grpSp>
        <p:nvGrpSpPr>
          <p:cNvPr id="40" name="Group 39"/>
          <p:cNvGrpSpPr>
            <a:grpSpLocks noChangeAspect="1"/>
          </p:cNvGrpSpPr>
          <p:nvPr/>
        </p:nvGrpSpPr>
        <p:grpSpPr>
          <a:xfrm>
            <a:off x="3634529" y="3268297"/>
            <a:ext cx="351792" cy="699738"/>
            <a:chOff x="2096364" y="-2257066"/>
            <a:chExt cx="727075" cy="1446213"/>
          </a:xfrm>
        </p:grpSpPr>
        <p:sp>
          <p:nvSpPr>
            <p:cNvPr id="41" name="Freeform 40"/>
            <p:cNvSpPr>
              <a:spLocks noEditPoints="1"/>
            </p:cNvSpPr>
            <p:nvPr/>
          </p:nvSpPr>
          <p:spPr bwMode="auto">
            <a:xfrm>
              <a:off x="2323376" y="-2257066"/>
              <a:ext cx="273050" cy="273050"/>
            </a:xfrm>
            <a:custGeom>
              <a:avLst/>
              <a:gdLst>
                <a:gd name="T0" fmla="*/ 23 w 46"/>
                <a:gd name="T1" fmla="*/ 46 h 46"/>
                <a:gd name="T2" fmla="*/ 0 w 46"/>
                <a:gd name="T3" fmla="*/ 23 h 46"/>
                <a:gd name="T4" fmla="*/ 23 w 46"/>
                <a:gd name="T5" fmla="*/ 0 h 46"/>
                <a:gd name="T6" fmla="*/ 46 w 46"/>
                <a:gd name="T7" fmla="*/ 23 h 46"/>
                <a:gd name="T8" fmla="*/ 23 w 46"/>
                <a:gd name="T9" fmla="*/ 46 h 46"/>
                <a:gd name="T10" fmla="*/ 23 w 46"/>
                <a:gd name="T11" fmla="*/ 5 h 46"/>
                <a:gd name="T12" fmla="*/ 5 w 46"/>
                <a:gd name="T13" fmla="*/ 23 h 46"/>
                <a:gd name="T14" fmla="*/ 23 w 46"/>
                <a:gd name="T15" fmla="*/ 41 h 46"/>
                <a:gd name="T16" fmla="*/ 41 w 46"/>
                <a:gd name="T17" fmla="*/ 23 h 46"/>
                <a:gd name="T18" fmla="*/ 23 w 46"/>
                <a:gd name="T1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46"/>
                  </a:moveTo>
                  <a:cubicBezTo>
                    <a:pt x="10" y="46"/>
                    <a:pt x="0" y="36"/>
                    <a:pt x="0" y="23"/>
                  </a:cubicBezTo>
                  <a:cubicBezTo>
                    <a:pt x="0" y="10"/>
                    <a:pt x="10" y="0"/>
                    <a:pt x="23" y="0"/>
                  </a:cubicBezTo>
                  <a:cubicBezTo>
                    <a:pt x="36" y="0"/>
                    <a:pt x="46" y="10"/>
                    <a:pt x="46" y="23"/>
                  </a:cubicBezTo>
                  <a:cubicBezTo>
                    <a:pt x="46" y="36"/>
                    <a:pt x="36" y="46"/>
                    <a:pt x="23" y="46"/>
                  </a:cubicBezTo>
                  <a:close/>
                  <a:moveTo>
                    <a:pt x="23" y="5"/>
                  </a:moveTo>
                  <a:cubicBezTo>
                    <a:pt x="13" y="5"/>
                    <a:pt x="5" y="13"/>
                    <a:pt x="5" y="23"/>
                  </a:cubicBezTo>
                  <a:cubicBezTo>
                    <a:pt x="5" y="33"/>
                    <a:pt x="13" y="41"/>
                    <a:pt x="23" y="41"/>
                  </a:cubicBezTo>
                  <a:cubicBezTo>
                    <a:pt x="33" y="41"/>
                    <a:pt x="41" y="33"/>
                    <a:pt x="41" y="23"/>
                  </a:cubicBezTo>
                  <a:cubicBezTo>
                    <a:pt x="41" y="13"/>
                    <a:pt x="33" y="5"/>
                    <a:pt x="2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9" tIns="60944" rIns="121889" bIns="60944" numCol="1" anchor="t" anchorCtr="0" compatLnSpc="1">
              <a:prstTxWarp prst="textNoShape">
                <a:avLst/>
              </a:prstTxWarp>
            </a:bodyPr>
            <a:lstStyle/>
            <a:p>
              <a:endParaRPr lang="en-US" sz="3199"/>
            </a:p>
          </p:txBody>
        </p:sp>
        <p:sp>
          <p:nvSpPr>
            <p:cNvPr id="42" name="Freeform 41"/>
            <p:cNvSpPr>
              <a:spLocks noEditPoints="1"/>
            </p:cNvSpPr>
            <p:nvPr/>
          </p:nvSpPr>
          <p:spPr bwMode="auto">
            <a:xfrm>
              <a:off x="2096364" y="-1953853"/>
              <a:ext cx="727075" cy="1143000"/>
            </a:xfrm>
            <a:custGeom>
              <a:avLst/>
              <a:gdLst>
                <a:gd name="T0" fmla="*/ 68 w 122"/>
                <a:gd name="T1" fmla="*/ 182 h 192"/>
                <a:gd name="T2" fmla="*/ 60 w 122"/>
                <a:gd name="T3" fmla="*/ 129 h 192"/>
                <a:gd name="T4" fmla="*/ 43 w 122"/>
                <a:gd name="T5" fmla="*/ 192 h 192"/>
                <a:gd name="T6" fmla="*/ 32 w 122"/>
                <a:gd name="T7" fmla="*/ 182 h 192"/>
                <a:gd name="T8" fmla="*/ 22 w 122"/>
                <a:gd name="T9" fmla="*/ 129 h 192"/>
                <a:gd name="T10" fmla="*/ 20 w 122"/>
                <a:gd name="T11" fmla="*/ 126 h 192"/>
                <a:gd name="T12" fmla="*/ 18 w 122"/>
                <a:gd name="T13" fmla="*/ 91 h 192"/>
                <a:gd name="T14" fmla="*/ 7 w 122"/>
                <a:gd name="T15" fmla="*/ 95 h 192"/>
                <a:gd name="T16" fmla="*/ 1 w 122"/>
                <a:gd name="T17" fmla="*/ 84 h 192"/>
                <a:gd name="T18" fmla="*/ 25 w 122"/>
                <a:gd name="T19" fmla="*/ 15 h 192"/>
                <a:gd name="T20" fmla="*/ 97 w 122"/>
                <a:gd name="T21" fmla="*/ 15 h 192"/>
                <a:gd name="T22" fmla="*/ 121 w 122"/>
                <a:gd name="T23" fmla="*/ 84 h 192"/>
                <a:gd name="T24" fmla="*/ 115 w 122"/>
                <a:gd name="T25" fmla="*/ 95 h 192"/>
                <a:gd name="T26" fmla="*/ 112 w 122"/>
                <a:gd name="T27" fmla="*/ 96 h 192"/>
                <a:gd name="T28" fmla="*/ 91 w 122"/>
                <a:gd name="T29" fmla="*/ 62 h 192"/>
                <a:gd name="T30" fmla="*/ 102 w 122"/>
                <a:gd name="T31" fmla="*/ 126 h 192"/>
                <a:gd name="T32" fmla="*/ 100 w 122"/>
                <a:gd name="T33" fmla="*/ 129 h 192"/>
                <a:gd name="T34" fmla="*/ 90 w 122"/>
                <a:gd name="T35" fmla="*/ 182 h 192"/>
                <a:gd name="T36" fmla="*/ 79 w 122"/>
                <a:gd name="T37" fmla="*/ 192 h 192"/>
                <a:gd name="T38" fmla="*/ 58 w 122"/>
                <a:gd name="T39" fmla="*/ 124 h 192"/>
                <a:gd name="T40" fmla="*/ 66 w 122"/>
                <a:gd name="T41" fmla="*/ 126 h 192"/>
                <a:gd name="T42" fmla="*/ 79 w 122"/>
                <a:gd name="T43" fmla="*/ 187 h 192"/>
                <a:gd name="T44" fmla="*/ 79 w 122"/>
                <a:gd name="T45" fmla="*/ 187 h 192"/>
                <a:gd name="T46" fmla="*/ 86 w 122"/>
                <a:gd name="T47" fmla="*/ 182 h 192"/>
                <a:gd name="T48" fmla="*/ 85 w 122"/>
                <a:gd name="T49" fmla="*/ 154 h 192"/>
                <a:gd name="T50" fmla="*/ 85 w 122"/>
                <a:gd name="T51" fmla="*/ 125 h 192"/>
                <a:gd name="T52" fmla="*/ 97 w 122"/>
                <a:gd name="T53" fmla="*/ 124 h 192"/>
                <a:gd name="T54" fmla="*/ 85 w 122"/>
                <a:gd name="T55" fmla="*/ 40 h 192"/>
                <a:gd name="T56" fmla="*/ 108 w 122"/>
                <a:gd name="T57" fmla="*/ 89 h 192"/>
                <a:gd name="T58" fmla="*/ 112 w 122"/>
                <a:gd name="T59" fmla="*/ 91 h 192"/>
                <a:gd name="T60" fmla="*/ 116 w 122"/>
                <a:gd name="T61" fmla="*/ 86 h 192"/>
                <a:gd name="T62" fmla="*/ 116 w 122"/>
                <a:gd name="T63" fmla="*/ 84 h 192"/>
                <a:gd name="T64" fmla="*/ 93 w 122"/>
                <a:gd name="T65" fmla="*/ 17 h 192"/>
                <a:gd name="T66" fmla="*/ 29 w 122"/>
                <a:gd name="T67" fmla="*/ 17 h 192"/>
                <a:gd name="T68" fmla="*/ 6 w 122"/>
                <a:gd name="T69" fmla="*/ 84 h 192"/>
                <a:gd name="T70" fmla="*/ 6 w 122"/>
                <a:gd name="T71" fmla="*/ 86 h 192"/>
                <a:gd name="T72" fmla="*/ 10 w 122"/>
                <a:gd name="T73" fmla="*/ 91 h 192"/>
                <a:gd name="T74" fmla="*/ 34 w 122"/>
                <a:gd name="T75" fmla="*/ 41 h 192"/>
                <a:gd name="T76" fmla="*/ 38 w 122"/>
                <a:gd name="T77" fmla="*/ 43 h 192"/>
                <a:gd name="T78" fmla="*/ 36 w 122"/>
                <a:gd name="T79" fmla="*/ 124 h 192"/>
                <a:gd name="T80" fmla="*/ 38 w 122"/>
                <a:gd name="T81" fmla="*/ 126 h 192"/>
                <a:gd name="T82" fmla="*/ 37 w 122"/>
                <a:gd name="T83" fmla="*/ 173 h 192"/>
                <a:gd name="T84" fmla="*/ 36 w 122"/>
                <a:gd name="T85" fmla="*/ 182 h 192"/>
                <a:gd name="T86" fmla="*/ 43 w 122"/>
                <a:gd name="T87" fmla="*/ 187 h 192"/>
                <a:gd name="T88" fmla="*/ 56 w 122"/>
                <a:gd name="T89" fmla="*/ 12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 h="192">
                  <a:moveTo>
                    <a:pt x="79" y="192"/>
                  </a:moveTo>
                  <a:cubicBezTo>
                    <a:pt x="74" y="192"/>
                    <a:pt x="69" y="187"/>
                    <a:pt x="68" y="182"/>
                  </a:cubicBezTo>
                  <a:cubicBezTo>
                    <a:pt x="62" y="129"/>
                    <a:pt x="62" y="129"/>
                    <a:pt x="62" y="129"/>
                  </a:cubicBezTo>
                  <a:cubicBezTo>
                    <a:pt x="60" y="129"/>
                    <a:pt x="60" y="129"/>
                    <a:pt x="60" y="129"/>
                  </a:cubicBezTo>
                  <a:cubicBezTo>
                    <a:pt x="54" y="182"/>
                    <a:pt x="54" y="182"/>
                    <a:pt x="54" y="182"/>
                  </a:cubicBezTo>
                  <a:cubicBezTo>
                    <a:pt x="53" y="187"/>
                    <a:pt x="48" y="192"/>
                    <a:pt x="43" y="192"/>
                  </a:cubicBezTo>
                  <a:cubicBezTo>
                    <a:pt x="37" y="192"/>
                    <a:pt x="32" y="187"/>
                    <a:pt x="32" y="182"/>
                  </a:cubicBezTo>
                  <a:cubicBezTo>
                    <a:pt x="32" y="182"/>
                    <a:pt x="32" y="182"/>
                    <a:pt x="32" y="182"/>
                  </a:cubicBezTo>
                  <a:cubicBezTo>
                    <a:pt x="32" y="180"/>
                    <a:pt x="33" y="145"/>
                    <a:pt x="33" y="129"/>
                  </a:cubicBezTo>
                  <a:cubicBezTo>
                    <a:pt x="22" y="129"/>
                    <a:pt x="22" y="129"/>
                    <a:pt x="22" y="129"/>
                  </a:cubicBezTo>
                  <a:cubicBezTo>
                    <a:pt x="21" y="129"/>
                    <a:pt x="21" y="128"/>
                    <a:pt x="20" y="128"/>
                  </a:cubicBezTo>
                  <a:cubicBezTo>
                    <a:pt x="20" y="127"/>
                    <a:pt x="20" y="127"/>
                    <a:pt x="20" y="126"/>
                  </a:cubicBezTo>
                  <a:cubicBezTo>
                    <a:pt x="31" y="62"/>
                    <a:pt x="31" y="62"/>
                    <a:pt x="31" y="62"/>
                  </a:cubicBezTo>
                  <a:cubicBezTo>
                    <a:pt x="18" y="91"/>
                    <a:pt x="18" y="91"/>
                    <a:pt x="18" y="91"/>
                  </a:cubicBezTo>
                  <a:cubicBezTo>
                    <a:pt x="17" y="94"/>
                    <a:pt x="14" y="96"/>
                    <a:pt x="10" y="96"/>
                  </a:cubicBezTo>
                  <a:cubicBezTo>
                    <a:pt x="9" y="96"/>
                    <a:pt x="8" y="95"/>
                    <a:pt x="7" y="95"/>
                  </a:cubicBezTo>
                  <a:cubicBezTo>
                    <a:pt x="3" y="93"/>
                    <a:pt x="0" y="89"/>
                    <a:pt x="1" y="85"/>
                  </a:cubicBezTo>
                  <a:cubicBezTo>
                    <a:pt x="1" y="85"/>
                    <a:pt x="1" y="85"/>
                    <a:pt x="1" y="84"/>
                  </a:cubicBezTo>
                  <a:cubicBezTo>
                    <a:pt x="1" y="84"/>
                    <a:pt x="3" y="80"/>
                    <a:pt x="4" y="76"/>
                  </a:cubicBezTo>
                  <a:cubicBezTo>
                    <a:pt x="10" y="58"/>
                    <a:pt x="22" y="21"/>
                    <a:pt x="25" y="15"/>
                  </a:cubicBezTo>
                  <a:cubicBezTo>
                    <a:pt x="30" y="4"/>
                    <a:pt x="41" y="0"/>
                    <a:pt x="61" y="0"/>
                  </a:cubicBezTo>
                  <a:cubicBezTo>
                    <a:pt x="81" y="0"/>
                    <a:pt x="92" y="4"/>
                    <a:pt x="97" y="15"/>
                  </a:cubicBezTo>
                  <a:cubicBezTo>
                    <a:pt x="100" y="21"/>
                    <a:pt x="112" y="58"/>
                    <a:pt x="118" y="76"/>
                  </a:cubicBezTo>
                  <a:cubicBezTo>
                    <a:pt x="119" y="80"/>
                    <a:pt x="121" y="84"/>
                    <a:pt x="121" y="84"/>
                  </a:cubicBezTo>
                  <a:cubicBezTo>
                    <a:pt x="121" y="85"/>
                    <a:pt x="121" y="85"/>
                    <a:pt x="121" y="85"/>
                  </a:cubicBezTo>
                  <a:cubicBezTo>
                    <a:pt x="122" y="89"/>
                    <a:pt x="119" y="93"/>
                    <a:pt x="115" y="95"/>
                  </a:cubicBezTo>
                  <a:cubicBezTo>
                    <a:pt x="114" y="95"/>
                    <a:pt x="113" y="96"/>
                    <a:pt x="112" y="96"/>
                  </a:cubicBezTo>
                  <a:cubicBezTo>
                    <a:pt x="112" y="96"/>
                    <a:pt x="112" y="96"/>
                    <a:pt x="112" y="96"/>
                  </a:cubicBezTo>
                  <a:cubicBezTo>
                    <a:pt x="108" y="96"/>
                    <a:pt x="105" y="94"/>
                    <a:pt x="104" y="91"/>
                  </a:cubicBezTo>
                  <a:cubicBezTo>
                    <a:pt x="91" y="62"/>
                    <a:pt x="91" y="62"/>
                    <a:pt x="91" y="62"/>
                  </a:cubicBezTo>
                  <a:cubicBezTo>
                    <a:pt x="102" y="126"/>
                    <a:pt x="102" y="126"/>
                    <a:pt x="102" y="126"/>
                  </a:cubicBezTo>
                  <a:cubicBezTo>
                    <a:pt x="102" y="126"/>
                    <a:pt x="102" y="126"/>
                    <a:pt x="102" y="126"/>
                  </a:cubicBezTo>
                  <a:cubicBezTo>
                    <a:pt x="102" y="128"/>
                    <a:pt x="101" y="129"/>
                    <a:pt x="100" y="129"/>
                  </a:cubicBezTo>
                  <a:cubicBezTo>
                    <a:pt x="100" y="129"/>
                    <a:pt x="100" y="129"/>
                    <a:pt x="100" y="129"/>
                  </a:cubicBezTo>
                  <a:cubicBezTo>
                    <a:pt x="89" y="129"/>
                    <a:pt x="89" y="129"/>
                    <a:pt x="89" y="129"/>
                  </a:cubicBezTo>
                  <a:cubicBezTo>
                    <a:pt x="89" y="145"/>
                    <a:pt x="90" y="180"/>
                    <a:pt x="90" y="182"/>
                  </a:cubicBezTo>
                  <a:cubicBezTo>
                    <a:pt x="90" y="182"/>
                    <a:pt x="90" y="182"/>
                    <a:pt x="90" y="182"/>
                  </a:cubicBezTo>
                  <a:cubicBezTo>
                    <a:pt x="90" y="187"/>
                    <a:pt x="85" y="192"/>
                    <a:pt x="79" y="192"/>
                  </a:cubicBezTo>
                  <a:cubicBezTo>
                    <a:pt x="79" y="192"/>
                    <a:pt x="79" y="192"/>
                    <a:pt x="79" y="192"/>
                  </a:cubicBezTo>
                  <a:close/>
                  <a:moveTo>
                    <a:pt x="58" y="124"/>
                  </a:moveTo>
                  <a:cubicBezTo>
                    <a:pt x="64" y="124"/>
                    <a:pt x="64" y="124"/>
                    <a:pt x="64" y="124"/>
                  </a:cubicBezTo>
                  <a:cubicBezTo>
                    <a:pt x="65" y="124"/>
                    <a:pt x="66" y="125"/>
                    <a:pt x="66" y="126"/>
                  </a:cubicBezTo>
                  <a:cubicBezTo>
                    <a:pt x="73" y="182"/>
                    <a:pt x="73" y="182"/>
                    <a:pt x="73" y="182"/>
                  </a:cubicBezTo>
                  <a:cubicBezTo>
                    <a:pt x="73" y="185"/>
                    <a:pt x="76" y="187"/>
                    <a:pt x="79" y="187"/>
                  </a:cubicBezTo>
                  <a:cubicBezTo>
                    <a:pt x="79" y="189"/>
                    <a:pt x="79" y="189"/>
                    <a:pt x="79" y="189"/>
                  </a:cubicBezTo>
                  <a:cubicBezTo>
                    <a:pt x="79" y="187"/>
                    <a:pt x="79" y="187"/>
                    <a:pt x="79" y="187"/>
                  </a:cubicBezTo>
                  <a:cubicBezTo>
                    <a:pt x="83" y="187"/>
                    <a:pt x="85" y="185"/>
                    <a:pt x="86" y="182"/>
                  </a:cubicBezTo>
                  <a:cubicBezTo>
                    <a:pt x="86" y="182"/>
                    <a:pt x="86" y="182"/>
                    <a:pt x="86" y="182"/>
                  </a:cubicBezTo>
                  <a:cubicBezTo>
                    <a:pt x="86" y="181"/>
                    <a:pt x="86" y="178"/>
                    <a:pt x="85" y="173"/>
                  </a:cubicBezTo>
                  <a:cubicBezTo>
                    <a:pt x="85" y="168"/>
                    <a:pt x="85" y="161"/>
                    <a:pt x="85" y="154"/>
                  </a:cubicBezTo>
                  <a:cubicBezTo>
                    <a:pt x="84" y="140"/>
                    <a:pt x="84" y="126"/>
                    <a:pt x="84" y="126"/>
                  </a:cubicBezTo>
                  <a:cubicBezTo>
                    <a:pt x="84" y="126"/>
                    <a:pt x="84" y="125"/>
                    <a:pt x="85" y="125"/>
                  </a:cubicBezTo>
                  <a:cubicBezTo>
                    <a:pt x="85" y="124"/>
                    <a:pt x="86" y="124"/>
                    <a:pt x="86" y="124"/>
                  </a:cubicBezTo>
                  <a:cubicBezTo>
                    <a:pt x="97" y="124"/>
                    <a:pt x="97" y="124"/>
                    <a:pt x="97" y="124"/>
                  </a:cubicBezTo>
                  <a:cubicBezTo>
                    <a:pt x="84" y="43"/>
                    <a:pt x="84" y="43"/>
                    <a:pt x="84" y="43"/>
                  </a:cubicBezTo>
                  <a:cubicBezTo>
                    <a:pt x="83" y="42"/>
                    <a:pt x="84" y="40"/>
                    <a:pt x="85" y="40"/>
                  </a:cubicBezTo>
                  <a:cubicBezTo>
                    <a:pt x="86" y="40"/>
                    <a:pt x="88" y="40"/>
                    <a:pt x="88" y="41"/>
                  </a:cubicBezTo>
                  <a:cubicBezTo>
                    <a:pt x="108" y="89"/>
                    <a:pt x="108" y="89"/>
                    <a:pt x="108" y="89"/>
                  </a:cubicBezTo>
                  <a:cubicBezTo>
                    <a:pt x="109" y="90"/>
                    <a:pt x="110" y="91"/>
                    <a:pt x="112" y="91"/>
                  </a:cubicBezTo>
                  <a:cubicBezTo>
                    <a:pt x="112" y="91"/>
                    <a:pt x="112" y="91"/>
                    <a:pt x="112" y="91"/>
                  </a:cubicBezTo>
                  <a:cubicBezTo>
                    <a:pt x="112" y="91"/>
                    <a:pt x="113" y="91"/>
                    <a:pt x="113" y="91"/>
                  </a:cubicBezTo>
                  <a:cubicBezTo>
                    <a:pt x="115" y="90"/>
                    <a:pt x="117" y="88"/>
                    <a:pt x="116" y="86"/>
                  </a:cubicBezTo>
                  <a:cubicBezTo>
                    <a:pt x="116" y="86"/>
                    <a:pt x="116" y="86"/>
                    <a:pt x="116" y="86"/>
                  </a:cubicBezTo>
                  <a:cubicBezTo>
                    <a:pt x="116" y="85"/>
                    <a:pt x="116" y="85"/>
                    <a:pt x="116" y="84"/>
                  </a:cubicBezTo>
                  <a:cubicBezTo>
                    <a:pt x="115" y="82"/>
                    <a:pt x="114" y="80"/>
                    <a:pt x="114" y="77"/>
                  </a:cubicBezTo>
                  <a:cubicBezTo>
                    <a:pt x="108" y="61"/>
                    <a:pt x="96" y="23"/>
                    <a:pt x="93" y="17"/>
                  </a:cubicBezTo>
                  <a:cubicBezTo>
                    <a:pt x="90" y="11"/>
                    <a:pt x="84" y="5"/>
                    <a:pt x="61" y="5"/>
                  </a:cubicBezTo>
                  <a:cubicBezTo>
                    <a:pt x="38" y="5"/>
                    <a:pt x="32" y="11"/>
                    <a:pt x="29" y="17"/>
                  </a:cubicBezTo>
                  <a:cubicBezTo>
                    <a:pt x="26" y="23"/>
                    <a:pt x="14" y="61"/>
                    <a:pt x="8" y="77"/>
                  </a:cubicBezTo>
                  <a:cubicBezTo>
                    <a:pt x="8" y="80"/>
                    <a:pt x="7" y="82"/>
                    <a:pt x="6" y="84"/>
                  </a:cubicBezTo>
                  <a:cubicBezTo>
                    <a:pt x="6" y="85"/>
                    <a:pt x="6" y="85"/>
                    <a:pt x="6" y="86"/>
                  </a:cubicBezTo>
                  <a:cubicBezTo>
                    <a:pt x="6" y="86"/>
                    <a:pt x="6" y="86"/>
                    <a:pt x="6" y="86"/>
                  </a:cubicBezTo>
                  <a:cubicBezTo>
                    <a:pt x="5" y="88"/>
                    <a:pt x="7" y="90"/>
                    <a:pt x="9" y="91"/>
                  </a:cubicBezTo>
                  <a:cubicBezTo>
                    <a:pt x="9" y="91"/>
                    <a:pt x="10" y="91"/>
                    <a:pt x="10" y="91"/>
                  </a:cubicBezTo>
                  <a:cubicBezTo>
                    <a:pt x="12" y="91"/>
                    <a:pt x="13" y="90"/>
                    <a:pt x="14" y="89"/>
                  </a:cubicBezTo>
                  <a:cubicBezTo>
                    <a:pt x="34" y="41"/>
                    <a:pt x="34" y="41"/>
                    <a:pt x="34" y="41"/>
                  </a:cubicBezTo>
                  <a:cubicBezTo>
                    <a:pt x="34" y="40"/>
                    <a:pt x="36" y="40"/>
                    <a:pt x="37" y="40"/>
                  </a:cubicBezTo>
                  <a:cubicBezTo>
                    <a:pt x="38" y="40"/>
                    <a:pt x="39" y="42"/>
                    <a:pt x="38" y="43"/>
                  </a:cubicBezTo>
                  <a:cubicBezTo>
                    <a:pt x="25" y="124"/>
                    <a:pt x="25" y="124"/>
                    <a:pt x="25" y="124"/>
                  </a:cubicBezTo>
                  <a:cubicBezTo>
                    <a:pt x="36" y="124"/>
                    <a:pt x="36" y="124"/>
                    <a:pt x="36" y="124"/>
                  </a:cubicBezTo>
                  <a:cubicBezTo>
                    <a:pt x="36" y="124"/>
                    <a:pt x="37" y="124"/>
                    <a:pt x="37" y="125"/>
                  </a:cubicBezTo>
                  <a:cubicBezTo>
                    <a:pt x="38" y="125"/>
                    <a:pt x="38" y="126"/>
                    <a:pt x="38" y="126"/>
                  </a:cubicBezTo>
                  <a:cubicBezTo>
                    <a:pt x="38" y="126"/>
                    <a:pt x="37" y="140"/>
                    <a:pt x="37" y="154"/>
                  </a:cubicBezTo>
                  <a:cubicBezTo>
                    <a:pt x="37" y="161"/>
                    <a:pt x="37" y="168"/>
                    <a:pt x="37" y="173"/>
                  </a:cubicBezTo>
                  <a:cubicBezTo>
                    <a:pt x="37" y="176"/>
                    <a:pt x="36" y="178"/>
                    <a:pt x="36" y="180"/>
                  </a:cubicBezTo>
                  <a:cubicBezTo>
                    <a:pt x="36" y="181"/>
                    <a:pt x="36" y="181"/>
                    <a:pt x="36" y="182"/>
                  </a:cubicBezTo>
                  <a:cubicBezTo>
                    <a:pt x="36" y="182"/>
                    <a:pt x="36" y="182"/>
                    <a:pt x="36" y="182"/>
                  </a:cubicBezTo>
                  <a:cubicBezTo>
                    <a:pt x="37" y="185"/>
                    <a:pt x="39" y="187"/>
                    <a:pt x="43" y="187"/>
                  </a:cubicBezTo>
                  <a:cubicBezTo>
                    <a:pt x="46" y="187"/>
                    <a:pt x="49" y="185"/>
                    <a:pt x="49" y="182"/>
                  </a:cubicBezTo>
                  <a:cubicBezTo>
                    <a:pt x="56" y="126"/>
                    <a:pt x="56" y="126"/>
                    <a:pt x="56" y="126"/>
                  </a:cubicBezTo>
                  <a:cubicBezTo>
                    <a:pt x="56" y="125"/>
                    <a:pt x="57" y="124"/>
                    <a:pt x="58" y="1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9" tIns="60944" rIns="121889" bIns="60944" numCol="1" anchor="t" anchorCtr="0" compatLnSpc="1">
              <a:prstTxWarp prst="textNoShape">
                <a:avLst/>
              </a:prstTxWarp>
            </a:bodyPr>
            <a:lstStyle/>
            <a:p>
              <a:endParaRPr lang="en-US" sz="3199"/>
            </a:p>
          </p:txBody>
        </p:sp>
      </p:grpSp>
      <p:sp>
        <p:nvSpPr>
          <p:cNvPr id="76" name="Freeform 75"/>
          <p:cNvSpPr/>
          <p:nvPr/>
        </p:nvSpPr>
        <p:spPr>
          <a:xfrm flipH="1">
            <a:off x="3891422" y="1803825"/>
            <a:ext cx="567120" cy="190451"/>
          </a:xfrm>
          <a:custGeom>
            <a:avLst/>
            <a:gdLst>
              <a:gd name="connsiteX0" fmla="*/ 0 w 425450"/>
              <a:gd name="connsiteY0" fmla="*/ 142875 h 142875"/>
              <a:gd name="connsiteX1" fmla="*/ 168275 w 425450"/>
              <a:gd name="connsiteY1" fmla="*/ 0 h 142875"/>
              <a:gd name="connsiteX2" fmla="*/ 425450 w 425450"/>
              <a:gd name="connsiteY2" fmla="*/ 0 h 142875"/>
            </a:gdLst>
            <a:ahLst/>
            <a:cxnLst>
              <a:cxn ang="0">
                <a:pos x="connsiteX0" y="connsiteY0"/>
              </a:cxn>
              <a:cxn ang="0">
                <a:pos x="connsiteX1" y="connsiteY1"/>
              </a:cxn>
              <a:cxn ang="0">
                <a:pos x="connsiteX2" y="connsiteY2"/>
              </a:cxn>
            </a:cxnLst>
            <a:rect l="l" t="t" r="r" b="b"/>
            <a:pathLst>
              <a:path w="425450" h="142875">
                <a:moveTo>
                  <a:pt x="0" y="142875"/>
                </a:moveTo>
                <a:lnTo>
                  <a:pt x="168275" y="0"/>
                </a:lnTo>
                <a:lnTo>
                  <a:pt x="425450" y="0"/>
                </a:lnTo>
              </a:path>
            </a:pathLst>
          </a:custGeom>
          <a:no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a:p>
        </p:txBody>
      </p:sp>
      <p:sp>
        <p:nvSpPr>
          <p:cNvPr id="77" name="Freeform 76"/>
          <p:cNvSpPr/>
          <p:nvPr/>
        </p:nvSpPr>
        <p:spPr>
          <a:xfrm flipH="1" flipV="1">
            <a:off x="3891656" y="5033372"/>
            <a:ext cx="558751" cy="364188"/>
          </a:xfrm>
          <a:custGeom>
            <a:avLst/>
            <a:gdLst>
              <a:gd name="connsiteX0" fmla="*/ 0 w 425450"/>
              <a:gd name="connsiteY0" fmla="*/ 142875 h 142875"/>
              <a:gd name="connsiteX1" fmla="*/ 168275 w 425450"/>
              <a:gd name="connsiteY1" fmla="*/ 0 h 142875"/>
              <a:gd name="connsiteX2" fmla="*/ 425450 w 425450"/>
              <a:gd name="connsiteY2" fmla="*/ 0 h 142875"/>
              <a:gd name="connsiteX0" fmla="*/ 0 w 241564"/>
              <a:gd name="connsiteY0" fmla="*/ 142875 h 142875"/>
              <a:gd name="connsiteX1" fmla="*/ 168275 w 241564"/>
              <a:gd name="connsiteY1" fmla="*/ 0 h 142875"/>
              <a:gd name="connsiteX2" fmla="*/ 241564 w 241564"/>
              <a:gd name="connsiteY2" fmla="*/ 1245 h 142875"/>
            </a:gdLst>
            <a:ahLst/>
            <a:cxnLst>
              <a:cxn ang="0">
                <a:pos x="connsiteX0" y="connsiteY0"/>
              </a:cxn>
              <a:cxn ang="0">
                <a:pos x="connsiteX1" y="connsiteY1"/>
              </a:cxn>
              <a:cxn ang="0">
                <a:pos x="connsiteX2" y="connsiteY2"/>
              </a:cxn>
            </a:cxnLst>
            <a:rect l="l" t="t" r="r" b="b"/>
            <a:pathLst>
              <a:path w="241564" h="142875">
                <a:moveTo>
                  <a:pt x="0" y="142875"/>
                </a:moveTo>
                <a:lnTo>
                  <a:pt x="168275" y="0"/>
                </a:lnTo>
                <a:lnTo>
                  <a:pt x="241564" y="1245"/>
                </a:lnTo>
              </a:path>
            </a:pathLst>
          </a:custGeom>
          <a:no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a:p>
        </p:txBody>
      </p:sp>
      <p:cxnSp>
        <p:nvCxnSpPr>
          <p:cNvPr id="82" name="Straight Connector 81"/>
          <p:cNvCxnSpPr/>
          <p:nvPr/>
        </p:nvCxnSpPr>
        <p:spPr>
          <a:xfrm>
            <a:off x="3190151" y="3522192"/>
            <a:ext cx="240933" cy="0"/>
          </a:xfrm>
          <a:prstGeom prst="line">
            <a:avLst/>
          </a:prstGeom>
          <a:no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sp>
        <p:nvSpPr>
          <p:cNvPr id="52" name="Text Placeholder 7">
            <a:extLst>
              <a:ext uri="{FF2B5EF4-FFF2-40B4-BE49-F238E27FC236}">
                <a16:creationId xmlns:a16="http://schemas.microsoft.com/office/drawing/2014/main" id="{C480305C-8289-BA41-81EA-75C7E0CA67C8}"/>
              </a:ext>
            </a:extLst>
          </p:cNvPr>
          <p:cNvSpPr txBox="1">
            <a:spLocks/>
          </p:cNvSpPr>
          <p:nvPr/>
        </p:nvSpPr>
        <p:spPr>
          <a:xfrm>
            <a:off x="915750" y="801393"/>
            <a:ext cx="10360502" cy="406294"/>
          </a:xfrm>
          <a:prstGeom prst="rect">
            <a:avLst/>
          </a:prstGeom>
          <a:solidFill>
            <a:schemeClr val="bg1">
              <a:lumMod val="75000"/>
              <a:alpha val="20000"/>
            </a:schemeClr>
          </a:solidFill>
          <a:ln w="3175" cap="rnd">
            <a:solidFill>
              <a:schemeClr val="tx1">
                <a:lumMod val="60000"/>
                <a:lumOff val="40000"/>
              </a:schemeClr>
            </a:solidFill>
          </a:ln>
        </p:spPr>
        <p:txBody>
          <a:bodyPr lIns="45720" tIns="22860" rIns="45720" bIns="22860" anchor="t"/>
          <a:lstStyle>
            <a:lvl1pPr marL="228594" indent="-228594" algn="l" defTabSz="1219170" rtl="0" eaLnBrk="1" latinLnBrk="0" hangingPunct="1">
              <a:spcBef>
                <a:spcPct val="20000"/>
              </a:spcBef>
              <a:buClr>
                <a:schemeClr val="accent1"/>
              </a:buClr>
              <a:buFont typeface="Arial" panose="020B0604020202020204" pitchFamily="34" charset="0"/>
              <a:buChar char="•"/>
              <a:defRPr sz="2000" kern="800" spc="-13">
                <a:solidFill>
                  <a:schemeClr val="tx1"/>
                </a:solidFill>
                <a:latin typeface="+mn-lt"/>
                <a:ea typeface="+mn-ea"/>
                <a:cs typeface="+mn-cs"/>
              </a:defRPr>
            </a:lvl1pPr>
            <a:lvl2pPr marL="459306" indent="-230712" algn="l" defTabSz="1219170"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2pPr>
            <a:lvl3pPr marL="687900" indent="-228594" algn="l" defTabSz="1219170"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3pPr>
            <a:lvl4pPr marL="916494" indent="-228594" algn="l" defTabSz="1219170"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4pPr>
            <a:lvl5pPr marL="1145089" indent="-228594" algn="l" defTabSz="1219170"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0" indent="0" algn="ctr">
              <a:buNone/>
            </a:pPr>
            <a:r>
              <a:rPr lang="en-US" sz="1975" dirty="0">
                <a:solidFill>
                  <a:schemeClr val="bg2">
                    <a:lumMod val="75000"/>
                  </a:schemeClr>
                </a:solidFill>
              </a:rPr>
              <a:t>Strategy to improve teaching, learning through innovation</a:t>
            </a:r>
            <a:endParaRPr lang="en-US" dirty="0">
              <a:solidFill>
                <a:schemeClr val="bg2">
                  <a:lumMod val="75000"/>
                </a:schemeClr>
              </a:solidFill>
            </a:endParaRPr>
          </a:p>
        </p:txBody>
      </p:sp>
    </p:spTree>
    <p:extLst>
      <p:ext uri="{BB962C8B-B14F-4D97-AF65-F5344CB8AC3E}">
        <p14:creationId xmlns:p14="http://schemas.microsoft.com/office/powerpoint/2010/main" val="2788347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300" fill="hold"/>
                                        <p:tgtEl>
                                          <p:spTgt spid="12"/>
                                        </p:tgtEl>
                                        <p:attrNameLst>
                                          <p:attrName>ppt_w</p:attrName>
                                        </p:attrNameLst>
                                      </p:cBhvr>
                                      <p:tavLst>
                                        <p:tav tm="0">
                                          <p:val>
                                            <p:fltVal val="0"/>
                                          </p:val>
                                        </p:tav>
                                        <p:tav tm="100000">
                                          <p:val>
                                            <p:strVal val="#ppt_w"/>
                                          </p:val>
                                        </p:tav>
                                      </p:tavLst>
                                    </p:anim>
                                    <p:anim calcmode="lin" valueType="num">
                                      <p:cBhvr>
                                        <p:cTn id="8" dur="300" fill="hold"/>
                                        <p:tgtEl>
                                          <p:spTgt spid="12"/>
                                        </p:tgtEl>
                                        <p:attrNameLst>
                                          <p:attrName>ppt_h</p:attrName>
                                        </p:attrNameLst>
                                      </p:cBhvr>
                                      <p:tavLst>
                                        <p:tav tm="0">
                                          <p:val>
                                            <p:fltVal val="0"/>
                                          </p:val>
                                        </p:tav>
                                        <p:tav tm="100000">
                                          <p:val>
                                            <p:strVal val="#ppt_h"/>
                                          </p:val>
                                        </p:tav>
                                      </p:tavLst>
                                    </p:anim>
                                    <p:animEffect transition="in" filter="fade">
                                      <p:cBhvr>
                                        <p:cTn id="9" dur="300"/>
                                        <p:tgtEl>
                                          <p:spTgt spid="12"/>
                                        </p:tgtEl>
                                      </p:cBhvr>
                                    </p:animEffect>
                                    <p:anim calcmode="lin" valueType="num">
                                      <p:cBhvr>
                                        <p:cTn id="10" dur="300" fill="hold"/>
                                        <p:tgtEl>
                                          <p:spTgt spid="12"/>
                                        </p:tgtEl>
                                        <p:attrNameLst>
                                          <p:attrName>ppt_x</p:attrName>
                                        </p:attrNameLst>
                                      </p:cBhvr>
                                      <p:tavLst>
                                        <p:tav tm="0">
                                          <p:val>
                                            <p:fltVal val="0.5"/>
                                          </p:val>
                                        </p:tav>
                                        <p:tav tm="100000">
                                          <p:val>
                                            <p:strVal val="#ppt_x"/>
                                          </p:val>
                                        </p:tav>
                                      </p:tavLst>
                                    </p:anim>
                                    <p:anim calcmode="lin" valueType="num">
                                      <p:cBhvr>
                                        <p:cTn id="11" dur="300" fill="hold"/>
                                        <p:tgtEl>
                                          <p:spTgt spid="12"/>
                                        </p:tgtEl>
                                        <p:attrNameLst>
                                          <p:attrName>ppt_y</p:attrName>
                                        </p:attrNameLst>
                                      </p:cBhvr>
                                      <p:tavLst>
                                        <p:tav tm="0">
                                          <p:val>
                                            <p:fltVal val="0.5"/>
                                          </p:val>
                                        </p:tav>
                                        <p:tav tm="100000">
                                          <p:val>
                                            <p:strVal val="#ppt_y"/>
                                          </p:val>
                                        </p:tav>
                                      </p:tavLst>
                                    </p:anim>
                                  </p:childTnLst>
                                </p:cTn>
                              </p:par>
                              <p:par>
                                <p:cTn id="12" presetID="10" presetClass="entr" presetSubtype="0" fill="hold" grpId="0" nodeType="withEffect">
                                  <p:stCondLst>
                                    <p:cond delay="200"/>
                                  </p:stCondLst>
                                  <p:childTnLst>
                                    <p:set>
                                      <p:cBhvr>
                                        <p:cTn id="13" dur="1" fill="hold">
                                          <p:stCondLst>
                                            <p:cond delay="0"/>
                                          </p:stCondLst>
                                        </p:cTn>
                                        <p:tgtEl>
                                          <p:spTgt spid="48"/>
                                        </p:tgtEl>
                                        <p:attrNameLst>
                                          <p:attrName>style.visibility</p:attrName>
                                        </p:attrNameLst>
                                      </p:cBhvr>
                                      <p:to>
                                        <p:strVal val="visible"/>
                                      </p:to>
                                    </p:set>
                                    <p:animEffect transition="in" filter="fade">
                                      <p:cBhvr>
                                        <p:cTn id="14" dur="300"/>
                                        <p:tgtEl>
                                          <p:spTgt spid="48"/>
                                        </p:tgtEl>
                                      </p:cBhvr>
                                    </p:animEffect>
                                  </p:childTnLst>
                                </p:cTn>
                              </p:par>
                              <p:par>
                                <p:cTn id="15" presetID="10" presetClass="entr" presetSubtype="0" fill="hold" nodeType="withEffect">
                                  <p:stCondLst>
                                    <p:cond delay="20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300"/>
                                        <p:tgtEl>
                                          <p:spTgt spid="36"/>
                                        </p:tgtEl>
                                      </p:cBhvr>
                                    </p:animEffect>
                                  </p:childTnLst>
                                </p:cTn>
                              </p:par>
                              <p:par>
                                <p:cTn id="18" presetID="10" presetClass="entr" presetSubtype="0" fill="hold" grpId="0" nodeType="withEffect">
                                  <p:stCondLst>
                                    <p:cond delay="200"/>
                                  </p:stCondLst>
                                  <p:childTnLst>
                                    <p:set>
                                      <p:cBhvr>
                                        <p:cTn id="19" dur="1" fill="hold">
                                          <p:stCondLst>
                                            <p:cond delay="0"/>
                                          </p:stCondLst>
                                        </p:cTn>
                                        <p:tgtEl>
                                          <p:spTgt spid="74"/>
                                        </p:tgtEl>
                                        <p:attrNameLst>
                                          <p:attrName>style.visibility</p:attrName>
                                        </p:attrNameLst>
                                      </p:cBhvr>
                                      <p:to>
                                        <p:strVal val="visible"/>
                                      </p:to>
                                    </p:set>
                                    <p:animEffect transition="in" filter="fade">
                                      <p:cBhvr>
                                        <p:cTn id="20" dur="300"/>
                                        <p:tgtEl>
                                          <p:spTgt spid="74"/>
                                        </p:tgtEl>
                                      </p:cBhvr>
                                    </p:animEffect>
                                  </p:childTnLst>
                                </p:cTn>
                              </p:par>
                              <p:par>
                                <p:cTn id="21" presetID="53" presetClass="entr" presetSubtype="528" fill="hold" grpId="0" nodeType="withEffect">
                                  <p:stCondLst>
                                    <p:cond delay="200"/>
                                  </p:stCondLst>
                                  <p:childTnLst>
                                    <p:set>
                                      <p:cBhvr>
                                        <p:cTn id="22" dur="1" fill="hold">
                                          <p:stCondLst>
                                            <p:cond delay="0"/>
                                          </p:stCondLst>
                                        </p:cTn>
                                        <p:tgtEl>
                                          <p:spTgt spid="11"/>
                                        </p:tgtEl>
                                        <p:attrNameLst>
                                          <p:attrName>style.visibility</p:attrName>
                                        </p:attrNameLst>
                                      </p:cBhvr>
                                      <p:to>
                                        <p:strVal val="visible"/>
                                      </p:to>
                                    </p:set>
                                    <p:anim calcmode="lin" valueType="num">
                                      <p:cBhvr>
                                        <p:cTn id="23" dur="300" fill="hold"/>
                                        <p:tgtEl>
                                          <p:spTgt spid="11"/>
                                        </p:tgtEl>
                                        <p:attrNameLst>
                                          <p:attrName>ppt_w</p:attrName>
                                        </p:attrNameLst>
                                      </p:cBhvr>
                                      <p:tavLst>
                                        <p:tav tm="0">
                                          <p:val>
                                            <p:fltVal val="0"/>
                                          </p:val>
                                        </p:tav>
                                        <p:tav tm="100000">
                                          <p:val>
                                            <p:strVal val="#ppt_w"/>
                                          </p:val>
                                        </p:tav>
                                      </p:tavLst>
                                    </p:anim>
                                    <p:anim calcmode="lin" valueType="num">
                                      <p:cBhvr>
                                        <p:cTn id="24" dur="300" fill="hold"/>
                                        <p:tgtEl>
                                          <p:spTgt spid="11"/>
                                        </p:tgtEl>
                                        <p:attrNameLst>
                                          <p:attrName>ppt_h</p:attrName>
                                        </p:attrNameLst>
                                      </p:cBhvr>
                                      <p:tavLst>
                                        <p:tav tm="0">
                                          <p:val>
                                            <p:fltVal val="0"/>
                                          </p:val>
                                        </p:tav>
                                        <p:tav tm="100000">
                                          <p:val>
                                            <p:strVal val="#ppt_h"/>
                                          </p:val>
                                        </p:tav>
                                      </p:tavLst>
                                    </p:anim>
                                    <p:animEffect transition="in" filter="fade">
                                      <p:cBhvr>
                                        <p:cTn id="25" dur="300"/>
                                        <p:tgtEl>
                                          <p:spTgt spid="11"/>
                                        </p:tgtEl>
                                      </p:cBhvr>
                                    </p:animEffect>
                                    <p:anim calcmode="lin" valueType="num">
                                      <p:cBhvr>
                                        <p:cTn id="26" dur="300" fill="hold"/>
                                        <p:tgtEl>
                                          <p:spTgt spid="11"/>
                                        </p:tgtEl>
                                        <p:attrNameLst>
                                          <p:attrName>ppt_x</p:attrName>
                                        </p:attrNameLst>
                                      </p:cBhvr>
                                      <p:tavLst>
                                        <p:tav tm="0">
                                          <p:val>
                                            <p:fltVal val="0.5"/>
                                          </p:val>
                                        </p:tav>
                                        <p:tav tm="100000">
                                          <p:val>
                                            <p:strVal val="#ppt_x"/>
                                          </p:val>
                                        </p:tav>
                                      </p:tavLst>
                                    </p:anim>
                                    <p:anim calcmode="lin" valueType="num">
                                      <p:cBhvr>
                                        <p:cTn id="27" dur="300" fill="hold"/>
                                        <p:tgtEl>
                                          <p:spTgt spid="11"/>
                                        </p:tgtEl>
                                        <p:attrNameLst>
                                          <p:attrName>ppt_y</p:attrName>
                                        </p:attrNameLst>
                                      </p:cBhvr>
                                      <p:tavLst>
                                        <p:tav tm="0">
                                          <p:val>
                                            <p:fltVal val="0.5"/>
                                          </p:val>
                                        </p:tav>
                                        <p:tav tm="100000">
                                          <p:val>
                                            <p:strVal val="#ppt_y"/>
                                          </p:val>
                                        </p:tav>
                                      </p:tavLst>
                                    </p:anim>
                                  </p:childTnLst>
                                </p:cTn>
                              </p:par>
                              <p:par>
                                <p:cTn id="28" presetID="10" presetClass="entr" presetSubtype="0" fill="hold" grpId="0" nodeType="withEffect">
                                  <p:stCondLst>
                                    <p:cond delay="600"/>
                                  </p:stCondLst>
                                  <p:childTnLst>
                                    <p:set>
                                      <p:cBhvr>
                                        <p:cTn id="29" dur="1" fill="hold">
                                          <p:stCondLst>
                                            <p:cond delay="0"/>
                                          </p:stCondLst>
                                        </p:cTn>
                                        <p:tgtEl>
                                          <p:spTgt spid="47"/>
                                        </p:tgtEl>
                                        <p:attrNameLst>
                                          <p:attrName>style.visibility</p:attrName>
                                        </p:attrNameLst>
                                      </p:cBhvr>
                                      <p:to>
                                        <p:strVal val="visible"/>
                                      </p:to>
                                    </p:set>
                                    <p:animEffect transition="in" filter="fade">
                                      <p:cBhvr>
                                        <p:cTn id="30" dur="300"/>
                                        <p:tgtEl>
                                          <p:spTgt spid="47"/>
                                        </p:tgtEl>
                                      </p:cBhvr>
                                    </p:animEffect>
                                  </p:childTnLst>
                                </p:cTn>
                              </p:par>
                              <p:par>
                                <p:cTn id="31" presetID="10" presetClass="entr" presetSubtype="0" fill="hold" nodeType="withEffect">
                                  <p:stCondLst>
                                    <p:cond delay="60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300"/>
                                        <p:tgtEl>
                                          <p:spTgt spid="30"/>
                                        </p:tgtEl>
                                      </p:cBhvr>
                                    </p:animEffect>
                                  </p:childTnLst>
                                </p:cTn>
                              </p:par>
                              <p:par>
                                <p:cTn id="34" presetID="10" presetClass="entr" presetSubtype="0" fill="hold" nodeType="withEffect">
                                  <p:stCondLst>
                                    <p:cond delay="600"/>
                                  </p:stCondLst>
                                  <p:childTnLst>
                                    <p:set>
                                      <p:cBhvr>
                                        <p:cTn id="35" dur="1" fill="hold">
                                          <p:stCondLst>
                                            <p:cond delay="0"/>
                                          </p:stCondLst>
                                        </p:cTn>
                                        <p:tgtEl>
                                          <p:spTgt spid="81"/>
                                        </p:tgtEl>
                                        <p:attrNameLst>
                                          <p:attrName>style.visibility</p:attrName>
                                        </p:attrNameLst>
                                      </p:cBhvr>
                                      <p:to>
                                        <p:strVal val="visible"/>
                                      </p:to>
                                    </p:set>
                                    <p:animEffect transition="in" filter="fade">
                                      <p:cBhvr>
                                        <p:cTn id="36" dur="300"/>
                                        <p:tgtEl>
                                          <p:spTgt spid="81"/>
                                        </p:tgtEl>
                                      </p:cBhvr>
                                    </p:animEffect>
                                  </p:childTnLst>
                                </p:cTn>
                              </p:par>
                              <p:par>
                                <p:cTn id="37" presetID="53" presetClass="entr" presetSubtype="528" fill="hold" grpId="0" nodeType="withEffect">
                                  <p:stCondLst>
                                    <p:cond delay="600"/>
                                  </p:stCondLst>
                                  <p:childTnLst>
                                    <p:set>
                                      <p:cBhvr>
                                        <p:cTn id="38" dur="1" fill="hold">
                                          <p:stCondLst>
                                            <p:cond delay="0"/>
                                          </p:stCondLst>
                                        </p:cTn>
                                        <p:tgtEl>
                                          <p:spTgt spid="43"/>
                                        </p:tgtEl>
                                        <p:attrNameLst>
                                          <p:attrName>style.visibility</p:attrName>
                                        </p:attrNameLst>
                                      </p:cBhvr>
                                      <p:to>
                                        <p:strVal val="visible"/>
                                      </p:to>
                                    </p:set>
                                    <p:anim calcmode="lin" valueType="num">
                                      <p:cBhvr>
                                        <p:cTn id="39" dur="300" fill="hold"/>
                                        <p:tgtEl>
                                          <p:spTgt spid="43"/>
                                        </p:tgtEl>
                                        <p:attrNameLst>
                                          <p:attrName>ppt_w</p:attrName>
                                        </p:attrNameLst>
                                      </p:cBhvr>
                                      <p:tavLst>
                                        <p:tav tm="0">
                                          <p:val>
                                            <p:fltVal val="0"/>
                                          </p:val>
                                        </p:tav>
                                        <p:tav tm="100000">
                                          <p:val>
                                            <p:strVal val="#ppt_w"/>
                                          </p:val>
                                        </p:tav>
                                      </p:tavLst>
                                    </p:anim>
                                    <p:anim calcmode="lin" valueType="num">
                                      <p:cBhvr>
                                        <p:cTn id="40" dur="300" fill="hold"/>
                                        <p:tgtEl>
                                          <p:spTgt spid="43"/>
                                        </p:tgtEl>
                                        <p:attrNameLst>
                                          <p:attrName>ppt_h</p:attrName>
                                        </p:attrNameLst>
                                      </p:cBhvr>
                                      <p:tavLst>
                                        <p:tav tm="0">
                                          <p:val>
                                            <p:fltVal val="0"/>
                                          </p:val>
                                        </p:tav>
                                        <p:tav tm="100000">
                                          <p:val>
                                            <p:strVal val="#ppt_h"/>
                                          </p:val>
                                        </p:tav>
                                      </p:tavLst>
                                    </p:anim>
                                    <p:animEffect transition="in" filter="fade">
                                      <p:cBhvr>
                                        <p:cTn id="41" dur="300"/>
                                        <p:tgtEl>
                                          <p:spTgt spid="43"/>
                                        </p:tgtEl>
                                      </p:cBhvr>
                                    </p:animEffect>
                                    <p:anim calcmode="lin" valueType="num">
                                      <p:cBhvr>
                                        <p:cTn id="42" dur="300" fill="hold"/>
                                        <p:tgtEl>
                                          <p:spTgt spid="43"/>
                                        </p:tgtEl>
                                        <p:attrNameLst>
                                          <p:attrName>ppt_x</p:attrName>
                                        </p:attrNameLst>
                                      </p:cBhvr>
                                      <p:tavLst>
                                        <p:tav tm="0">
                                          <p:val>
                                            <p:fltVal val="0.5"/>
                                          </p:val>
                                        </p:tav>
                                        <p:tav tm="100000">
                                          <p:val>
                                            <p:strVal val="#ppt_x"/>
                                          </p:val>
                                        </p:tav>
                                      </p:tavLst>
                                    </p:anim>
                                    <p:anim calcmode="lin" valueType="num">
                                      <p:cBhvr>
                                        <p:cTn id="43" dur="300" fill="hold"/>
                                        <p:tgtEl>
                                          <p:spTgt spid="43"/>
                                        </p:tgtEl>
                                        <p:attrNameLst>
                                          <p:attrName>ppt_y</p:attrName>
                                        </p:attrNameLst>
                                      </p:cBhvr>
                                      <p:tavLst>
                                        <p:tav tm="0">
                                          <p:val>
                                            <p:fltVal val="0.5"/>
                                          </p:val>
                                        </p:tav>
                                        <p:tav tm="100000">
                                          <p:val>
                                            <p:strVal val="#ppt_y"/>
                                          </p:val>
                                        </p:tav>
                                      </p:tavLst>
                                    </p:anim>
                                  </p:childTnLst>
                                </p:cTn>
                              </p:par>
                              <p:par>
                                <p:cTn id="44" presetID="10" presetClass="entr" presetSubtype="0" fill="hold" grpId="0" nodeType="withEffect">
                                  <p:stCondLst>
                                    <p:cond delay="900"/>
                                  </p:stCondLst>
                                  <p:childTnLst>
                                    <p:set>
                                      <p:cBhvr>
                                        <p:cTn id="45" dur="1" fill="hold">
                                          <p:stCondLst>
                                            <p:cond delay="0"/>
                                          </p:stCondLst>
                                        </p:cTn>
                                        <p:tgtEl>
                                          <p:spTgt spid="46"/>
                                        </p:tgtEl>
                                        <p:attrNameLst>
                                          <p:attrName>style.visibility</p:attrName>
                                        </p:attrNameLst>
                                      </p:cBhvr>
                                      <p:to>
                                        <p:strVal val="visible"/>
                                      </p:to>
                                    </p:set>
                                    <p:animEffect transition="in" filter="fade">
                                      <p:cBhvr>
                                        <p:cTn id="46" dur="300"/>
                                        <p:tgtEl>
                                          <p:spTgt spid="46"/>
                                        </p:tgtEl>
                                      </p:cBhvr>
                                    </p:animEffect>
                                  </p:childTnLst>
                                </p:cTn>
                              </p:par>
                              <p:par>
                                <p:cTn id="47" presetID="10" presetClass="entr" presetSubtype="0" fill="hold" nodeType="withEffect">
                                  <p:stCondLst>
                                    <p:cond delay="900"/>
                                  </p:stCondLst>
                                  <p:childTnLst>
                                    <p:set>
                                      <p:cBhvr>
                                        <p:cTn id="48" dur="1" fill="hold">
                                          <p:stCondLst>
                                            <p:cond delay="0"/>
                                          </p:stCondLst>
                                        </p:cTn>
                                        <p:tgtEl>
                                          <p:spTgt spid="49"/>
                                        </p:tgtEl>
                                        <p:attrNameLst>
                                          <p:attrName>style.visibility</p:attrName>
                                        </p:attrNameLst>
                                      </p:cBhvr>
                                      <p:to>
                                        <p:strVal val="visible"/>
                                      </p:to>
                                    </p:set>
                                    <p:animEffect transition="in" filter="fade">
                                      <p:cBhvr>
                                        <p:cTn id="49" dur="300"/>
                                        <p:tgtEl>
                                          <p:spTgt spid="49"/>
                                        </p:tgtEl>
                                      </p:cBhvr>
                                    </p:animEffect>
                                  </p:childTnLst>
                                </p:cTn>
                              </p:par>
                              <p:par>
                                <p:cTn id="50" presetID="10" presetClass="entr" presetSubtype="0" fill="hold" grpId="0" nodeType="withEffect">
                                  <p:stCondLst>
                                    <p:cond delay="900"/>
                                  </p:stCondLst>
                                  <p:childTnLst>
                                    <p:set>
                                      <p:cBhvr>
                                        <p:cTn id="51" dur="1" fill="hold">
                                          <p:stCondLst>
                                            <p:cond delay="0"/>
                                          </p:stCondLst>
                                        </p:cTn>
                                        <p:tgtEl>
                                          <p:spTgt spid="75"/>
                                        </p:tgtEl>
                                        <p:attrNameLst>
                                          <p:attrName>style.visibility</p:attrName>
                                        </p:attrNameLst>
                                      </p:cBhvr>
                                      <p:to>
                                        <p:strVal val="visible"/>
                                      </p:to>
                                    </p:set>
                                    <p:animEffect transition="in" filter="fade">
                                      <p:cBhvr>
                                        <p:cTn id="52" dur="300"/>
                                        <p:tgtEl>
                                          <p:spTgt spid="75"/>
                                        </p:tgtEl>
                                      </p:cBhvr>
                                    </p:animEffect>
                                  </p:childTnLst>
                                </p:cTn>
                              </p:par>
                              <p:par>
                                <p:cTn id="53" presetID="53" presetClass="entr" presetSubtype="528" fill="hold" grpId="0" nodeType="withEffect">
                                  <p:stCondLst>
                                    <p:cond delay="9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300" fill="hold"/>
                                        <p:tgtEl>
                                          <p:spTgt spid="10"/>
                                        </p:tgtEl>
                                        <p:attrNameLst>
                                          <p:attrName>ppt_w</p:attrName>
                                        </p:attrNameLst>
                                      </p:cBhvr>
                                      <p:tavLst>
                                        <p:tav tm="0">
                                          <p:val>
                                            <p:fltVal val="0"/>
                                          </p:val>
                                        </p:tav>
                                        <p:tav tm="100000">
                                          <p:val>
                                            <p:strVal val="#ppt_w"/>
                                          </p:val>
                                        </p:tav>
                                      </p:tavLst>
                                    </p:anim>
                                    <p:anim calcmode="lin" valueType="num">
                                      <p:cBhvr>
                                        <p:cTn id="56" dur="300" fill="hold"/>
                                        <p:tgtEl>
                                          <p:spTgt spid="10"/>
                                        </p:tgtEl>
                                        <p:attrNameLst>
                                          <p:attrName>ppt_h</p:attrName>
                                        </p:attrNameLst>
                                      </p:cBhvr>
                                      <p:tavLst>
                                        <p:tav tm="0">
                                          <p:val>
                                            <p:fltVal val="0"/>
                                          </p:val>
                                        </p:tav>
                                        <p:tav tm="100000">
                                          <p:val>
                                            <p:strVal val="#ppt_h"/>
                                          </p:val>
                                        </p:tav>
                                      </p:tavLst>
                                    </p:anim>
                                    <p:animEffect transition="in" filter="fade">
                                      <p:cBhvr>
                                        <p:cTn id="57" dur="300"/>
                                        <p:tgtEl>
                                          <p:spTgt spid="10"/>
                                        </p:tgtEl>
                                      </p:cBhvr>
                                    </p:animEffect>
                                    <p:anim calcmode="lin" valueType="num">
                                      <p:cBhvr>
                                        <p:cTn id="58" dur="300" fill="hold"/>
                                        <p:tgtEl>
                                          <p:spTgt spid="10"/>
                                        </p:tgtEl>
                                        <p:attrNameLst>
                                          <p:attrName>ppt_x</p:attrName>
                                        </p:attrNameLst>
                                      </p:cBhvr>
                                      <p:tavLst>
                                        <p:tav tm="0">
                                          <p:val>
                                            <p:fltVal val="0.5"/>
                                          </p:val>
                                        </p:tav>
                                        <p:tav tm="100000">
                                          <p:val>
                                            <p:strVal val="#ppt_x"/>
                                          </p:val>
                                        </p:tav>
                                      </p:tavLst>
                                    </p:anim>
                                    <p:anim calcmode="lin" valueType="num">
                                      <p:cBhvr>
                                        <p:cTn id="59" dur="300" fill="hold"/>
                                        <p:tgtEl>
                                          <p:spTgt spid="10"/>
                                        </p:tgtEl>
                                        <p:attrNameLst>
                                          <p:attrName>ppt_y</p:attrName>
                                        </p:attrNameLst>
                                      </p:cBhvr>
                                      <p:tavLst>
                                        <p:tav tm="0">
                                          <p:val>
                                            <p:fltVal val="0.5"/>
                                          </p:val>
                                        </p:tav>
                                        <p:tav tm="100000">
                                          <p:val>
                                            <p:strVal val="#ppt_y"/>
                                          </p:val>
                                        </p:tav>
                                      </p:tavLst>
                                    </p:anim>
                                  </p:childTnLst>
                                </p:cTn>
                              </p:par>
                              <p:par>
                                <p:cTn id="60" presetID="10" presetClass="entr" presetSubtype="0" fill="hold" grpId="0" nodeType="withEffect">
                                  <p:stCondLst>
                                    <p:cond delay="120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300"/>
                                        <p:tgtEl>
                                          <p:spTgt spid="26"/>
                                        </p:tgtEl>
                                      </p:cBhvr>
                                    </p:animEffect>
                                  </p:childTnLst>
                                </p:cTn>
                              </p:par>
                              <p:par>
                                <p:cTn id="63" presetID="10" presetClass="entr" presetSubtype="0" fill="hold" nodeType="withEffect">
                                  <p:stCondLst>
                                    <p:cond delay="120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300"/>
                                        <p:tgtEl>
                                          <p:spTgt spid="20"/>
                                        </p:tgtEl>
                                      </p:cBhvr>
                                    </p:animEffect>
                                  </p:childTnLst>
                                </p:cTn>
                              </p:par>
                              <p:par>
                                <p:cTn id="66" presetID="10" presetClass="entr" presetSubtype="0" fill="hold" grpId="0" nodeType="withEffect">
                                  <p:stCondLst>
                                    <p:cond delay="120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300"/>
                                        <p:tgtEl>
                                          <p:spTgt spid="77"/>
                                        </p:tgtEl>
                                      </p:cBhvr>
                                    </p:animEffect>
                                  </p:childTnLst>
                                </p:cTn>
                              </p:par>
                              <p:par>
                                <p:cTn id="69" presetID="53" presetClass="entr" presetSubtype="528" fill="hold" grpId="0" nodeType="withEffect">
                                  <p:stCondLst>
                                    <p:cond delay="1200"/>
                                  </p:stCondLst>
                                  <p:childTnLst>
                                    <p:set>
                                      <p:cBhvr>
                                        <p:cTn id="70" dur="1" fill="hold">
                                          <p:stCondLst>
                                            <p:cond delay="0"/>
                                          </p:stCondLst>
                                        </p:cTn>
                                        <p:tgtEl>
                                          <p:spTgt spid="39"/>
                                        </p:tgtEl>
                                        <p:attrNameLst>
                                          <p:attrName>style.visibility</p:attrName>
                                        </p:attrNameLst>
                                      </p:cBhvr>
                                      <p:to>
                                        <p:strVal val="visible"/>
                                      </p:to>
                                    </p:set>
                                    <p:anim calcmode="lin" valueType="num">
                                      <p:cBhvr>
                                        <p:cTn id="71" dur="300" fill="hold"/>
                                        <p:tgtEl>
                                          <p:spTgt spid="39"/>
                                        </p:tgtEl>
                                        <p:attrNameLst>
                                          <p:attrName>ppt_w</p:attrName>
                                        </p:attrNameLst>
                                      </p:cBhvr>
                                      <p:tavLst>
                                        <p:tav tm="0">
                                          <p:val>
                                            <p:fltVal val="0"/>
                                          </p:val>
                                        </p:tav>
                                        <p:tav tm="100000">
                                          <p:val>
                                            <p:strVal val="#ppt_w"/>
                                          </p:val>
                                        </p:tav>
                                      </p:tavLst>
                                    </p:anim>
                                    <p:anim calcmode="lin" valueType="num">
                                      <p:cBhvr>
                                        <p:cTn id="72" dur="300" fill="hold"/>
                                        <p:tgtEl>
                                          <p:spTgt spid="39"/>
                                        </p:tgtEl>
                                        <p:attrNameLst>
                                          <p:attrName>ppt_h</p:attrName>
                                        </p:attrNameLst>
                                      </p:cBhvr>
                                      <p:tavLst>
                                        <p:tav tm="0">
                                          <p:val>
                                            <p:fltVal val="0"/>
                                          </p:val>
                                        </p:tav>
                                        <p:tav tm="100000">
                                          <p:val>
                                            <p:strVal val="#ppt_h"/>
                                          </p:val>
                                        </p:tav>
                                      </p:tavLst>
                                    </p:anim>
                                    <p:animEffect transition="in" filter="fade">
                                      <p:cBhvr>
                                        <p:cTn id="73" dur="300"/>
                                        <p:tgtEl>
                                          <p:spTgt spid="39"/>
                                        </p:tgtEl>
                                      </p:cBhvr>
                                    </p:animEffect>
                                    <p:anim calcmode="lin" valueType="num">
                                      <p:cBhvr>
                                        <p:cTn id="74" dur="300" fill="hold"/>
                                        <p:tgtEl>
                                          <p:spTgt spid="39"/>
                                        </p:tgtEl>
                                        <p:attrNameLst>
                                          <p:attrName>ppt_x</p:attrName>
                                        </p:attrNameLst>
                                      </p:cBhvr>
                                      <p:tavLst>
                                        <p:tav tm="0">
                                          <p:val>
                                            <p:fltVal val="0.5"/>
                                          </p:val>
                                        </p:tav>
                                        <p:tav tm="100000">
                                          <p:val>
                                            <p:strVal val="#ppt_x"/>
                                          </p:val>
                                        </p:tav>
                                      </p:tavLst>
                                    </p:anim>
                                    <p:anim calcmode="lin" valueType="num">
                                      <p:cBhvr>
                                        <p:cTn id="75" dur="300" fill="hold"/>
                                        <p:tgtEl>
                                          <p:spTgt spid="39"/>
                                        </p:tgtEl>
                                        <p:attrNameLst>
                                          <p:attrName>ppt_y</p:attrName>
                                        </p:attrNameLst>
                                      </p:cBhvr>
                                      <p:tavLst>
                                        <p:tav tm="0">
                                          <p:val>
                                            <p:fltVal val="0.5"/>
                                          </p:val>
                                        </p:tav>
                                        <p:tav tm="100000">
                                          <p:val>
                                            <p:strVal val="#ppt_y"/>
                                          </p:val>
                                        </p:tav>
                                      </p:tavLst>
                                    </p:anim>
                                  </p:childTnLst>
                                </p:cTn>
                              </p:par>
                              <p:par>
                                <p:cTn id="76" presetID="10" presetClass="entr" presetSubtype="0" fill="hold" grpId="0" nodeType="withEffect">
                                  <p:stCondLst>
                                    <p:cond delay="1500"/>
                                  </p:stCondLst>
                                  <p:childTnLst>
                                    <p:set>
                                      <p:cBhvr>
                                        <p:cTn id="77" dur="1" fill="hold">
                                          <p:stCondLst>
                                            <p:cond delay="0"/>
                                          </p:stCondLst>
                                        </p:cTn>
                                        <p:tgtEl>
                                          <p:spTgt spid="44"/>
                                        </p:tgtEl>
                                        <p:attrNameLst>
                                          <p:attrName>style.visibility</p:attrName>
                                        </p:attrNameLst>
                                      </p:cBhvr>
                                      <p:to>
                                        <p:strVal val="visible"/>
                                      </p:to>
                                    </p:set>
                                    <p:animEffect transition="in" filter="fade">
                                      <p:cBhvr>
                                        <p:cTn id="78" dur="300"/>
                                        <p:tgtEl>
                                          <p:spTgt spid="44"/>
                                        </p:tgtEl>
                                      </p:cBhvr>
                                    </p:animEffect>
                                  </p:childTnLst>
                                </p:cTn>
                              </p:par>
                              <p:par>
                                <p:cTn id="79" presetID="10" presetClass="entr" presetSubtype="0" fill="hold" nodeType="withEffect">
                                  <p:stCondLst>
                                    <p:cond delay="150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300"/>
                                        <p:tgtEl>
                                          <p:spTgt spid="40"/>
                                        </p:tgtEl>
                                      </p:cBhvr>
                                    </p:animEffect>
                                  </p:childTnLst>
                                </p:cTn>
                              </p:par>
                              <p:par>
                                <p:cTn id="82" presetID="10" presetClass="entr" presetSubtype="0" fill="hold" nodeType="withEffect">
                                  <p:stCondLst>
                                    <p:cond delay="1500"/>
                                  </p:stCondLst>
                                  <p:childTnLst>
                                    <p:set>
                                      <p:cBhvr>
                                        <p:cTn id="83" dur="1" fill="hold">
                                          <p:stCondLst>
                                            <p:cond delay="0"/>
                                          </p:stCondLst>
                                        </p:cTn>
                                        <p:tgtEl>
                                          <p:spTgt spid="82"/>
                                        </p:tgtEl>
                                        <p:attrNameLst>
                                          <p:attrName>style.visibility</p:attrName>
                                        </p:attrNameLst>
                                      </p:cBhvr>
                                      <p:to>
                                        <p:strVal val="visible"/>
                                      </p:to>
                                    </p:set>
                                    <p:animEffect transition="in" filter="fade">
                                      <p:cBhvr>
                                        <p:cTn id="84" dur="300"/>
                                        <p:tgtEl>
                                          <p:spTgt spid="82"/>
                                        </p:tgtEl>
                                      </p:cBhvr>
                                    </p:animEffect>
                                  </p:childTnLst>
                                </p:cTn>
                              </p:par>
                              <p:par>
                                <p:cTn id="85" presetID="53" presetClass="entr" presetSubtype="528" fill="hold" grpId="0" nodeType="withEffect">
                                  <p:stCondLst>
                                    <p:cond delay="1500"/>
                                  </p:stCondLst>
                                  <p:childTnLst>
                                    <p:set>
                                      <p:cBhvr>
                                        <p:cTn id="86" dur="1" fill="hold">
                                          <p:stCondLst>
                                            <p:cond delay="0"/>
                                          </p:stCondLst>
                                        </p:cTn>
                                        <p:tgtEl>
                                          <p:spTgt spid="9"/>
                                        </p:tgtEl>
                                        <p:attrNameLst>
                                          <p:attrName>style.visibility</p:attrName>
                                        </p:attrNameLst>
                                      </p:cBhvr>
                                      <p:to>
                                        <p:strVal val="visible"/>
                                      </p:to>
                                    </p:set>
                                    <p:anim calcmode="lin" valueType="num">
                                      <p:cBhvr>
                                        <p:cTn id="87" dur="300" fill="hold"/>
                                        <p:tgtEl>
                                          <p:spTgt spid="9"/>
                                        </p:tgtEl>
                                        <p:attrNameLst>
                                          <p:attrName>ppt_w</p:attrName>
                                        </p:attrNameLst>
                                      </p:cBhvr>
                                      <p:tavLst>
                                        <p:tav tm="0">
                                          <p:val>
                                            <p:fltVal val="0"/>
                                          </p:val>
                                        </p:tav>
                                        <p:tav tm="100000">
                                          <p:val>
                                            <p:strVal val="#ppt_w"/>
                                          </p:val>
                                        </p:tav>
                                      </p:tavLst>
                                    </p:anim>
                                    <p:anim calcmode="lin" valueType="num">
                                      <p:cBhvr>
                                        <p:cTn id="88" dur="300" fill="hold"/>
                                        <p:tgtEl>
                                          <p:spTgt spid="9"/>
                                        </p:tgtEl>
                                        <p:attrNameLst>
                                          <p:attrName>ppt_h</p:attrName>
                                        </p:attrNameLst>
                                      </p:cBhvr>
                                      <p:tavLst>
                                        <p:tav tm="0">
                                          <p:val>
                                            <p:fltVal val="0"/>
                                          </p:val>
                                        </p:tav>
                                        <p:tav tm="100000">
                                          <p:val>
                                            <p:strVal val="#ppt_h"/>
                                          </p:val>
                                        </p:tav>
                                      </p:tavLst>
                                    </p:anim>
                                    <p:animEffect transition="in" filter="fade">
                                      <p:cBhvr>
                                        <p:cTn id="89" dur="300"/>
                                        <p:tgtEl>
                                          <p:spTgt spid="9"/>
                                        </p:tgtEl>
                                      </p:cBhvr>
                                    </p:animEffect>
                                    <p:anim calcmode="lin" valueType="num">
                                      <p:cBhvr>
                                        <p:cTn id="90" dur="300" fill="hold"/>
                                        <p:tgtEl>
                                          <p:spTgt spid="9"/>
                                        </p:tgtEl>
                                        <p:attrNameLst>
                                          <p:attrName>ppt_x</p:attrName>
                                        </p:attrNameLst>
                                      </p:cBhvr>
                                      <p:tavLst>
                                        <p:tav tm="0">
                                          <p:val>
                                            <p:fltVal val="0.5"/>
                                          </p:val>
                                        </p:tav>
                                        <p:tav tm="100000">
                                          <p:val>
                                            <p:strVal val="#ppt_x"/>
                                          </p:val>
                                        </p:tav>
                                      </p:tavLst>
                                    </p:anim>
                                    <p:anim calcmode="lin" valueType="num">
                                      <p:cBhvr>
                                        <p:cTn id="91" dur="300" fill="hold"/>
                                        <p:tgtEl>
                                          <p:spTgt spid="9"/>
                                        </p:tgtEl>
                                        <p:attrNameLst>
                                          <p:attrName>ppt_y</p:attrName>
                                        </p:attrNameLst>
                                      </p:cBhvr>
                                      <p:tavLst>
                                        <p:tav tm="0">
                                          <p:val>
                                            <p:fltVal val="0.5"/>
                                          </p:val>
                                        </p:tav>
                                        <p:tav tm="100000">
                                          <p:val>
                                            <p:strVal val="#ppt_y"/>
                                          </p:val>
                                        </p:tav>
                                      </p:tavLst>
                                    </p:anim>
                                  </p:childTnLst>
                                </p:cTn>
                              </p:par>
                              <p:par>
                                <p:cTn id="92" presetID="10" presetClass="entr" presetSubtype="0" fill="hold" grpId="0" nodeType="withEffect">
                                  <p:stCondLst>
                                    <p:cond delay="1800"/>
                                  </p:stCondLst>
                                  <p:childTnLst>
                                    <p:set>
                                      <p:cBhvr>
                                        <p:cTn id="93" dur="1" fill="hold">
                                          <p:stCondLst>
                                            <p:cond delay="0"/>
                                          </p:stCondLst>
                                        </p:cTn>
                                        <p:tgtEl>
                                          <p:spTgt spid="45"/>
                                        </p:tgtEl>
                                        <p:attrNameLst>
                                          <p:attrName>style.visibility</p:attrName>
                                        </p:attrNameLst>
                                      </p:cBhvr>
                                      <p:to>
                                        <p:strVal val="visible"/>
                                      </p:to>
                                    </p:set>
                                    <p:animEffect transition="in" filter="fade">
                                      <p:cBhvr>
                                        <p:cTn id="94" dur="300"/>
                                        <p:tgtEl>
                                          <p:spTgt spid="45"/>
                                        </p:tgtEl>
                                      </p:cBhvr>
                                    </p:animEffect>
                                  </p:childTnLst>
                                </p:cTn>
                              </p:par>
                              <p:par>
                                <p:cTn id="95" presetID="10" presetClass="entr" presetSubtype="0" fill="hold" nodeType="withEffect">
                                  <p:stCondLst>
                                    <p:cond delay="1800"/>
                                  </p:stCondLst>
                                  <p:childTnLst>
                                    <p:set>
                                      <p:cBhvr>
                                        <p:cTn id="96" dur="1" fill="hold">
                                          <p:stCondLst>
                                            <p:cond delay="0"/>
                                          </p:stCondLst>
                                        </p:cTn>
                                        <p:tgtEl>
                                          <p:spTgt spid="23"/>
                                        </p:tgtEl>
                                        <p:attrNameLst>
                                          <p:attrName>style.visibility</p:attrName>
                                        </p:attrNameLst>
                                      </p:cBhvr>
                                      <p:to>
                                        <p:strVal val="visible"/>
                                      </p:to>
                                    </p:set>
                                    <p:animEffect transition="in" filter="fade">
                                      <p:cBhvr>
                                        <p:cTn id="97" dur="300"/>
                                        <p:tgtEl>
                                          <p:spTgt spid="23"/>
                                        </p:tgtEl>
                                      </p:cBhvr>
                                    </p:animEffect>
                                  </p:childTnLst>
                                </p:cTn>
                              </p:par>
                              <p:par>
                                <p:cTn id="98" presetID="10" presetClass="entr" presetSubtype="0" fill="hold" grpId="0" nodeType="withEffect">
                                  <p:stCondLst>
                                    <p:cond delay="1800"/>
                                  </p:stCondLst>
                                  <p:childTnLst>
                                    <p:set>
                                      <p:cBhvr>
                                        <p:cTn id="99" dur="1" fill="hold">
                                          <p:stCondLst>
                                            <p:cond delay="0"/>
                                          </p:stCondLst>
                                        </p:cTn>
                                        <p:tgtEl>
                                          <p:spTgt spid="76"/>
                                        </p:tgtEl>
                                        <p:attrNameLst>
                                          <p:attrName>style.visibility</p:attrName>
                                        </p:attrNameLst>
                                      </p:cBhvr>
                                      <p:to>
                                        <p:strVal val="visible"/>
                                      </p:to>
                                    </p:set>
                                    <p:animEffect transition="in" filter="fade">
                                      <p:cBhvr>
                                        <p:cTn id="100" dur="3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9" grpId="0" animBg="1"/>
      <p:bldP spid="43" grpId="0" animBg="1"/>
      <p:bldP spid="48" grpId="0"/>
      <p:bldP spid="74" grpId="0" animBg="1"/>
      <p:bldP spid="46" grpId="0"/>
      <p:bldP spid="47" grpId="0"/>
      <p:bldP spid="75" grpId="0" animBg="1"/>
      <p:bldP spid="26" grpId="0"/>
      <p:bldP spid="44" grpId="0"/>
      <p:bldP spid="45" grpId="0"/>
      <p:bldP spid="76" grpId="0" animBg="1"/>
      <p:bldP spid="7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0B761509-3B9A-49A6-A84B-C3D868116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9" y="0"/>
            <a:ext cx="1218882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useBgFill="1">
        <p:nvSpPr>
          <p:cNvPr id="28" name="Freeform: Shape 27">
            <a:extLst>
              <a:ext uri="{FF2B5EF4-FFF2-40B4-BE49-F238E27FC236}">
                <a16:creationId xmlns:a16="http://schemas.microsoft.com/office/drawing/2014/main" id="{91DE43FD-EB47-414A-B0AB-169B0FFFA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8" y="0"/>
            <a:ext cx="9270507" cy="6858000"/>
          </a:xfrm>
          <a:custGeom>
            <a:avLst/>
            <a:gdLst>
              <a:gd name="connsiteX0" fmla="*/ 0 w 9272922"/>
              <a:gd name="connsiteY0" fmla="*/ 0 h 6858000"/>
              <a:gd name="connsiteX1" fmla="*/ 1733417 w 9272922"/>
              <a:gd name="connsiteY1" fmla="*/ 0 h 6858000"/>
              <a:gd name="connsiteX2" fmla="*/ 3307976 w 9272922"/>
              <a:gd name="connsiteY2" fmla="*/ 0 h 6858000"/>
              <a:gd name="connsiteX3" fmla="*/ 8126249 w 9272922"/>
              <a:gd name="connsiteY3" fmla="*/ 0 h 6858000"/>
              <a:gd name="connsiteX4" fmla="*/ 8138896 w 9272922"/>
              <a:gd name="connsiteY4" fmla="*/ 31774 h 6858000"/>
              <a:gd name="connsiteX5" fmla="*/ 9193904 w 9272922"/>
              <a:gd name="connsiteY5" fmla="*/ 2682457 h 6858000"/>
              <a:gd name="connsiteX6" fmla="*/ 9193904 w 9272922"/>
              <a:gd name="connsiteY6" fmla="*/ 3752208 h 6858000"/>
              <a:gd name="connsiteX7" fmla="*/ 8036400 w 9272922"/>
              <a:gd name="connsiteY7" fmla="*/ 6660411 h 6858000"/>
              <a:gd name="connsiteX8" fmla="*/ 7957938 w 9272922"/>
              <a:gd name="connsiteY8" fmla="*/ 6857542 h 6858000"/>
              <a:gd name="connsiteX9" fmla="*/ 3307976 w 9272922"/>
              <a:gd name="connsiteY9" fmla="*/ 6857542 h 6858000"/>
              <a:gd name="connsiteX10" fmla="*/ 3307976 w 9272922"/>
              <a:gd name="connsiteY10" fmla="*/ 6858000 h 6858000"/>
              <a:gd name="connsiteX11" fmla="*/ 0 w 9272922"/>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p>
        </p:txBody>
      </p:sp>
      <p:pic>
        <p:nvPicPr>
          <p:cNvPr id="4" name="Picture 4" descr="A picture containing text, electronics&#10;&#10;Description automatically generated">
            <a:extLst>
              <a:ext uri="{FF2B5EF4-FFF2-40B4-BE49-F238E27FC236}">
                <a16:creationId xmlns:a16="http://schemas.microsoft.com/office/drawing/2014/main" id="{921098E8-0573-9295-FD30-BBCBDA5A76A4}"/>
              </a:ext>
            </a:extLst>
          </p:cNvPr>
          <p:cNvPicPr>
            <a:picLocks noChangeAspect="1"/>
          </p:cNvPicPr>
          <p:nvPr/>
        </p:nvPicPr>
        <p:blipFill>
          <a:blip r:embed="rId2"/>
          <a:stretch>
            <a:fillRect/>
          </a:stretch>
        </p:blipFill>
        <p:spPr>
          <a:xfrm>
            <a:off x="1474976" y="643466"/>
            <a:ext cx="5385910" cy="5566833"/>
          </a:xfrm>
          <a:prstGeom prst="rect">
            <a:avLst/>
          </a:prstGeom>
        </p:spPr>
      </p:pic>
      <p:grpSp>
        <p:nvGrpSpPr>
          <p:cNvPr id="30" name="Group 29">
            <a:extLst>
              <a:ext uri="{FF2B5EF4-FFF2-40B4-BE49-F238E27FC236}">
                <a16:creationId xmlns:a16="http://schemas.microsoft.com/office/drawing/2014/main" id="{58495BCC-CE77-4CC2-952E-846F41119F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59760" y="1075188"/>
            <a:ext cx="1561860" cy="1172973"/>
            <a:chOff x="9160561" y="1075188"/>
            <a:chExt cx="1562267" cy="1172973"/>
          </a:xfrm>
        </p:grpSpPr>
        <p:sp>
          <p:nvSpPr>
            <p:cNvPr id="31" name="Freeform 5">
              <a:extLst>
                <a:ext uri="{FF2B5EF4-FFF2-40B4-BE49-F238E27FC236}">
                  <a16:creationId xmlns:a16="http://schemas.microsoft.com/office/drawing/2014/main" id="{1B42538B-E30F-4967-A6C1-8EBA775F4D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423846"/>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45720" tIns="22860" rIns="45720" bIns="22860" numCol="1" anchor="t" anchorCtr="0" compatLnSpc="1">
              <a:prstTxWarp prst="textNoShape">
                <a:avLst/>
              </a:prstTxWarp>
            </a:bodyPr>
            <a:lstStyle/>
            <a:p>
              <a:endParaRPr lang="en-US" sz="900"/>
            </a:p>
          </p:txBody>
        </p:sp>
        <p:sp>
          <p:nvSpPr>
            <p:cNvPr id="32" name="Freeform 5">
              <a:extLst>
                <a:ext uri="{FF2B5EF4-FFF2-40B4-BE49-F238E27FC236}">
                  <a16:creationId xmlns:a16="http://schemas.microsoft.com/office/drawing/2014/main" id="{9A6BD9AC-4DE7-4B20-8547-4E3B375C21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75188"/>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45720" tIns="22860" rIns="45720" bIns="2286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2503669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388A16-B4C9-8F4E-8183-89A8E8FF45F7}"/>
              </a:ext>
            </a:extLst>
          </p:cNvPr>
          <p:cNvSpPr txBox="1"/>
          <p:nvPr/>
        </p:nvSpPr>
        <p:spPr>
          <a:xfrm>
            <a:off x="3619691" y="306186"/>
            <a:ext cx="4952638" cy="507831"/>
          </a:xfrm>
          <a:prstGeom prst="rect">
            <a:avLst/>
          </a:prstGeom>
          <a:noFill/>
        </p:spPr>
        <p:txBody>
          <a:bodyPr wrap="none" lIns="45720" tIns="22860" rIns="45720" bIns="22860" rtlCol="0" anchor="t">
            <a:spAutoFit/>
          </a:bodyPr>
          <a:lstStyle/>
          <a:p>
            <a:pPr algn="ctr"/>
            <a:r>
              <a:rPr lang="en-US" sz="3000" b="1">
                <a:solidFill>
                  <a:schemeClr val="accent4">
                    <a:lumMod val="50000"/>
                  </a:schemeClr>
                </a:solidFill>
                <a:latin typeface="Poppins"/>
                <a:cs typeface="Poppins"/>
              </a:rPr>
              <a:t>OBJECTIVES KEY RESULTS</a:t>
            </a:r>
            <a:endParaRPr lang="en-US" sz="3000" b="1">
              <a:solidFill>
                <a:schemeClr val="accent4">
                  <a:lumMod val="50000"/>
                </a:schemeClr>
              </a:solidFill>
              <a:latin typeface="Poppins" pitchFamily="2" charset="77"/>
              <a:cs typeface="Poppins" pitchFamily="2" charset="77"/>
            </a:endParaRPr>
          </a:p>
        </p:txBody>
      </p:sp>
      <p:sp>
        <p:nvSpPr>
          <p:cNvPr id="3" name="TextBox 2">
            <a:extLst>
              <a:ext uri="{FF2B5EF4-FFF2-40B4-BE49-F238E27FC236}">
                <a16:creationId xmlns:a16="http://schemas.microsoft.com/office/drawing/2014/main" id="{5B5BDE22-1B7A-BE40-A1CE-F3A74A8F0E4A}"/>
              </a:ext>
            </a:extLst>
          </p:cNvPr>
          <p:cNvSpPr txBox="1"/>
          <p:nvPr/>
        </p:nvSpPr>
        <p:spPr>
          <a:xfrm>
            <a:off x="4099303" y="787593"/>
            <a:ext cx="3993402" cy="276999"/>
          </a:xfrm>
          <a:prstGeom prst="rect">
            <a:avLst/>
          </a:prstGeom>
          <a:noFill/>
        </p:spPr>
        <p:txBody>
          <a:bodyPr wrap="none" rtlCol="0">
            <a:spAutoFit/>
          </a:bodyPr>
          <a:lstStyle/>
          <a:p>
            <a:pPr algn="ctr"/>
            <a:r>
              <a:rPr lang="en-US" sz="1200" spc="150">
                <a:solidFill>
                  <a:schemeClr val="bg1">
                    <a:lumMod val="50000"/>
                  </a:schemeClr>
                </a:solidFill>
                <a:latin typeface="Poppins Light" pitchFamily="2" charset="77"/>
                <a:cs typeface="Poppins Light" pitchFamily="2" charset="77"/>
              </a:rPr>
              <a:t>SDCCD Information Technology Services</a:t>
            </a:r>
          </a:p>
        </p:txBody>
      </p:sp>
      <p:sp>
        <p:nvSpPr>
          <p:cNvPr id="30" name="Freeform 29">
            <a:extLst>
              <a:ext uri="{FF2B5EF4-FFF2-40B4-BE49-F238E27FC236}">
                <a16:creationId xmlns:a16="http://schemas.microsoft.com/office/drawing/2014/main" id="{F579D199-4E6A-0F4D-8A2B-570C09B2815E}"/>
              </a:ext>
            </a:extLst>
          </p:cNvPr>
          <p:cNvSpPr>
            <a:spLocks noChangeArrowheads="1"/>
          </p:cNvSpPr>
          <p:nvPr/>
        </p:nvSpPr>
        <p:spPr bwMode="auto">
          <a:xfrm>
            <a:off x="6248664" y="4442027"/>
            <a:ext cx="5181337" cy="2025966"/>
          </a:xfrm>
          <a:custGeom>
            <a:avLst/>
            <a:gdLst>
              <a:gd name="connsiteX0" fmla="*/ 9799391 w 10362673"/>
              <a:gd name="connsiteY0" fmla="*/ 2875025 h 4051932"/>
              <a:gd name="connsiteX1" fmla="*/ 9799391 w 10362673"/>
              <a:gd name="connsiteY1" fmla="*/ 3117899 h 4051932"/>
              <a:gd name="connsiteX2" fmla="*/ 9928400 w 10362673"/>
              <a:gd name="connsiteY2" fmla="*/ 3117899 h 4051932"/>
              <a:gd name="connsiteX3" fmla="*/ 9928400 w 10362673"/>
              <a:gd name="connsiteY3" fmla="*/ 2875025 h 4051932"/>
              <a:gd name="connsiteX4" fmla="*/ 143061 w 10362673"/>
              <a:gd name="connsiteY4" fmla="*/ 682632 h 4051932"/>
              <a:gd name="connsiteX5" fmla="*/ 214265 w 10362673"/>
              <a:gd name="connsiteY5" fmla="*/ 682632 h 4051932"/>
              <a:gd name="connsiteX6" fmla="*/ 1735029 w 10362673"/>
              <a:gd name="connsiteY6" fmla="*/ 682632 h 4051932"/>
              <a:gd name="connsiteX7" fmla="*/ 1805580 w 10362673"/>
              <a:gd name="connsiteY7" fmla="*/ 682632 h 4051932"/>
              <a:gd name="connsiteX8" fmla="*/ 1948642 w 10362673"/>
              <a:gd name="connsiteY8" fmla="*/ 826267 h 4051932"/>
              <a:gd name="connsiteX9" fmla="*/ 1805580 w 10362673"/>
              <a:gd name="connsiteY9" fmla="*/ 967943 h 4051932"/>
              <a:gd name="connsiteX10" fmla="*/ 1679503 w 10362673"/>
              <a:gd name="connsiteY10" fmla="*/ 967943 h 4051932"/>
              <a:gd name="connsiteX11" fmla="*/ 1069369 w 10362673"/>
              <a:gd name="connsiteY11" fmla="*/ 1437369 h 4051932"/>
              <a:gd name="connsiteX12" fmla="*/ 1069369 w 10362673"/>
              <a:gd name="connsiteY12" fmla="*/ 2705927 h 4051932"/>
              <a:gd name="connsiteX13" fmla="*/ 1249665 w 10362673"/>
              <a:gd name="connsiteY13" fmla="*/ 2886124 h 4051932"/>
              <a:gd name="connsiteX14" fmla="*/ 8716304 w 10362673"/>
              <a:gd name="connsiteY14" fmla="*/ 2886124 h 4051932"/>
              <a:gd name="connsiteX15" fmla="*/ 8834542 w 10362673"/>
              <a:gd name="connsiteY15" fmla="*/ 2831282 h 4051932"/>
              <a:gd name="connsiteX16" fmla="*/ 9074284 w 10362673"/>
              <a:gd name="connsiteY16" fmla="*/ 2546623 h 4051932"/>
              <a:gd name="connsiteX17" fmla="*/ 9193176 w 10362673"/>
              <a:gd name="connsiteY17" fmla="*/ 2491128 h 4051932"/>
              <a:gd name="connsiteX18" fmla="*/ 9727534 w 10362673"/>
              <a:gd name="connsiteY18" fmla="*/ 2491128 h 4051932"/>
              <a:gd name="connsiteX19" fmla="*/ 9799391 w 10362673"/>
              <a:gd name="connsiteY19" fmla="*/ 2563598 h 4051932"/>
              <a:gd name="connsiteX20" fmla="*/ 9799391 w 10362673"/>
              <a:gd name="connsiteY20" fmla="*/ 2713762 h 4051932"/>
              <a:gd name="connsiteX21" fmla="*/ 9928400 w 10362673"/>
              <a:gd name="connsiteY21" fmla="*/ 2713762 h 4051932"/>
              <a:gd name="connsiteX22" fmla="*/ 9928400 w 10362673"/>
              <a:gd name="connsiteY22" fmla="*/ 1922502 h 4051932"/>
              <a:gd name="connsiteX23" fmla="*/ 9965025 w 10362673"/>
              <a:gd name="connsiteY23" fmla="*/ 1886598 h 4051932"/>
              <a:gd name="connsiteX24" fmla="*/ 10326702 w 10362673"/>
              <a:gd name="connsiteY24" fmla="*/ 1886598 h 4051932"/>
              <a:gd name="connsiteX25" fmla="*/ 10362673 w 10362673"/>
              <a:gd name="connsiteY25" fmla="*/ 1922502 h 4051932"/>
              <a:gd name="connsiteX26" fmla="*/ 10362673 w 10362673"/>
              <a:gd name="connsiteY26" fmla="*/ 4016028 h 4051932"/>
              <a:gd name="connsiteX27" fmla="*/ 10326702 w 10362673"/>
              <a:gd name="connsiteY27" fmla="*/ 4051932 h 4051932"/>
              <a:gd name="connsiteX28" fmla="*/ 9965025 w 10362673"/>
              <a:gd name="connsiteY28" fmla="*/ 4051932 h 4051932"/>
              <a:gd name="connsiteX29" fmla="*/ 9928400 w 10362673"/>
              <a:gd name="connsiteY29" fmla="*/ 4016028 h 4051932"/>
              <a:gd name="connsiteX30" fmla="*/ 9928400 w 10362673"/>
              <a:gd name="connsiteY30" fmla="*/ 3279815 h 4051932"/>
              <a:gd name="connsiteX31" fmla="*/ 9799391 w 10362673"/>
              <a:gd name="connsiteY31" fmla="*/ 3279815 h 4051932"/>
              <a:gd name="connsiteX32" fmla="*/ 9799391 w 10362673"/>
              <a:gd name="connsiteY32" fmla="*/ 3429326 h 4051932"/>
              <a:gd name="connsiteX33" fmla="*/ 9727534 w 10362673"/>
              <a:gd name="connsiteY33" fmla="*/ 3501796 h 4051932"/>
              <a:gd name="connsiteX34" fmla="*/ 9193176 w 10362673"/>
              <a:gd name="connsiteY34" fmla="*/ 3501796 h 4051932"/>
              <a:gd name="connsiteX35" fmla="*/ 9074284 w 10362673"/>
              <a:gd name="connsiteY35" fmla="*/ 3445648 h 4051932"/>
              <a:gd name="connsiteX36" fmla="*/ 8834542 w 10362673"/>
              <a:gd name="connsiteY36" fmla="*/ 3158378 h 4051932"/>
              <a:gd name="connsiteX37" fmla="*/ 8716304 w 10362673"/>
              <a:gd name="connsiteY37" fmla="*/ 3102883 h 4051932"/>
              <a:gd name="connsiteX38" fmla="*/ 1249665 w 10362673"/>
              <a:gd name="connsiteY38" fmla="*/ 3102883 h 4051932"/>
              <a:gd name="connsiteX39" fmla="*/ 852490 w 10362673"/>
              <a:gd name="connsiteY39" fmla="*/ 2705927 h 4051932"/>
              <a:gd name="connsiteX40" fmla="*/ 852490 w 10362673"/>
              <a:gd name="connsiteY40" fmla="*/ 1433451 h 4051932"/>
              <a:gd name="connsiteX41" fmla="*/ 269138 w 10362673"/>
              <a:gd name="connsiteY41" fmla="*/ 967943 h 4051932"/>
              <a:gd name="connsiteX42" fmla="*/ 143061 w 10362673"/>
              <a:gd name="connsiteY42" fmla="*/ 967943 h 4051932"/>
              <a:gd name="connsiteX43" fmla="*/ 0 w 10362673"/>
              <a:gd name="connsiteY43" fmla="*/ 826267 h 4051932"/>
              <a:gd name="connsiteX44" fmla="*/ 143061 w 10362673"/>
              <a:gd name="connsiteY44" fmla="*/ 682632 h 4051932"/>
              <a:gd name="connsiteX45" fmla="*/ 143110 w 10362673"/>
              <a:gd name="connsiteY45" fmla="*/ 342756 h 4051932"/>
              <a:gd name="connsiteX46" fmla="*/ 1806199 w 10362673"/>
              <a:gd name="connsiteY46" fmla="*/ 342756 h 4051932"/>
              <a:gd name="connsiteX47" fmla="*/ 1949310 w 10362673"/>
              <a:gd name="connsiteY47" fmla="*/ 485983 h 4051932"/>
              <a:gd name="connsiteX48" fmla="*/ 1806199 w 10362673"/>
              <a:gd name="connsiteY48" fmla="*/ 627256 h 4051932"/>
              <a:gd name="connsiteX49" fmla="*/ 143110 w 10362673"/>
              <a:gd name="connsiteY49" fmla="*/ 627256 h 4051932"/>
              <a:gd name="connsiteX50" fmla="*/ 0 w 10362673"/>
              <a:gd name="connsiteY50" fmla="*/ 485983 h 4051932"/>
              <a:gd name="connsiteX51" fmla="*/ 143110 w 10362673"/>
              <a:gd name="connsiteY51" fmla="*/ 342756 h 4051932"/>
              <a:gd name="connsiteX52" fmla="*/ 143110 w 10362673"/>
              <a:gd name="connsiteY52" fmla="*/ 0 h 4051932"/>
              <a:gd name="connsiteX53" fmla="*/ 1806199 w 10362673"/>
              <a:gd name="connsiteY53" fmla="*/ 0 h 4051932"/>
              <a:gd name="connsiteX54" fmla="*/ 1949310 w 10362673"/>
              <a:gd name="connsiteY54" fmla="*/ 142575 h 4051932"/>
              <a:gd name="connsiteX55" fmla="*/ 1806199 w 10362673"/>
              <a:gd name="connsiteY55" fmla="*/ 284498 h 4051932"/>
              <a:gd name="connsiteX56" fmla="*/ 143110 w 10362673"/>
              <a:gd name="connsiteY56" fmla="*/ 284498 h 4051932"/>
              <a:gd name="connsiteX57" fmla="*/ 0 w 10362673"/>
              <a:gd name="connsiteY57" fmla="*/ 142575 h 4051932"/>
              <a:gd name="connsiteX58" fmla="*/ 143110 w 10362673"/>
              <a:gd name="connsiteY58" fmla="*/ 0 h 405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0362673" h="4051932">
                <a:moveTo>
                  <a:pt x="9799391" y="2875025"/>
                </a:moveTo>
                <a:lnTo>
                  <a:pt x="9799391" y="3117899"/>
                </a:lnTo>
                <a:lnTo>
                  <a:pt x="9928400" y="3117899"/>
                </a:lnTo>
                <a:lnTo>
                  <a:pt x="9928400" y="2875025"/>
                </a:lnTo>
                <a:close/>
                <a:moveTo>
                  <a:pt x="143061" y="682632"/>
                </a:moveTo>
                <a:lnTo>
                  <a:pt x="214265" y="682632"/>
                </a:lnTo>
                <a:lnTo>
                  <a:pt x="1735029" y="682632"/>
                </a:lnTo>
                <a:lnTo>
                  <a:pt x="1805580" y="682632"/>
                </a:lnTo>
                <a:cubicBezTo>
                  <a:pt x="1884623" y="682632"/>
                  <a:pt x="1948642" y="747268"/>
                  <a:pt x="1948642" y="826267"/>
                </a:cubicBezTo>
                <a:cubicBezTo>
                  <a:pt x="1948642" y="904613"/>
                  <a:pt x="1884623" y="967943"/>
                  <a:pt x="1805580" y="967943"/>
                </a:cubicBezTo>
                <a:lnTo>
                  <a:pt x="1679503" y="967943"/>
                </a:lnTo>
                <a:cubicBezTo>
                  <a:pt x="1577596" y="1218652"/>
                  <a:pt x="1346346" y="1402766"/>
                  <a:pt x="1069369" y="1437369"/>
                </a:cubicBezTo>
                <a:lnTo>
                  <a:pt x="1069369" y="2705927"/>
                </a:lnTo>
                <a:cubicBezTo>
                  <a:pt x="1069369" y="2805166"/>
                  <a:pt x="1151024" y="2886124"/>
                  <a:pt x="1249665" y="2886124"/>
                </a:cubicBezTo>
                <a:lnTo>
                  <a:pt x="8716304" y="2886124"/>
                </a:lnTo>
                <a:cubicBezTo>
                  <a:pt x="8756152" y="2886124"/>
                  <a:pt x="8809065" y="2861315"/>
                  <a:pt x="8834542" y="2831282"/>
                </a:cubicBezTo>
                <a:lnTo>
                  <a:pt x="9074284" y="2546623"/>
                </a:lnTo>
                <a:cubicBezTo>
                  <a:pt x="9099761" y="2515285"/>
                  <a:pt x="9153327" y="2491128"/>
                  <a:pt x="9193176" y="2491128"/>
                </a:cubicBezTo>
                <a:lnTo>
                  <a:pt x="9727534" y="2491128"/>
                </a:lnTo>
                <a:cubicBezTo>
                  <a:pt x="9767382" y="2491128"/>
                  <a:pt x="9799391" y="2523772"/>
                  <a:pt x="9799391" y="2563598"/>
                </a:cubicBezTo>
                <a:lnTo>
                  <a:pt x="9799391" y="2713762"/>
                </a:lnTo>
                <a:lnTo>
                  <a:pt x="9928400" y="2713762"/>
                </a:lnTo>
                <a:lnTo>
                  <a:pt x="9928400" y="1922502"/>
                </a:lnTo>
                <a:cubicBezTo>
                  <a:pt x="9928400" y="1903571"/>
                  <a:pt x="9945405" y="1886598"/>
                  <a:pt x="9965025" y="1886598"/>
                </a:cubicBezTo>
                <a:lnTo>
                  <a:pt x="10326702" y="1886598"/>
                </a:lnTo>
                <a:cubicBezTo>
                  <a:pt x="10346322" y="1886598"/>
                  <a:pt x="10362673" y="1903571"/>
                  <a:pt x="10362673" y="1922502"/>
                </a:cubicBezTo>
                <a:lnTo>
                  <a:pt x="10362673" y="4016028"/>
                </a:lnTo>
                <a:cubicBezTo>
                  <a:pt x="10362673" y="4035612"/>
                  <a:pt x="10346322" y="4051932"/>
                  <a:pt x="10326702" y="4051932"/>
                </a:cubicBezTo>
                <a:lnTo>
                  <a:pt x="9965025" y="4051932"/>
                </a:lnTo>
                <a:cubicBezTo>
                  <a:pt x="9945405" y="4051932"/>
                  <a:pt x="9928400" y="4035612"/>
                  <a:pt x="9928400" y="4016028"/>
                </a:cubicBezTo>
                <a:lnTo>
                  <a:pt x="9928400" y="3279815"/>
                </a:lnTo>
                <a:lnTo>
                  <a:pt x="9799391" y="3279815"/>
                </a:lnTo>
                <a:lnTo>
                  <a:pt x="9799391" y="3429326"/>
                </a:lnTo>
                <a:cubicBezTo>
                  <a:pt x="9799391" y="3468499"/>
                  <a:pt x="9767382" y="3501796"/>
                  <a:pt x="9727534" y="3501796"/>
                </a:cubicBezTo>
                <a:lnTo>
                  <a:pt x="9193176" y="3501796"/>
                </a:lnTo>
                <a:cubicBezTo>
                  <a:pt x="9153327" y="3501796"/>
                  <a:pt x="9100414" y="3476987"/>
                  <a:pt x="9074284" y="3445648"/>
                </a:cubicBezTo>
                <a:lnTo>
                  <a:pt x="8834542" y="3158378"/>
                </a:lnTo>
                <a:cubicBezTo>
                  <a:pt x="8809065" y="3128345"/>
                  <a:pt x="8756152" y="3102883"/>
                  <a:pt x="8716304" y="3102883"/>
                </a:cubicBezTo>
                <a:lnTo>
                  <a:pt x="1249665" y="3102883"/>
                </a:lnTo>
                <a:cubicBezTo>
                  <a:pt x="1030827" y="3102883"/>
                  <a:pt x="852490" y="2924645"/>
                  <a:pt x="852490" y="2705927"/>
                </a:cubicBezTo>
                <a:lnTo>
                  <a:pt x="852490" y="1433451"/>
                </a:lnTo>
                <a:cubicBezTo>
                  <a:pt x="587271" y="1391014"/>
                  <a:pt x="367779" y="1210817"/>
                  <a:pt x="269138" y="967943"/>
                </a:cubicBezTo>
                <a:lnTo>
                  <a:pt x="143061" y="967943"/>
                </a:lnTo>
                <a:cubicBezTo>
                  <a:pt x="64671" y="967943"/>
                  <a:pt x="0" y="904613"/>
                  <a:pt x="0" y="826267"/>
                </a:cubicBezTo>
                <a:cubicBezTo>
                  <a:pt x="0" y="747268"/>
                  <a:pt x="64671" y="682632"/>
                  <a:pt x="143061" y="682632"/>
                </a:cubicBezTo>
                <a:close/>
                <a:moveTo>
                  <a:pt x="143110" y="342756"/>
                </a:moveTo>
                <a:lnTo>
                  <a:pt x="1806199" y="342756"/>
                </a:lnTo>
                <a:cubicBezTo>
                  <a:pt x="1885269" y="342756"/>
                  <a:pt x="1949310" y="407208"/>
                  <a:pt x="1949310" y="485983"/>
                </a:cubicBezTo>
                <a:cubicBezTo>
                  <a:pt x="1949310" y="564106"/>
                  <a:pt x="1885269" y="627256"/>
                  <a:pt x="1806199" y="627256"/>
                </a:cubicBezTo>
                <a:lnTo>
                  <a:pt x="143110" y="627256"/>
                </a:lnTo>
                <a:cubicBezTo>
                  <a:pt x="64693" y="627256"/>
                  <a:pt x="0" y="564106"/>
                  <a:pt x="0" y="485983"/>
                </a:cubicBezTo>
                <a:cubicBezTo>
                  <a:pt x="0" y="407208"/>
                  <a:pt x="64693" y="342756"/>
                  <a:pt x="143110" y="342756"/>
                </a:cubicBezTo>
                <a:close/>
                <a:moveTo>
                  <a:pt x="143110" y="0"/>
                </a:moveTo>
                <a:lnTo>
                  <a:pt x="1806199" y="0"/>
                </a:lnTo>
                <a:cubicBezTo>
                  <a:pt x="1885269" y="0"/>
                  <a:pt x="1949310" y="64451"/>
                  <a:pt x="1949310" y="142575"/>
                </a:cubicBezTo>
                <a:cubicBezTo>
                  <a:pt x="1949310" y="220698"/>
                  <a:pt x="1885269" y="284498"/>
                  <a:pt x="1806199" y="284498"/>
                </a:cubicBezTo>
                <a:lnTo>
                  <a:pt x="143110" y="284498"/>
                </a:lnTo>
                <a:cubicBezTo>
                  <a:pt x="64693" y="284498"/>
                  <a:pt x="0" y="220698"/>
                  <a:pt x="0" y="142575"/>
                </a:cubicBezTo>
                <a:cubicBezTo>
                  <a:pt x="0" y="64451"/>
                  <a:pt x="64693" y="0"/>
                  <a:pt x="143110" y="0"/>
                </a:cubicBezTo>
                <a:close/>
              </a:path>
            </a:pathLst>
          </a:custGeom>
          <a:solidFill>
            <a:schemeClr val="bg1">
              <a:lumMod val="75000"/>
            </a:schemeClr>
          </a:solidFill>
          <a:ln>
            <a:noFill/>
          </a:ln>
          <a:effectLst/>
        </p:spPr>
        <p:txBody>
          <a:bodyPr wrap="square" anchor="ctr">
            <a:noAutofit/>
          </a:bodyPr>
          <a:lstStyle/>
          <a:p>
            <a:endParaRPr lang="en-US" sz="3266">
              <a:latin typeface="Lato Light" panose="020F0502020204030203" pitchFamily="34" charset="0"/>
            </a:endParaRPr>
          </a:p>
        </p:txBody>
      </p:sp>
      <p:sp>
        <p:nvSpPr>
          <p:cNvPr id="17" name="Freeform 19">
            <a:extLst>
              <a:ext uri="{FF2B5EF4-FFF2-40B4-BE49-F238E27FC236}">
                <a16:creationId xmlns:a16="http://schemas.microsoft.com/office/drawing/2014/main" id="{D6CD4B8D-FAD6-234D-B6BD-750B8E365012}"/>
              </a:ext>
            </a:extLst>
          </p:cNvPr>
          <p:cNvSpPr>
            <a:spLocks noChangeArrowheads="1"/>
          </p:cNvSpPr>
          <p:nvPr/>
        </p:nvSpPr>
        <p:spPr bwMode="auto">
          <a:xfrm>
            <a:off x="5652440" y="1661096"/>
            <a:ext cx="2165988" cy="2744928"/>
          </a:xfrm>
          <a:custGeom>
            <a:avLst/>
            <a:gdLst>
              <a:gd name="T0" fmla="*/ 1804 w 6634"/>
              <a:gd name="T1" fmla="*/ 7056 h 8404"/>
              <a:gd name="T2" fmla="*/ 1744 w 6634"/>
              <a:gd name="T3" fmla="*/ 6855 h 8404"/>
              <a:gd name="T4" fmla="*/ 1318 w 6634"/>
              <a:gd name="T5" fmla="*/ 5855 h 8404"/>
              <a:gd name="T6" fmla="*/ 687 w 6634"/>
              <a:gd name="T7" fmla="*/ 4680 h 8404"/>
              <a:gd name="T8" fmla="*/ 441 w 6634"/>
              <a:gd name="T9" fmla="*/ 3318 h 8404"/>
              <a:gd name="T10" fmla="*/ 1286 w 6634"/>
              <a:gd name="T11" fmla="*/ 1282 h 8404"/>
              <a:gd name="T12" fmla="*/ 3317 w 6634"/>
              <a:gd name="T13" fmla="*/ 443 h 8404"/>
              <a:gd name="T14" fmla="*/ 5348 w 6634"/>
              <a:gd name="T15" fmla="*/ 1282 h 8404"/>
              <a:gd name="T16" fmla="*/ 6191 w 6634"/>
              <a:gd name="T17" fmla="*/ 3318 h 8404"/>
              <a:gd name="T18" fmla="*/ 5946 w 6634"/>
              <a:gd name="T19" fmla="*/ 4680 h 8404"/>
              <a:gd name="T20" fmla="*/ 5316 w 6634"/>
              <a:gd name="T21" fmla="*/ 5855 h 8404"/>
              <a:gd name="T22" fmla="*/ 4889 w 6634"/>
              <a:gd name="T23" fmla="*/ 6855 h 8404"/>
              <a:gd name="T24" fmla="*/ 4829 w 6634"/>
              <a:gd name="T25" fmla="*/ 7056 h 8404"/>
              <a:gd name="T26" fmla="*/ 4764 w 6634"/>
              <a:gd name="T27" fmla="*/ 7288 h 8404"/>
              <a:gd name="T28" fmla="*/ 4437 w 6634"/>
              <a:gd name="T29" fmla="*/ 7816 h 8404"/>
              <a:gd name="T30" fmla="*/ 3317 w 6634"/>
              <a:gd name="T31" fmla="*/ 7961 h 8404"/>
              <a:gd name="T32" fmla="*/ 2198 w 6634"/>
              <a:gd name="T33" fmla="*/ 7816 h 8404"/>
              <a:gd name="T34" fmla="*/ 1870 w 6634"/>
              <a:gd name="T35" fmla="*/ 7288 h 8404"/>
              <a:gd name="T36" fmla="*/ 3317 w 6634"/>
              <a:gd name="T37" fmla="*/ 8403 h 8404"/>
              <a:gd name="T38" fmla="*/ 4644 w 6634"/>
              <a:gd name="T39" fmla="*/ 8207 h 8404"/>
              <a:gd name="T40" fmla="*/ 5191 w 6634"/>
              <a:gd name="T41" fmla="*/ 7399 h 8404"/>
              <a:gd name="T42" fmla="*/ 5249 w 6634"/>
              <a:gd name="T43" fmla="*/ 7193 h 8404"/>
              <a:gd name="T44" fmla="*/ 5315 w 6634"/>
              <a:gd name="T45" fmla="*/ 6976 h 8404"/>
              <a:gd name="T46" fmla="*/ 5682 w 6634"/>
              <a:gd name="T47" fmla="*/ 6105 h 8404"/>
              <a:gd name="T48" fmla="*/ 6361 w 6634"/>
              <a:gd name="T49" fmla="*/ 4835 h 8404"/>
              <a:gd name="T50" fmla="*/ 6633 w 6634"/>
              <a:gd name="T51" fmla="*/ 3318 h 8404"/>
              <a:gd name="T52" fmla="*/ 5660 w 6634"/>
              <a:gd name="T53" fmla="*/ 970 h 8404"/>
              <a:gd name="T54" fmla="*/ 3317 w 6634"/>
              <a:gd name="T55" fmla="*/ 0 h 8404"/>
              <a:gd name="T56" fmla="*/ 973 w 6634"/>
              <a:gd name="T57" fmla="*/ 970 h 8404"/>
              <a:gd name="T58" fmla="*/ 0 w 6634"/>
              <a:gd name="T59" fmla="*/ 3318 h 8404"/>
              <a:gd name="T60" fmla="*/ 273 w 6634"/>
              <a:gd name="T61" fmla="*/ 4835 h 8404"/>
              <a:gd name="T62" fmla="*/ 953 w 6634"/>
              <a:gd name="T63" fmla="*/ 6105 h 8404"/>
              <a:gd name="T64" fmla="*/ 1320 w 6634"/>
              <a:gd name="T65" fmla="*/ 6976 h 8404"/>
              <a:gd name="T66" fmla="*/ 1384 w 6634"/>
              <a:gd name="T67" fmla="*/ 7193 h 8404"/>
              <a:gd name="T68" fmla="*/ 1442 w 6634"/>
              <a:gd name="T69" fmla="*/ 7399 h 8404"/>
              <a:gd name="T70" fmla="*/ 1990 w 6634"/>
              <a:gd name="T71" fmla="*/ 8207 h 8404"/>
              <a:gd name="T72" fmla="*/ 3317 w 6634"/>
              <a:gd name="T73" fmla="*/ 8403 h 8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634" h="8404">
                <a:moveTo>
                  <a:pt x="1804" y="7056"/>
                </a:moveTo>
                <a:lnTo>
                  <a:pt x="1804" y="7056"/>
                </a:lnTo>
                <a:cubicBezTo>
                  <a:pt x="1784" y="6995"/>
                  <a:pt x="1764" y="6927"/>
                  <a:pt x="1744" y="6855"/>
                </a:cubicBezTo>
                <a:lnTo>
                  <a:pt x="1744" y="6855"/>
                </a:lnTo>
                <a:cubicBezTo>
                  <a:pt x="1661" y="6567"/>
                  <a:pt x="1558" y="6208"/>
                  <a:pt x="1318" y="5855"/>
                </a:cubicBezTo>
                <a:lnTo>
                  <a:pt x="1318" y="5855"/>
                </a:lnTo>
                <a:cubicBezTo>
                  <a:pt x="1029" y="5430"/>
                  <a:pt x="827" y="5057"/>
                  <a:pt x="687" y="4680"/>
                </a:cubicBezTo>
                <a:lnTo>
                  <a:pt x="687" y="4680"/>
                </a:lnTo>
                <a:cubicBezTo>
                  <a:pt x="523" y="4239"/>
                  <a:pt x="441" y="3793"/>
                  <a:pt x="441" y="3318"/>
                </a:cubicBezTo>
                <a:lnTo>
                  <a:pt x="441" y="3318"/>
                </a:lnTo>
                <a:cubicBezTo>
                  <a:pt x="441" y="2549"/>
                  <a:pt x="741" y="1827"/>
                  <a:pt x="1286" y="1282"/>
                </a:cubicBezTo>
                <a:lnTo>
                  <a:pt x="1286" y="1282"/>
                </a:lnTo>
                <a:cubicBezTo>
                  <a:pt x="1829" y="741"/>
                  <a:pt x="2550" y="443"/>
                  <a:pt x="3317" y="443"/>
                </a:cubicBezTo>
                <a:lnTo>
                  <a:pt x="3317" y="443"/>
                </a:lnTo>
                <a:cubicBezTo>
                  <a:pt x="4083" y="443"/>
                  <a:pt x="4804" y="741"/>
                  <a:pt x="5348" y="1282"/>
                </a:cubicBezTo>
                <a:lnTo>
                  <a:pt x="5348" y="1282"/>
                </a:lnTo>
                <a:cubicBezTo>
                  <a:pt x="5892" y="1827"/>
                  <a:pt x="6191" y="2549"/>
                  <a:pt x="6191" y="3318"/>
                </a:cubicBezTo>
                <a:lnTo>
                  <a:pt x="6191" y="3318"/>
                </a:lnTo>
                <a:cubicBezTo>
                  <a:pt x="6191" y="3793"/>
                  <a:pt x="6112" y="4239"/>
                  <a:pt x="5946" y="4680"/>
                </a:cubicBezTo>
                <a:lnTo>
                  <a:pt x="5946" y="4680"/>
                </a:lnTo>
                <a:cubicBezTo>
                  <a:pt x="5806" y="5057"/>
                  <a:pt x="5606" y="5430"/>
                  <a:pt x="5316" y="5855"/>
                </a:cubicBezTo>
                <a:lnTo>
                  <a:pt x="5316" y="5855"/>
                </a:lnTo>
                <a:cubicBezTo>
                  <a:pt x="5075" y="6208"/>
                  <a:pt x="4972" y="6567"/>
                  <a:pt x="4889" y="6855"/>
                </a:cubicBezTo>
                <a:lnTo>
                  <a:pt x="4889" y="6855"/>
                </a:lnTo>
                <a:cubicBezTo>
                  <a:pt x="4869" y="6927"/>
                  <a:pt x="4849" y="6995"/>
                  <a:pt x="4829" y="7056"/>
                </a:cubicBezTo>
                <a:lnTo>
                  <a:pt x="4829" y="7056"/>
                </a:lnTo>
                <a:cubicBezTo>
                  <a:pt x="4802" y="7139"/>
                  <a:pt x="4782" y="7219"/>
                  <a:pt x="4764" y="7288"/>
                </a:cubicBezTo>
                <a:lnTo>
                  <a:pt x="4764" y="7288"/>
                </a:lnTo>
                <a:cubicBezTo>
                  <a:pt x="4706" y="7508"/>
                  <a:pt x="4657" y="7699"/>
                  <a:pt x="4437" y="7816"/>
                </a:cubicBezTo>
                <a:lnTo>
                  <a:pt x="4437" y="7816"/>
                </a:lnTo>
                <a:cubicBezTo>
                  <a:pt x="4242" y="7920"/>
                  <a:pt x="3928" y="7961"/>
                  <a:pt x="3317" y="7961"/>
                </a:cubicBezTo>
                <a:lnTo>
                  <a:pt x="3317" y="7961"/>
                </a:lnTo>
                <a:cubicBezTo>
                  <a:pt x="2705" y="7961"/>
                  <a:pt x="2391" y="7920"/>
                  <a:pt x="2198" y="7816"/>
                </a:cubicBezTo>
                <a:lnTo>
                  <a:pt x="2198" y="7816"/>
                </a:lnTo>
                <a:cubicBezTo>
                  <a:pt x="1977" y="7699"/>
                  <a:pt x="1927" y="7508"/>
                  <a:pt x="1870" y="7288"/>
                </a:cubicBezTo>
                <a:lnTo>
                  <a:pt x="1870" y="7288"/>
                </a:lnTo>
                <a:cubicBezTo>
                  <a:pt x="1851" y="7219"/>
                  <a:pt x="1831" y="7139"/>
                  <a:pt x="1804" y="7056"/>
                </a:cubicBezTo>
                <a:close/>
                <a:moveTo>
                  <a:pt x="3317" y="8403"/>
                </a:moveTo>
                <a:lnTo>
                  <a:pt x="3317" y="8403"/>
                </a:lnTo>
                <a:cubicBezTo>
                  <a:pt x="4017" y="8403"/>
                  <a:pt x="4377" y="8349"/>
                  <a:pt x="4644" y="8207"/>
                </a:cubicBezTo>
                <a:lnTo>
                  <a:pt x="4644" y="8207"/>
                </a:lnTo>
                <a:cubicBezTo>
                  <a:pt x="5035" y="7997"/>
                  <a:pt x="5126" y="7651"/>
                  <a:pt x="5191" y="7399"/>
                </a:cubicBezTo>
                <a:lnTo>
                  <a:pt x="5191" y="7399"/>
                </a:lnTo>
                <a:cubicBezTo>
                  <a:pt x="5208" y="7333"/>
                  <a:pt x="5227" y="7264"/>
                  <a:pt x="5249" y="7193"/>
                </a:cubicBezTo>
                <a:lnTo>
                  <a:pt x="5249" y="7193"/>
                </a:lnTo>
                <a:cubicBezTo>
                  <a:pt x="5272" y="7125"/>
                  <a:pt x="5293" y="7052"/>
                  <a:pt x="5315" y="6976"/>
                </a:cubicBezTo>
                <a:lnTo>
                  <a:pt x="5315" y="6976"/>
                </a:lnTo>
                <a:cubicBezTo>
                  <a:pt x="5392" y="6706"/>
                  <a:pt x="5480" y="6398"/>
                  <a:pt x="5682" y="6105"/>
                </a:cubicBezTo>
                <a:lnTo>
                  <a:pt x="5682" y="6105"/>
                </a:lnTo>
                <a:cubicBezTo>
                  <a:pt x="5992" y="5650"/>
                  <a:pt x="6208" y="5246"/>
                  <a:pt x="6361" y="4835"/>
                </a:cubicBezTo>
                <a:lnTo>
                  <a:pt x="6361" y="4835"/>
                </a:lnTo>
                <a:cubicBezTo>
                  <a:pt x="6545" y="4343"/>
                  <a:pt x="6633" y="3847"/>
                  <a:pt x="6633" y="3318"/>
                </a:cubicBezTo>
                <a:lnTo>
                  <a:pt x="6633" y="3318"/>
                </a:lnTo>
                <a:cubicBezTo>
                  <a:pt x="6633" y="2431"/>
                  <a:pt x="6288" y="1597"/>
                  <a:pt x="5660" y="970"/>
                </a:cubicBezTo>
                <a:lnTo>
                  <a:pt x="5660" y="970"/>
                </a:lnTo>
                <a:cubicBezTo>
                  <a:pt x="5034" y="345"/>
                  <a:pt x="4201" y="0"/>
                  <a:pt x="3317" y="0"/>
                </a:cubicBezTo>
                <a:lnTo>
                  <a:pt x="3317" y="0"/>
                </a:lnTo>
                <a:cubicBezTo>
                  <a:pt x="2432" y="0"/>
                  <a:pt x="1600" y="345"/>
                  <a:pt x="973" y="970"/>
                </a:cubicBezTo>
                <a:lnTo>
                  <a:pt x="973" y="970"/>
                </a:lnTo>
                <a:cubicBezTo>
                  <a:pt x="345" y="1597"/>
                  <a:pt x="0" y="2431"/>
                  <a:pt x="0" y="3318"/>
                </a:cubicBezTo>
                <a:lnTo>
                  <a:pt x="0" y="3318"/>
                </a:lnTo>
                <a:cubicBezTo>
                  <a:pt x="0" y="3847"/>
                  <a:pt x="89" y="4343"/>
                  <a:pt x="273" y="4835"/>
                </a:cubicBezTo>
                <a:lnTo>
                  <a:pt x="273" y="4835"/>
                </a:lnTo>
                <a:cubicBezTo>
                  <a:pt x="425" y="5246"/>
                  <a:pt x="642" y="5650"/>
                  <a:pt x="953" y="6105"/>
                </a:cubicBezTo>
                <a:lnTo>
                  <a:pt x="953" y="6105"/>
                </a:lnTo>
                <a:cubicBezTo>
                  <a:pt x="1153" y="6398"/>
                  <a:pt x="1241" y="6706"/>
                  <a:pt x="1320" y="6976"/>
                </a:cubicBezTo>
                <a:lnTo>
                  <a:pt x="1320" y="6976"/>
                </a:lnTo>
                <a:cubicBezTo>
                  <a:pt x="1341" y="7053"/>
                  <a:pt x="1361" y="7125"/>
                  <a:pt x="1384" y="7193"/>
                </a:cubicBezTo>
                <a:lnTo>
                  <a:pt x="1384" y="7193"/>
                </a:lnTo>
                <a:cubicBezTo>
                  <a:pt x="1407" y="7264"/>
                  <a:pt x="1424" y="7333"/>
                  <a:pt x="1442" y="7399"/>
                </a:cubicBezTo>
                <a:lnTo>
                  <a:pt x="1442" y="7399"/>
                </a:lnTo>
                <a:cubicBezTo>
                  <a:pt x="1507" y="7651"/>
                  <a:pt x="1598" y="7997"/>
                  <a:pt x="1990" y="8207"/>
                </a:cubicBezTo>
                <a:lnTo>
                  <a:pt x="1990" y="8207"/>
                </a:lnTo>
                <a:cubicBezTo>
                  <a:pt x="2257" y="8349"/>
                  <a:pt x="2617" y="8403"/>
                  <a:pt x="3317" y="8403"/>
                </a:cubicBezTo>
                <a:close/>
              </a:path>
            </a:pathLst>
          </a:custGeom>
          <a:solidFill>
            <a:schemeClr val="bg1">
              <a:lumMod val="75000"/>
            </a:schemeClr>
          </a:solidFill>
          <a:ln>
            <a:noFill/>
          </a:ln>
          <a:effectLst/>
        </p:spPr>
        <p:txBody>
          <a:bodyPr wrap="none" anchor="ctr"/>
          <a:lstStyle/>
          <a:p>
            <a:endParaRPr lang="en-US" sz="3266">
              <a:latin typeface="Lato Light" panose="020F0502020204030203" pitchFamily="34" charset="0"/>
            </a:endParaRPr>
          </a:p>
        </p:txBody>
      </p:sp>
      <p:sp>
        <p:nvSpPr>
          <p:cNvPr id="38" name="Freeform 37">
            <a:extLst>
              <a:ext uri="{FF2B5EF4-FFF2-40B4-BE49-F238E27FC236}">
                <a16:creationId xmlns:a16="http://schemas.microsoft.com/office/drawing/2014/main" id="{0A63C7E8-20BE-DF49-B624-5742D95EA138}"/>
              </a:ext>
            </a:extLst>
          </p:cNvPr>
          <p:cNvSpPr>
            <a:spLocks noChangeArrowheads="1"/>
          </p:cNvSpPr>
          <p:nvPr/>
        </p:nvSpPr>
        <p:spPr bwMode="auto">
          <a:xfrm>
            <a:off x="5796456" y="1802231"/>
            <a:ext cx="1877631" cy="1877631"/>
          </a:xfrm>
          <a:custGeom>
            <a:avLst/>
            <a:gdLst>
              <a:gd name="connsiteX0" fmla="*/ 1879397 w 3755261"/>
              <a:gd name="connsiteY0" fmla="*/ 1771386 h 3755261"/>
              <a:gd name="connsiteX1" fmla="*/ 1771385 w 3755261"/>
              <a:gd name="connsiteY1" fmla="*/ 1879071 h 3755261"/>
              <a:gd name="connsiteX2" fmla="*/ 1879397 w 3755261"/>
              <a:gd name="connsiteY2" fmla="*/ 1986756 h 3755261"/>
              <a:gd name="connsiteX3" fmla="*/ 1986755 w 3755261"/>
              <a:gd name="connsiteY3" fmla="*/ 1879071 h 3755261"/>
              <a:gd name="connsiteX4" fmla="*/ 1879397 w 3755261"/>
              <a:gd name="connsiteY4" fmla="*/ 1771386 h 3755261"/>
              <a:gd name="connsiteX5" fmla="*/ 1877956 w 3755261"/>
              <a:gd name="connsiteY5" fmla="*/ 1610090 h 3755261"/>
              <a:gd name="connsiteX6" fmla="*/ 2145172 w 3755261"/>
              <a:gd name="connsiteY6" fmla="*/ 1877958 h 3755261"/>
              <a:gd name="connsiteX7" fmla="*/ 1877956 w 3755261"/>
              <a:gd name="connsiteY7" fmla="*/ 2145174 h 3755261"/>
              <a:gd name="connsiteX8" fmla="*/ 1610088 w 3755261"/>
              <a:gd name="connsiteY8" fmla="*/ 1877958 h 3755261"/>
              <a:gd name="connsiteX9" fmla="*/ 1877956 w 3755261"/>
              <a:gd name="connsiteY9" fmla="*/ 1610090 h 3755261"/>
              <a:gd name="connsiteX10" fmla="*/ 1879398 w 3755261"/>
              <a:gd name="connsiteY10" fmla="*/ 1342220 h 3755261"/>
              <a:gd name="connsiteX11" fmla="*/ 1342222 w 3755261"/>
              <a:gd name="connsiteY11" fmla="*/ 1879071 h 3755261"/>
              <a:gd name="connsiteX12" fmla="*/ 1879398 w 3755261"/>
              <a:gd name="connsiteY12" fmla="*/ 2415921 h 3755261"/>
              <a:gd name="connsiteX13" fmla="*/ 2415921 w 3755261"/>
              <a:gd name="connsiteY13" fmla="*/ 1879071 h 3755261"/>
              <a:gd name="connsiteX14" fmla="*/ 1879398 w 3755261"/>
              <a:gd name="connsiteY14" fmla="*/ 1342220 h 3755261"/>
              <a:gd name="connsiteX15" fmla="*/ 1879072 w 3755261"/>
              <a:gd name="connsiteY15" fmla="*/ 1074353 h 3755261"/>
              <a:gd name="connsiteX16" fmla="*/ 2683790 w 3755261"/>
              <a:gd name="connsiteY16" fmla="*/ 1879071 h 3755261"/>
              <a:gd name="connsiteX17" fmla="*/ 1879072 w 3755261"/>
              <a:gd name="connsiteY17" fmla="*/ 2683789 h 3755261"/>
              <a:gd name="connsiteX18" fmla="*/ 1074353 w 3755261"/>
              <a:gd name="connsiteY18" fmla="*/ 1879071 h 3755261"/>
              <a:gd name="connsiteX19" fmla="*/ 1879072 w 3755261"/>
              <a:gd name="connsiteY19" fmla="*/ 1074353 h 3755261"/>
              <a:gd name="connsiteX20" fmla="*/ 1879398 w 3755261"/>
              <a:gd name="connsiteY20" fmla="*/ 806484 h 3755261"/>
              <a:gd name="connsiteX21" fmla="*/ 806486 w 3755261"/>
              <a:gd name="connsiteY21" fmla="*/ 1879071 h 3755261"/>
              <a:gd name="connsiteX22" fmla="*/ 1879398 w 3755261"/>
              <a:gd name="connsiteY22" fmla="*/ 2951657 h 3755261"/>
              <a:gd name="connsiteX23" fmla="*/ 2951657 w 3755261"/>
              <a:gd name="connsiteY23" fmla="*/ 1879071 h 3755261"/>
              <a:gd name="connsiteX24" fmla="*/ 1879398 w 3755261"/>
              <a:gd name="connsiteY24" fmla="*/ 806484 h 3755261"/>
              <a:gd name="connsiteX25" fmla="*/ 1880837 w 3755261"/>
              <a:gd name="connsiteY25" fmla="*/ 538616 h 3755261"/>
              <a:gd name="connsiteX26" fmla="*/ 3222405 w 3755261"/>
              <a:gd name="connsiteY26" fmla="*/ 1879070 h 3755261"/>
              <a:gd name="connsiteX27" fmla="*/ 1880837 w 3755261"/>
              <a:gd name="connsiteY27" fmla="*/ 3219524 h 3755261"/>
              <a:gd name="connsiteX28" fmla="*/ 538616 w 3755261"/>
              <a:gd name="connsiteY28" fmla="*/ 1879070 h 3755261"/>
              <a:gd name="connsiteX29" fmla="*/ 1880837 w 3755261"/>
              <a:gd name="connsiteY29" fmla="*/ 538616 h 3755261"/>
              <a:gd name="connsiteX30" fmla="*/ 1877957 w 3755261"/>
              <a:gd name="connsiteY30" fmla="*/ 267870 h 3755261"/>
              <a:gd name="connsiteX31" fmla="*/ 267868 w 3755261"/>
              <a:gd name="connsiteY31" fmla="*/ 1877633 h 3755261"/>
              <a:gd name="connsiteX32" fmla="*/ 1877957 w 3755261"/>
              <a:gd name="connsiteY32" fmla="*/ 3487395 h 3755261"/>
              <a:gd name="connsiteX33" fmla="*/ 3487393 w 3755261"/>
              <a:gd name="connsiteY33" fmla="*/ 1877633 h 3755261"/>
              <a:gd name="connsiteX34" fmla="*/ 1877957 w 3755261"/>
              <a:gd name="connsiteY34" fmla="*/ 267870 h 3755261"/>
              <a:gd name="connsiteX35" fmla="*/ 1878284 w 3755261"/>
              <a:gd name="connsiteY35" fmla="*/ 0 h 3755261"/>
              <a:gd name="connsiteX36" fmla="*/ 3755261 w 3755261"/>
              <a:gd name="connsiteY36" fmla="*/ 1877631 h 3755261"/>
              <a:gd name="connsiteX37" fmla="*/ 1878284 w 3755261"/>
              <a:gd name="connsiteY37" fmla="*/ 3755261 h 3755261"/>
              <a:gd name="connsiteX38" fmla="*/ 0 w 3755261"/>
              <a:gd name="connsiteY38" fmla="*/ 1877631 h 3755261"/>
              <a:gd name="connsiteX39" fmla="*/ 1878284 w 3755261"/>
              <a:gd name="connsiteY39" fmla="*/ 0 h 375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755261" h="3755261">
                <a:moveTo>
                  <a:pt x="1879397" y="1771386"/>
                </a:moveTo>
                <a:cubicBezTo>
                  <a:pt x="1819172" y="1771386"/>
                  <a:pt x="1771385" y="1819681"/>
                  <a:pt x="1771385" y="1879071"/>
                </a:cubicBezTo>
                <a:cubicBezTo>
                  <a:pt x="1771385" y="1938461"/>
                  <a:pt x="1819172" y="1986756"/>
                  <a:pt x="1879397" y="1986756"/>
                </a:cubicBezTo>
                <a:cubicBezTo>
                  <a:pt x="1938967" y="1986756"/>
                  <a:pt x="1986755" y="1938461"/>
                  <a:pt x="1986755" y="1879071"/>
                </a:cubicBezTo>
                <a:cubicBezTo>
                  <a:pt x="1986755" y="1819681"/>
                  <a:pt x="1938967" y="1771386"/>
                  <a:pt x="1879397" y="1771386"/>
                </a:cubicBezTo>
                <a:close/>
                <a:moveTo>
                  <a:pt x="1877956" y="1610090"/>
                </a:moveTo>
                <a:cubicBezTo>
                  <a:pt x="2025903" y="1610090"/>
                  <a:pt x="2145172" y="1730012"/>
                  <a:pt x="2145172" y="1877958"/>
                </a:cubicBezTo>
                <a:cubicBezTo>
                  <a:pt x="2145172" y="2025253"/>
                  <a:pt x="2025903" y="2145174"/>
                  <a:pt x="1877956" y="2145174"/>
                </a:cubicBezTo>
                <a:cubicBezTo>
                  <a:pt x="1730010" y="2145174"/>
                  <a:pt x="1610088" y="2025253"/>
                  <a:pt x="1610088" y="1877958"/>
                </a:cubicBezTo>
                <a:cubicBezTo>
                  <a:pt x="1610088" y="1730012"/>
                  <a:pt x="1730010" y="1610090"/>
                  <a:pt x="1877956" y="1610090"/>
                </a:cubicBezTo>
                <a:close/>
                <a:moveTo>
                  <a:pt x="1879398" y="1342220"/>
                </a:moveTo>
                <a:cubicBezTo>
                  <a:pt x="1582710" y="1342220"/>
                  <a:pt x="1342222" y="1582562"/>
                  <a:pt x="1342222" y="1879071"/>
                </a:cubicBezTo>
                <a:cubicBezTo>
                  <a:pt x="1342222" y="2175579"/>
                  <a:pt x="1582710" y="2415921"/>
                  <a:pt x="1879398" y="2415921"/>
                </a:cubicBezTo>
                <a:cubicBezTo>
                  <a:pt x="2175433" y="2415921"/>
                  <a:pt x="2415921" y="2175579"/>
                  <a:pt x="2415921" y="1879071"/>
                </a:cubicBezTo>
                <a:cubicBezTo>
                  <a:pt x="2415921" y="1582562"/>
                  <a:pt x="2175433" y="1342220"/>
                  <a:pt x="1879398" y="1342220"/>
                </a:cubicBezTo>
                <a:close/>
                <a:moveTo>
                  <a:pt x="1879072" y="1074353"/>
                </a:moveTo>
                <a:cubicBezTo>
                  <a:pt x="2323234" y="1074353"/>
                  <a:pt x="2683790" y="1435269"/>
                  <a:pt x="2683790" y="1879071"/>
                </a:cubicBezTo>
                <a:cubicBezTo>
                  <a:pt x="2683790" y="2322873"/>
                  <a:pt x="2323234" y="2683789"/>
                  <a:pt x="1879072" y="2683789"/>
                </a:cubicBezTo>
                <a:cubicBezTo>
                  <a:pt x="1434256" y="2683789"/>
                  <a:pt x="1074353" y="2322873"/>
                  <a:pt x="1074353" y="1879071"/>
                </a:cubicBezTo>
                <a:cubicBezTo>
                  <a:pt x="1074353" y="1435269"/>
                  <a:pt x="1434256" y="1074353"/>
                  <a:pt x="1879072" y="1074353"/>
                </a:cubicBezTo>
                <a:close/>
                <a:moveTo>
                  <a:pt x="1879398" y="806484"/>
                </a:moveTo>
                <a:cubicBezTo>
                  <a:pt x="1286456" y="806484"/>
                  <a:pt x="806486" y="1286308"/>
                  <a:pt x="806486" y="1879071"/>
                </a:cubicBezTo>
                <a:cubicBezTo>
                  <a:pt x="806486" y="2471180"/>
                  <a:pt x="1286456" y="2951657"/>
                  <a:pt x="1879398" y="2951657"/>
                </a:cubicBezTo>
                <a:cubicBezTo>
                  <a:pt x="2471687" y="2951657"/>
                  <a:pt x="2951657" y="2471180"/>
                  <a:pt x="2951657" y="1879071"/>
                </a:cubicBezTo>
                <a:cubicBezTo>
                  <a:pt x="2951657" y="1286308"/>
                  <a:pt x="2471687" y="806484"/>
                  <a:pt x="1879398" y="806484"/>
                </a:cubicBezTo>
                <a:close/>
                <a:moveTo>
                  <a:pt x="1880837" y="538616"/>
                </a:moveTo>
                <a:cubicBezTo>
                  <a:pt x="2621215" y="538616"/>
                  <a:pt x="3222405" y="1138654"/>
                  <a:pt x="3222405" y="1879070"/>
                </a:cubicBezTo>
                <a:cubicBezTo>
                  <a:pt x="3222405" y="2619487"/>
                  <a:pt x="2621215" y="3219524"/>
                  <a:pt x="1880837" y="3219524"/>
                </a:cubicBezTo>
                <a:cubicBezTo>
                  <a:pt x="1139806" y="3219524"/>
                  <a:pt x="538616" y="2619487"/>
                  <a:pt x="538616" y="1879070"/>
                </a:cubicBezTo>
                <a:cubicBezTo>
                  <a:pt x="538616" y="1138654"/>
                  <a:pt x="1139806" y="538616"/>
                  <a:pt x="1880837" y="538616"/>
                </a:cubicBezTo>
                <a:close/>
                <a:moveTo>
                  <a:pt x="1877957" y="267870"/>
                </a:moveTo>
                <a:cubicBezTo>
                  <a:pt x="988979" y="267870"/>
                  <a:pt x="267868" y="987821"/>
                  <a:pt x="267868" y="1877633"/>
                </a:cubicBezTo>
                <a:cubicBezTo>
                  <a:pt x="267868" y="2766138"/>
                  <a:pt x="988979" y="3487395"/>
                  <a:pt x="1877957" y="3487395"/>
                </a:cubicBezTo>
                <a:cubicBezTo>
                  <a:pt x="2766935" y="3487395"/>
                  <a:pt x="3487393" y="2766138"/>
                  <a:pt x="3487393" y="1877633"/>
                </a:cubicBezTo>
                <a:cubicBezTo>
                  <a:pt x="3487393" y="987821"/>
                  <a:pt x="2766935" y="267870"/>
                  <a:pt x="1877957" y="267870"/>
                </a:cubicBezTo>
                <a:close/>
                <a:moveTo>
                  <a:pt x="1878284" y="0"/>
                </a:moveTo>
                <a:cubicBezTo>
                  <a:pt x="2914736" y="0"/>
                  <a:pt x="3755261" y="840526"/>
                  <a:pt x="3755261" y="1877631"/>
                </a:cubicBezTo>
                <a:cubicBezTo>
                  <a:pt x="3755261" y="2914736"/>
                  <a:pt x="2914736" y="3755261"/>
                  <a:pt x="1878284" y="3755261"/>
                </a:cubicBezTo>
                <a:cubicBezTo>
                  <a:pt x="841179" y="3755261"/>
                  <a:pt x="0" y="2914736"/>
                  <a:pt x="0" y="1877631"/>
                </a:cubicBezTo>
                <a:cubicBezTo>
                  <a:pt x="0" y="840526"/>
                  <a:pt x="841179" y="0"/>
                  <a:pt x="1878284" y="0"/>
                </a:cubicBezTo>
                <a:close/>
              </a:path>
            </a:pathLst>
          </a:custGeom>
          <a:solidFill>
            <a:schemeClr val="accent5"/>
          </a:solidFill>
          <a:ln>
            <a:noFill/>
          </a:ln>
          <a:effectLst/>
        </p:spPr>
        <p:txBody>
          <a:bodyPr wrap="square" anchor="ctr">
            <a:noAutofit/>
          </a:bodyPr>
          <a:lstStyle/>
          <a:p>
            <a:endParaRPr lang="en-US" sz="3266">
              <a:latin typeface="Lato Light" panose="020F0502020204030203" pitchFamily="34" charset="0"/>
            </a:endParaRPr>
          </a:p>
        </p:txBody>
      </p:sp>
      <p:grpSp>
        <p:nvGrpSpPr>
          <p:cNvPr id="40" name="Group 39">
            <a:extLst>
              <a:ext uri="{FF2B5EF4-FFF2-40B4-BE49-F238E27FC236}">
                <a16:creationId xmlns:a16="http://schemas.microsoft.com/office/drawing/2014/main" id="{791369C6-4086-FC45-B656-0C0F843F0DF6}"/>
              </a:ext>
            </a:extLst>
          </p:cNvPr>
          <p:cNvGrpSpPr/>
          <p:nvPr/>
        </p:nvGrpSpPr>
        <p:grpSpPr>
          <a:xfrm>
            <a:off x="6738314" y="1358664"/>
            <a:ext cx="1376459" cy="1379665"/>
            <a:chOff x="13473453" y="2717327"/>
            <a:chExt cx="2752918" cy="2759330"/>
          </a:xfrm>
        </p:grpSpPr>
        <p:sp>
          <p:nvSpPr>
            <p:cNvPr id="39" name="Freeform 38">
              <a:extLst>
                <a:ext uri="{FF2B5EF4-FFF2-40B4-BE49-F238E27FC236}">
                  <a16:creationId xmlns:a16="http://schemas.microsoft.com/office/drawing/2014/main" id="{FE6B185D-3F7B-034C-BD4F-F6A90C576EF9}"/>
                </a:ext>
              </a:extLst>
            </p:cNvPr>
            <p:cNvSpPr>
              <a:spLocks noChangeArrowheads="1"/>
            </p:cNvSpPr>
            <p:nvPr/>
          </p:nvSpPr>
          <p:spPr bwMode="auto">
            <a:xfrm>
              <a:off x="15532869" y="2717327"/>
              <a:ext cx="693502" cy="699261"/>
            </a:xfrm>
            <a:custGeom>
              <a:avLst/>
              <a:gdLst>
                <a:gd name="connsiteX0" fmla="*/ 693502 w 693502"/>
                <a:gd name="connsiteY0" fmla="*/ 308193 h 699261"/>
                <a:gd name="connsiteX1" fmla="*/ 309978 w 693502"/>
                <a:gd name="connsiteY1" fmla="*/ 693385 h 699261"/>
                <a:gd name="connsiteX2" fmla="*/ 43206 w 693502"/>
                <a:gd name="connsiteY2" fmla="*/ 699261 h 699261"/>
                <a:gd name="connsiteX3" fmla="*/ 425426 w 693502"/>
                <a:gd name="connsiteY3" fmla="*/ 315375 h 699261"/>
                <a:gd name="connsiteX4" fmla="*/ 385309 w 693502"/>
                <a:gd name="connsiteY4" fmla="*/ 0 h 699261"/>
                <a:gd name="connsiteX5" fmla="*/ 382701 w 693502"/>
                <a:gd name="connsiteY5" fmla="*/ 271832 h 699261"/>
                <a:gd name="connsiteX6" fmla="*/ 0 w 693502"/>
                <a:gd name="connsiteY6" fmla="*/ 656056 h 699261"/>
                <a:gd name="connsiteX7" fmla="*/ 1304 w 693502"/>
                <a:gd name="connsiteY7" fmla="*/ 400560 h 699261"/>
                <a:gd name="connsiteX8" fmla="*/ 0 w 693502"/>
                <a:gd name="connsiteY8" fmla="*/ 386184 h 699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3502" h="699261">
                  <a:moveTo>
                    <a:pt x="693502" y="308193"/>
                  </a:moveTo>
                  <a:lnTo>
                    <a:pt x="309978" y="693385"/>
                  </a:lnTo>
                  <a:cubicBezTo>
                    <a:pt x="219314" y="684898"/>
                    <a:pt x="130608" y="686857"/>
                    <a:pt x="43206" y="699261"/>
                  </a:cubicBezTo>
                  <a:lnTo>
                    <a:pt x="425426" y="315375"/>
                  </a:lnTo>
                  <a:close/>
                  <a:moveTo>
                    <a:pt x="385309" y="0"/>
                  </a:moveTo>
                  <a:lnTo>
                    <a:pt x="382701" y="271832"/>
                  </a:lnTo>
                  <a:lnTo>
                    <a:pt x="0" y="656056"/>
                  </a:lnTo>
                  <a:lnTo>
                    <a:pt x="1304" y="400560"/>
                  </a:lnTo>
                  <a:lnTo>
                    <a:pt x="0" y="386184"/>
                  </a:lnTo>
                  <a:close/>
                </a:path>
              </a:pathLst>
            </a:custGeom>
            <a:solidFill>
              <a:schemeClr val="accent1"/>
            </a:solidFill>
            <a:ln>
              <a:noFill/>
            </a:ln>
            <a:effectLst/>
          </p:spPr>
          <p:txBody>
            <a:bodyPr wrap="square" anchor="ctr">
              <a:noAutofit/>
            </a:bodyPr>
            <a:lstStyle/>
            <a:p>
              <a:endParaRPr lang="en-US" sz="3266">
                <a:latin typeface="Lato Light" panose="020F0502020204030203" pitchFamily="34" charset="0"/>
              </a:endParaRPr>
            </a:p>
          </p:txBody>
        </p:sp>
        <p:sp>
          <p:nvSpPr>
            <p:cNvPr id="28" name="Freeform 30">
              <a:extLst>
                <a:ext uri="{FF2B5EF4-FFF2-40B4-BE49-F238E27FC236}">
                  <a16:creationId xmlns:a16="http://schemas.microsoft.com/office/drawing/2014/main" id="{D7E9CD1D-6CDB-964B-9D14-37FA5C25A739}"/>
                </a:ext>
              </a:extLst>
            </p:cNvPr>
            <p:cNvSpPr>
              <a:spLocks noChangeArrowheads="1"/>
            </p:cNvSpPr>
            <p:nvPr/>
          </p:nvSpPr>
          <p:spPr bwMode="auto">
            <a:xfrm>
              <a:off x="13724038" y="2967914"/>
              <a:ext cx="2258157" cy="2258157"/>
            </a:xfrm>
            <a:custGeom>
              <a:avLst/>
              <a:gdLst>
                <a:gd name="T0" fmla="*/ 29 w 3458"/>
                <a:gd name="T1" fmla="*/ 3431 h 3459"/>
                <a:gd name="T2" fmla="*/ 29 w 3458"/>
                <a:gd name="T3" fmla="*/ 3431 h 3459"/>
                <a:gd name="T4" fmla="*/ 29 w 3458"/>
                <a:gd name="T5" fmla="*/ 3328 h 3459"/>
                <a:gd name="T6" fmla="*/ 3327 w 3458"/>
                <a:gd name="T7" fmla="*/ 29 h 3459"/>
                <a:gd name="T8" fmla="*/ 3327 w 3458"/>
                <a:gd name="T9" fmla="*/ 29 h 3459"/>
                <a:gd name="T10" fmla="*/ 3430 w 3458"/>
                <a:gd name="T11" fmla="*/ 29 h 3459"/>
                <a:gd name="T12" fmla="*/ 3430 w 3458"/>
                <a:gd name="T13" fmla="*/ 29 h 3459"/>
                <a:gd name="T14" fmla="*/ 3430 w 3458"/>
                <a:gd name="T15" fmla="*/ 132 h 3459"/>
                <a:gd name="T16" fmla="*/ 131 w 3458"/>
                <a:gd name="T17" fmla="*/ 3431 h 3459"/>
                <a:gd name="T18" fmla="*/ 131 w 3458"/>
                <a:gd name="T19" fmla="*/ 3431 h 3459"/>
                <a:gd name="T20" fmla="*/ 29 w 3458"/>
                <a:gd name="T21" fmla="*/ 3431 h 3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58" h="3459">
                  <a:moveTo>
                    <a:pt x="29" y="3431"/>
                  </a:moveTo>
                  <a:lnTo>
                    <a:pt x="29" y="3431"/>
                  </a:lnTo>
                  <a:cubicBezTo>
                    <a:pt x="0" y="3402"/>
                    <a:pt x="0" y="3356"/>
                    <a:pt x="29" y="3328"/>
                  </a:cubicBezTo>
                  <a:lnTo>
                    <a:pt x="3327" y="29"/>
                  </a:lnTo>
                  <a:lnTo>
                    <a:pt x="3327" y="29"/>
                  </a:lnTo>
                  <a:cubicBezTo>
                    <a:pt x="3355" y="0"/>
                    <a:pt x="3402" y="0"/>
                    <a:pt x="3430" y="29"/>
                  </a:cubicBezTo>
                  <a:lnTo>
                    <a:pt x="3430" y="29"/>
                  </a:lnTo>
                  <a:cubicBezTo>
                    <a:pt x="3457" y="58"/>
                    <a:pt x="3457" y="103"/>
                    <a:pt x="3430" y="132"/>
                  </a:cubicBezTo>
                  <a:lnTo>
                    <a:pt x="131" y="3431"/>
                  </a:lnTo>
                  <a:lnTo>
                    <a:pt x="131" y="3431"/>
                  </a:lnTo>
                  <a:cubicBezTo>
                    <a:pt x="103" y="3458"/>
                    <a:pt x="57" y="3458"/>
                    <a:pt x="29" y="3431"/>
                  </a:cubicBezTo>
                </a:path>
              </a:pathLst>
            </a:custGeom>
            <a:solidFill>
              <a:schemeClr val="bg1">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latin typeface="Lato Light" panose="020F0502020204030203" pitchFamily="34" charset="0"/>
              </a:endParaRPr>
            </a:p>
          </p:txBody>
        </p:sp>
        <p:sp>
          <p:nvSpPr>
            <p:cNvPr id="29" name="Freeform 31">
              <a:extLst>
                <a:ext uri="{FF2B5EF4-FFF2-40B4-BE49-F238E27FC236}">
                  <a16:creationId xmlns:a16="http://schemas.microsoft.com/office/drawing/2014/main" id="{DFC2AC41-EE80-DE4A-B438-4247FD68E34C}"/>
                </a:ext>
              </a:extLst>
            </p:cNvPr>
            <p:cNvSpPr>
              <a:spLocks noChangeArrowheads="1"/>
            </p:cNvSpPr>
            <p:nvPr/>
          </p:nvSpPr>
          <p:spPr bwMode="auto">
            <a:xfrm>
              <a:off x="13473453" y="4857393"/>
              <a:ext cx="619264" cy="619264"/>
            </a:xfrm>
            <a:custGeom>
              <a:avLst/>
              <a:gdLst>
                <a:gd name="T0" fmla="*/ 0 w 949"/>
                <a:gd name="T1" fmla="*/ 948 h 949"/>
                <a:gd name="T2" fmla="*/ 398 w 949"/>
                <a:gd name="T3" fmla="*/ 0 h 949"/>
                <a:gd name="T4" fmla="*/ 514 w 949"/>
                <a:gd name="T5" fmla="*/ 434 h 949"/>
                <a:gd name="T6" fmla="*/ 948 w 949"/>
                <a:gd name="T7" fmla="*/ 550 h 949"/>
                <a:gd name="T8" fmla="*/ 0 w 949"/>
                <a:gd name="T9" fmla="*/ 948 h 949"/>
              </a:gdLst>
              <a:ahLst/>
              <a:cxnLst>
                <a:cxn ang="0">
                  <a:pos x="T0" y="T1"/>
                </a:cxn>
                <a:cxn ang="0">
                  <a:pos x="T2" y="T3"/>
                </a:cxn>
                <a:cxn ang="0">
                  <a:pos x="T4" y="T5"/>
                </a:cxn>
                <a:cxn ang="0">
                  <a:pos x="T6" y="T7"/>
                </a:cxn>
                <a:cxn ang="0">
                  <a:pos x="T8" y="T9"/>
                </a:cxn>
              </a:cxnLst>
              <a:rect l="0" t="0" r="r" b="b"/>
              <a:pathLst>
                <a:path w="949" h="949">
                  <a:moveTo>
                    <a:pt x="0" y="948"/>
                  </a:moveTo>
                  <a:lnTo>
                    <a:pt x="398" y="0"/>
                  </a:lnTo>
                  <a:lnTo>
                    <a:pt x="514" y="434"/>
                  </a:lnTo>
                  <a:lnTo>
                    <a:pt x="948" y="550"/>
                  </a:lnTo>
                  <a:lnTo>
                    <a:pt x="0" y="948"/>
                  </a:lnTo>
                </a:path>
              </a:pathLst>
            </a:custGeom>
            <a:solidFill>
              <a:schemeClr val="accent1"/>
            </a:solidFill>
            <a:ln>
              <a:noFill/>
            </a:ln>
            <a:effectLst/>
          </p:spPr>
          <p:txBody>
            <a:bodyPr wrap="none" anchor="ctr"/>
            <a:lstStyle/>
            <a:p>
              <a:endParaRPr lang="en-US" sz="3266">
                <a:latin typeface="Lato Light" panose="020F0502020204030203" pitchFamily="34" charset="0"/>
              </a:endParaRPr>
            </a:p>
          </p:txBody>
        </p:sp>
      </p:grpSp>
      <p:sp>
        <p:nvSpPr>
          <p:cNvPr id="4" name="Freeform 6">
            <a:extLst>
              <a:ext uri="{FF2B5EF4-FFF2-40B4-BE49-F238E27FC236}">
                <a16:creationId xmlns:a16="http://schemas.microsoft.com/office/drawing/2014/main" id="{A3A290F8-16C3-CA40-A667-8C14A9922F4F}"/>
              </a:ext>
            </a:extLst>
          </p:cNvPr>
          <p:cNvSpPr>
            <a:spLocks noChangeArrowheads="1"/>
          </p:cNvSpPr>
          <p:nvPr/>
        </p:nvSpPr>
        <p:spPr bwMode="auto">
          <a:xfrm>
            <a:off x="9723594" y="4064638"/>
            <a:ext cx="385951" cy="385951"/>
          </a:xfrm>
          <a:custGeom>
            <a:avLst/>
            <a:gdLst>
              <a:gd name="T0" fmla="*/ 476 w 952"/>
              <a:gd name="T1" fmla="*/ 0 h 952"/>
              <a:gd name="T2" fmla="*/ 476 w 952"/>
              <a:gd name="T3" fmla="*/ 0 h 952"/>
              <a:gd name="T4" fmla="*/ 0 w 952"/>
              <a:gd name="T5" fmla="*/ 474 h 952"/>
              <a:gd name="T6" fmla="*/ 0 w 952"/>
              <a:gd name="T7" fmla="*/ 474 h 952"/>
              <a:gd name="T8" fmla="*/ 476 w 952"/>
              <a:gd name="T9" fmla="*/ 951 h 952"/>
              <a:gd name="T10" fmla="*/ 476 w 952"/>
              <a:gd name="T11" fmla="*/ 951 h 952"/>
              <a:gd name="T12" fmla="*/ 951 w 952"/>
              <a:gd name="T13" fmla="*/ 475 h 952"/>
              <a:gd name="T14" fmla="*/ 951 w 952"/>
              <a:gd name="T15" fmla="*/ 475 h 952"/>
              <a:gd name="T16" fmla="*/ 476 w 952"/>
              <a:gd name="T17"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2" h="952">
                <a:moveTo>
                  <a:pt x="476" y="0"/>
                </a:moveTo>
                <a:lnTo>
                  <a:pt x="476" y="0"/>
                </a:lnTo>
                <a:cubicBezTo>
                  <a:pt x="214" y="0"/>
                  <a:pt x="0" y="212"/>
                  <a:pt x="0" y="474"/>
                </a:cubicBezTo>
                <a:lnTo>
                  <a:pt x="0" y="474"/>
                </a:lnTo>
                <a:cubicBezTo>
                  <a:pt x="0" y="737"/>
                  <a:pt x="214" y="950"/>
                  <a:pt x="476" y="951"/>
                </a:cubicBezTo>
                <a:lnTo>
                  <a:pt x="476" y="951"/>
                </a:lnTo>
                <a:cubicBezTo>
                  <a:pt x="739" y="951"/>
                  <a:pt x="951" y="738"/>
                  <a:pt x="951" y="475"/>
                </a:cubicBezTo>
                <a:lnTo>
                  <a:pt x="951" y="475"/>
                </a:lnTo>
                <a:cubicBezTo>
                  <a:pt x="951" y="213"/>
                  <a:pt x="739" y="0"/>
                  <a:pt x="476" y="0"/>
                </a:cubicBezTo>
              </a:path>
            </a:pathLst>
          </a:custGeom>
          <a:solidFill>
            <a:schemeClr val="bg1">
              <a:lumMod val="85000"/>
            </a:schemeClr>
          </a:solidFill>
          <a:ln>
            <a:noFill/>
          </a:ln>
          <a:effectLst/>
        </p:spPr>
        <p:txBody>
          <a:bodyPr wrap="none" anchor="ctr"/>
          <a:lstStyle/>
          <a:p>
            <a:endParaRPr lang="en-US" sz="3266">
              <a:latin typeface="Lato Light" panose="020F0502020204030203" pitchFamily="34" charset="0"/>
            </a:endParaRPr>
          </a:p>
        </p:txBody>
      </p:sp>
      <p:sp>
        <p:nvSpPr>
          <p:cNvPr id="6" name="Freeform 8">
            <a:extLst>
              <a:ext uri="{FF2B5EF4-FFF2-40B4-BE49-F238E27FC236}">
                <a16:creationId xmlns:a16="http://schemas.microsoft.com/office/drawing/2014/main" id="{D53F417F-CBEE-3E48-9DE8-8D13A6D52383}"/>
              </a:ext>
            </a:extLst>
          </p:cNvPr>
          <p:cNvSpPr>
            <a:spLocks noChangeArrowheads="1"/>
          </p:cNvSpPr>
          <p:nvPr/>
        </p:nvSpPr>
        <p:spPr bwMode="auto">
          <a:xfrm>
            <a:off x="9693219" y="5050958"/>
            <a:ext cx="444916" cy="898767"/>
          </a:xfrm>
          <a:custGeom>
            <a:avLst/>
            <a:gdLst>
              <a:gd name="T0" fmla="*/ 1 w 1099"/>
              <a:gd name="T1" fmla="*/ 0 h 2217"/>
              <a:gd name="T2" fmla="*/ 1 w 1099"/>
              <a:gd name="T3" fmla="*/ 72 h 2217"/>
              <a:gd name="T4" fmla="*/ 1 w 1099"/>
              <a:gd name="T5" fmla="*/ 292 h 2217"/>
              <a:gd name="T6" fmla="*/ 0 w 1099"/>
              <a:gd name="T7" fmla="*/ 1995 h 2217"/>
              <a:gd name="T8" fmla="*/ 0 w 1099"/>
              <a:gd name="T9" fmla="*/ 1995 h 2217"/>
              <a:gd name="T10" fmla="*/ 220 w 1099"/>
              <a:gd name="T11" fmla="*/ 2215 h 2217"/>
              <a:gd name="T12" fmla="*/ 220 w 1099"/>
              <a:gd name="T13" fmla="*/ 2215 h 2217"/>
              <a:gd name="T14" fmla="*/ 439 w 1099"/>
              <a:gd name="T15" fmla="*/ 1996 h 2217"/>
              <a:gd name="T16" fmla="*/ 439 w 1099"/>
              <a:gd name="T17" fmla="*/ 293 h 2217"/>
              <a:gd name="T18" fmla="*/ 659 w 1099"/>
              <a:gd name="T19" fmla="*/ 293 h 2217"/>
              <a:gd name="T20" fmla="*/ 659 w 1099"/>
              <a:gd name="T21" fmla="*/ 1996 h 2217"/>
              <a:gd name="T22" fmla="*/ 659 w 1099"/>
              <a:gd name="T23" fmla="*/ 1996 h 2217"/>
              <a:gd name="T24" fmla="*/ 877 w 1099"/>
              <a:gd name="T25" fmla="*/ 2216 h 2217"/>
              <a:gd name="T26" fmla="*/ 877 w 1099"/>
              <a:gd name="T27" fmla="*/ 2216 h 2217"/>
              <a:gd name="T28" fmla="*/ 1097 w 1099"/>
              <a:gd name="T29" fmla="*/ 1996 h 2217"/>
              <a:gd name="T30" fmla="*/ 1098 w 1099"/>
              <a:gd name="T31" fmla="*/ 293 h 2217"/>
              <a:gd name="T32" fmla="*/ 1098 w 1099"/>
              <a:gd name="T33" fmla="*/ 0 h 2217"/>
              <a:gd name="T34" fmla="*/ 659 w 1099"/>
              <a:gd name="T35" fmla="*/ 0 h 2217"/>
              <a:gd name="T36" fmla="*/ 1 w 1099"/>
              <a:gd name="T37" fmla="*/ 0 h 2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99" h="2217">
                <a:moveTo>
                  <a:pt x="1" y="0"/>
                </a:moveTo>
                <a:lnTo>
                  <a:pt x="1" y="72"/>
                </a:lnTo>
                <a:lnTo>
                  <a:pt x="1" y="292"/>
                </a:lnTo>
                <a:lnTo>
                  <a:pt x="0" y="1995"/>
                </a:lnTo>
                <a:lnTo>
                  <a:pt x="0" y="1995"/>
                </a:lnTo>
                <a:cubicBezTo>
                  <a:pt x="0" y="2117"/>
                  <a:pt x="98" y="2215"/>
                  <a:pt x="220" y="2215"/>
                </a:cubicBezTo>
                <a:lnTo>
                  <a:pt x="220" y="2215"/>
                </a:lnTo>
                <a:cubicBezTo>
                  <a:pt x="341" y="2216"/>
                  <a:pt x="439" y="2117"/>
                  <a:pt x="439" y="1996"/>
                </a:cubicBezTo>
                <a:lnTo>
                  <a:pt x="439" y="293"/>
                </a:lnTo>
                <a:lnTo>
                  <a:pt x="659" y="293"/>
                </a:lnTo>
                <a:lnTo>
                  <a:pt x="659" y="1996"/>
                </a:lnTo>
                <a:lnTo>
                  <a:pt x="659" y="1996"/>
                </a:lnTo>
                <a:cubicBezTo>
                  <a:pt x="659" y="2117"/>
                  <a:pt x="756" y="2216"/>
                  <a:pt x="877" y="2216"/>
                </a:cubicBezTo>
                <a:lnTo>
                  <a:pt x="877" y="2216"/>
                </a:lnTo>
                <a:cubicBezTo>
                  <a:pt x="998" y="2216"/>
                  <a:pt x="1097" y="2118"/>
                  <a:pt x="1097" y="1996"/>
                </a:cubicBezTo>
                <a:lnTo>
                  <a:pt x="1098" y="293"/>
                </a:lnTo>
                <a:lnTo>
                  <a:pt x="1098" y="0"/>
                </a:lnTo>
                <a:lnTo>
                  <a:pt x="659" y="0"/>
                </a:lnTo>
                <a:lnTo>
                  <a:pt x="1" y="0"/>
                </a:lnTo>
              </a:path>
            </a:pathLst>
          </a:custGeom>
          <a:solidFill>
            <a:schemeClr val="accent6">
              <a:lumMod val="50000"/>
            </a:schemeClr>
          </a:solidFill>
          <a:ln>
            <a:noFill/>
          </a:ln>
          <a:effectLst/>
        </p:spPr>
        <p:txBody>
          <a:bodyPr wrap="none" anchor="ctr"/>
          <a:lstStyle/>
          <a:p>
            <a:endParaRPr lang="en-US" sz="3266">
              <a:latin typeface="Lato Light" panose="020F0502020204030203" pitchFamily="34" charset="0"/>
            </a:endParaRPr>
          </a:p>
        </p:txBody>
      </p:sp>
      <p:sp>
        <p:nvSpPr>
          <p:cNvPr id="31" name="Freeform 30">
            <a:extLst>
              <a:ext uri="{FF2B5EF4-FFF2-40B4-BE49-F238E27FC236}">
                <a16:creationId xmlns:a16="http://schemas.microsoft.com/office/drawing/2014/main" id="{7F85D551-3DC8-F64F-9A5B-B6FA0FD5CD07}"/>
              </a:ext>
            </a:extLst>
          </p:cNvPr>
          <p:cNvSpPr>
            <a:spLocks noChangeArrowheads="1"/>
          </p:cNvSpPr>
          <p:nvPr/>
        </p:nvSpPr>
        <p:spPr bwMode="auto">
          <a:xfrm>
            <a:off x="9344083" y="3931712"/>
            <a:ext cx="1146357" cy="1149217"/>
          </a:xfrm>
          <a:custGeom>
            <a:avLst/>
            <a:gdLst>
              <a:gd name="connsiteX0" fmla="*/ 122697 w 1847902"/>
              <a:gd name="connsiteY0" fmla="*/ 568 h 1852513"/>
              <a:gd name="connsiteX1" fmla="*/ 218415 w 1847902"/>
              <a:gd name="connsiteY1" fmla="*/ 78821 h 1852513"/>
              <a:gd name="connsiteX2" fmla="*/ 369820 w 1847902"/>
              <a:gd name="connsiteY2" fmla="*/ 572587 h 1852513"/>
              <a:gd name="connsiteX3" fmla="*/ 661105 w 1847902"/>
              <a:gd name="connsiteY3" fmla="*/ 896992 h 1852513"/>
              <a:gd name="connsiteX4" fmla="*/ 1188542 w 1847902"/>
              <a:gd name="connsiteY4" fmla="*/ 897474 h 1852513"/>
              <a:gd name="connsiteX5" fmla="*/ 1478082 w 1847902"/>
              <a:gd name="connsiteY5" fmla="*/ 576120 h 1852513"/>
              <a:gd name="connsiteX6" fmla="*/ 1630140 w 1847902"/>
              <a:gd name="connsiteY6" fmla="*/ 82353 h 1852513"/>
              <a:gd name="connsiteX7" fmla="*/ 1725400 w 1847902"/>
              <a:gd name="connsiteY7" fmla="*/ 3458 h 1852513"/>
              <a:gd name="connsiteX8" fmla="*/ 1769145 w 1847902"/>
              <a:gd name="connsiteY8" fmla="*/ 7897 h 1852513"/>
              <a:gd name="connsiteX9" fmla="*/ 1842889 w 1847902"/>
              <a:gd name="connsiteY9" fmla="*/ 147666 h 1852513"/>
              <a:gd name="connsiteX10" fmla="*/ 1684306 w 1847902"/>
              <a:gd name="connsiteY10" fmla="*/ 665598 h 1852513"/>
              <a:gd name="connsiteX11" fmla="*/ 1659507 w 1847902"/>
              <a:gd name="connsiteY11" fmla="*/ 706746 h 1852513"/>
              <a:gd name="connsiteX12" fmla="*/ 1301879 w 1847902"/>
              <a:gd name="connsiteY12" fmla="*/ 1104502 h 1852513"/>
              <a:gd name="connsiteX13" fmla="*/ 1281570 w 1847902"/>
              <a:gd name="connsiteY13" fmla="*/ 1119145 h 1852513"/>
              <a:gd name="connsiteX14" fmla="*/ 1281570 w 1847902"/>
              <a:gd name="connsiteY14" fmla="*/ 1852513 h 1852513"/>
              <a:gd name="connsiteX15" fmla="*/ 565679 w 1847902"/>
              <a:gd name="connsiteY15" fmla="*/ 1851860 h 1852513"/>
              <a:gd name="connsiteX16" fmla="*/ 566238 w 1847902"/>
              <a:gd name="connsiteY16" fmla="*/ 1117210 h 1852513"/>
              <a:gd name="connsiteX17" fmla="*/ 544719 w 1847902"/>
              <a:gd name="connsiteY17" fmla="*/ 1102276 h 1852513"/>
              <a:gd name="connsiteX18" fmla="*/ 187743 w 1847902"/>
              <a:gd name="connsiteY18" fmla="*/ 703867 h 1852513"/>
              <a:gd name="connsiteX19" fmla="*/ 163596 w 1847902"/>
              <a:gd name="connsiteY19" fmla="*/ 661413 h 1852513"/>
              <a:gd name="connsiteX20" fmla="*/ 5013 w 1847902"/>
              <a:gd name="connsiteY20" fmla="*/ 144134 h 1852513"/>
              <a:gd name="connsiteX21" fmla="*/ 78758 w 1847902"/>
              <a:gd name="connsiteY21" fmla="*/ 5018 h 1852513"/>
              <a:gd name="connsiteX22" fmla="*/ 122697 w 1847902"/>
              <a:gd name="connsiteY22" fmla="*/ 568 h 1852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47902" h="1852513">
                <a:moveTo>
                  <a:pt x="122697" y="568"/>
                </a:moveTo>
                <a:cubicBezTo>
                  <a:pt x="165799" y="4977"/>
                  <a:pt x="204221" y="34735"/>
                  <a:pt x="218415" y="78821"/>
                </a:cubicBezTo>
                <a:lnTo>
                  <a:pt x="369820" y="572587"/>
                </a:lnTo>
                <a:lnTo>
                  <a:pt x="661105" y="896992"/>
                </a:lnTo>
                <a:lnTo>
                  <a:pt x="1188542" y="897474"/>
                </a:lnTo>
                <a:lnTo>
                  <a:pt x="1478082" y="576120"/>
                </a:lnTo>
                <a:lnTo>
                  <a:pt x="1630140" y="82353"/>
                </a:lnTo>
                <a:cubicBezTo>
                  <a:pt x="1643355" y="37778"/>
                  <a:pt x="1682267" y="7897"/>
                  <a:pt x="1725400" y="3458"/>
                </a:cubicBezTo>
                <a:cubicBezTo>
                  <a:pt x="1739778" y="1978"/>
                  <a:pt x="1754624" y="3325"/>
                  <a:pt x="1769145" y="7897"/>
                </a:cubicBezTo>
                <a:cubicBezTo>
                  <a:pt x="1827879" y="26837"/>
                  <a:pt x="1861162" y="88885"/>
                  <a:pt x="1842889" y="147666"/>
                </a:cubicBezTo>
                <a:lnTo>
                  <a:pt x="1684306" y="665598"/>
                </a:lnTo>
                <a:cubicBezTo>
                  <a:pt x="1679085" y="679967"/>
                  <a:pt x="1670601" y="694989"/>
                  <a:pt x="1659507" y="706746"/>
                </a:cubicBezTo>
                <a:lnTo>
                  <a:pt x="1301879" y="1104502"/>
                </a:lnTo>
                <a:lnTo>
                  <a:pt x="1281570" y="1119145"/>
                </a:lnTo>
                <a:lnTo>
                  <a:pt x="1281570" y="1852513"/>
                </a:lnTo>
                <a:lnTo>
                  <a:pt x="565679" y="1851860"/>
                </a:lnTo>
                <a:lnTo>
                  <a:pt x="566238" y="1117210"/>
                </a:lnTo>
                <a:lnTo>
                  <a:pt x="544719" y="1102276"/>
                </a:lnTo>
                <a:lnTo>
                  <a:pt x="187743" y="703867"/>
                </a:lnTo>
                <a:cubicBezTo>
                  <a:pt x="176648" y="692110"/>
                  <a:pt x="168817" y="677088"/>
                  <a:pt x="163596" y="661413"/>
                </a:cubicBezTo>
                <a:lnTo>
                  <a:pt x="5013" y="144134"/>
                </a:lnTo>
                <a:cubicBezTo>
                  <a:pt x="-13260" y="86006"/>
                  <a:pt x="20023" y="22652"/>
                  <a:pt x="78758" y="5018"/>
                </a:cubicBezTo>
                <a:cubicBezTo>
                  <a:pt x="93442" y="446"/>
                  <a:pt x="108329" y="-901"/>
                  <a:pt x="122697" y="568"/>
                </a:cubicBezTo>
                <a:close/>
              </a:path>
            </a:pathLst>
          </a:custGeom>
          <a:solidFill>
            <a:schemeClr val="bg1">
              <a:lumMod val="85000"/>
            </a:schemeClr>
          </a:solidFill>
          <a:ln>
            <a:noFill/>
          </a:ln>
          <a:effectLst/>
        </p:spPr>
        <p:txBody>
          <a:bodyPr wrap="square" anchor="ctr">
            <a:noAutofit/>
          </a:bodyPr>
          <a:lstStyle/>
          <a:p>
            <a:endParaRPr lang="en-US" sz="3266">
              <a:latin typeface="Lato Light" panose="020F0502020204030203" pitchFamily="34" charset="0"/>
            </a:endParaRPr>
          </a:p>
        </p:txBody>
      </p:sp>
      <p:sp>
        <p:nvSpPr>
          <p:cNvPr id="10" name="Freeform 12">
            <a:extLst>
              <a:ext uri="{FF2B5EF4-FFF2-40B4-BE49-F238E27FC236}">
                <a16:creationId xmlns:a16="http://schemas.microsoft.com/office/drawing/2014/main" id="{102581AB-7768-7A47-8530-B56C95E2D6E0}"/>
              </a:ext>
            </a:extLst>
          </p:cNvPr>
          <p:cNvSpPr>
            <a:spLocks noChangeArrowheads="1"/>
          </p:cNvSpPr>
          <p:nvPr/>
        </p:nvSpPr>
        <p:spPr bwMode="auto">
          <a:xfrm>
            <a:off x="9866539" y="4486325"/>
            <a:ext cx="101849" cy="509242"/>
          </a:xfrm>
          <a:custGeom>
            <a:avLst/>
            <a:gdLst>
              <a:gd name="T0" fmla="*/ 175 w 250"/>
              <a:gd name="T1" fmla="*/ 201 h 1256"/>
              <a:gd name="T2" fmla="*/ 230 w 250"/>
              <a:gd name="T3" fmla="*/ 146 h 1256"/>
              <a:gd name="T4" fmla="*/ 230 w 250"/>
              <a:gd name="T5" fmla="*/ 146 h 1256"/>
              <a:gd name="T6" fmla="*/ 230 w 250"/>
              <a:gd name="T7" fmla="*/ 92 h 1256"/>
              <a:gd name="T8" fmla="*/ 150 w 250"/>
              <a:gd name="T9" fmla="*/ 13 h 1256"/>
              <a:gd name="T10" fmla="*/ 150 w 250"/>
              <a:gd name="T11" fmla="*/ 13 h 1256"/>
              <a:gd name="T12" fmla="*/ 98 w 250"/>
              <a:gd name="T13" fmla="*/ 13 h 1256"/>
              <a:gd name="T14" fmla="*/ 19 w 250"/>
              <a:gd name="T15" fmla="*/ 92 h 1256"/>
              <a:gd name="T16" fmla="*/ 19 w 250"/>
              <a:gd name="T17" fmla="*/ 92 h 1256"/>
              <a:gd name="T18" fmla="*/ 19 w 250"/>
              <a:gd name="T19" fmla="*/ 146 h 1256"/>
              <a:gd name="T20" fmla="*/ 74 w 250"/>
              <a:gd name="T21" fmla="*/ 201 h 1256"/>
              <a:gd name="T22" fmla="*/ 0 w 250"/>
              <a:gd name="T23" fmla="*/ 1100 h 1256"/>
              <a:gd name="T24" fmla="*/ 123 w 250"/>
              <a:gd name="T25" fmla="*/ 1255 h 1256"/>
              <a:gd name="T26" fmla="*/ 249 w 250"/>
              <a:gd name="T27" fmla="*/ 1100 h 1256"/>
              <a:gd name="T28" fmla="*/ 175 w 250"/>
              <a:gd name="T29" fmla="*/ 201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 h="1256">
                <a:moveTo>
                  <a:pt x="175" y="201"/>
                </a:moveTo>
                <a:lnTo>
                  <a:pt x="230" y="146"/>
                </a:lnTo>
                <a:lnTo>
                  <a:pt x="230" y="146"/>
                </a:lnTo>
                <a:cubicBezTo>
                  <a:pt x="244" y="131"/>
                  <a:pt x="244" y="107"/>
                  <a:pt x="230" y="92"/>
                </a:cubicBezTo>
                <a:lnTo>
                  <a:pt x="150" y="13"/>
                </a:lnTo>
                <a:lnTo>
                  <a:pt x="150" y="13"/>
                </a:lnTo>
                <a:cubicBezTo>
                  <a:pt x="137" y="0"/>
                  <a:pt x="113" y="0"/>
                  <a:pt x="98" y="13"/>
                </a:cubicBezTo>
                <a:lnTo>
                  <a:pt x="19" y="92"/>
                </a:lnTo>
                <a:lnTo>
                  <a:pt x="19" y="92"/>
                </a:lnTo>
                <a:cubicBezTo>
                  <a:pt x="4" y="107"/>
                  <a:pt x="4" y="131"/>
                  <a:pt x="19" y="146"/>
                </a:cubicBezTo>
                <a:lnTo>
                  <a:pt x="74" y="201"/>
                </a:lnTo>
                <a:lnTo>
                  <a:pt x="0" y="1100"/>
                </a:lnTo>
                <a:lnTo>
                  <a:pt x="123" y="1255"/>
                </a:lnTo>
                <a:lnTo>
                  <a:pt x="249" y="1100"/>
                </a:lnTo>
                <a:lnTo>
                  <a:pt x="175" y="201"/>
                </a:lnTo>
              </a:path>
            </a:pathLst>
          </a:custGeom>
          <a:solidFill>
            <a:schemeClr val="accent5">
              <a:lumMod val="60000"/>
              <a:lumOff val="40000"/>
            </a:schemeClr>
          </a:solidFill>
          <a:ln>
            <a:noFill/>
          </a:ln>
          <a:effectLst/>
        </p:spPr>
        <p:txBody>
          <a:bodyPr wrap="none" anchor="ctr"/>
          <a:lstStyle/>
          <a:p>
            <a:endParaRPr lang="en-US" sz="3266">
              <a:latin typeface="Lato Light" panose="020F0502020204030203" pitchFamily="34" charset="0"/>
            </a:endParaRPr>
          </a:p>
        </p:txBody>
      </p:sp>
      <p:sp>
        <p:nvSpPr>
          <p:cNvPr id="11" name="Freeform 13">
            <a:extLst>
              <a:ext uri="{FF2B5EF4-FFF2-40B4-BE49-F238E27FC236}">
                <a16:creationId xmlns:a16="http://schemas.microsoft.com/office/drawing/2014/main" id="{778A5F13-C08B-5141-8969-1F09C3B70198}"/>
              </a:ext>
            </a:extLst>
          </p:cNvPr>
          <p:cNvSpPr>
            <a:spLocks noChangeArrowheads="1"/>
          </p:cNvSpPr>
          <p:nvPr/>
        </p:nvSpPr>
        <p:spPr bwMode="auto">
          <a:xfrm>
            <a:off x="10005910" y="3189101"/>
            <a:ext cx="1300799" cy="762969"/>
          </a:xfrm>
          <a:custGeom>
            <a:avLst/>
            <a:gdLst>
              <a:gd name="T0" fmla="*/ 3171 w 3210"/>
              <a:gd name="T1" fmla="*/ 1882 h 1883"/>
              <a:gd name="T2" fmla="*/ 3171 w 3210"/>
              <a:gd name="T3" fmla="*/ 1882 h 1883"/>
              <a:gd name="T4" fmla="*/ 3154 w 3210"/>
              <a:gd name="T5" fmla="*/ 1877 h 1883"/>
              <a:gd name="T6" fmla="*/ 21 w 3210"/>
              <a:gd name="T7" fmla="*/ 67 h 1883"/>
              <a:gd name="T8" fmla="*/ 21 w 3210"/>
              <a:gd name="T9" fmla="*/ 67 h 1883"/>
              <a:gd name="T10" fmla="*/ 9 w 3210"/>
              <a:gd name="T11" fmla="*/ 22 h 1883"/>
              <a:gd name="T12" fmla="*/ 9 w 3210"/>
              <a:gd name="T13" fmla="*/ 22 h 1883"/>
              <a:gd name="T14" fmla="*/ 54 w 3210"/>
              <a:gd name="T15" fmla="*/ 10 h 1883"/>
              <a:gd name="T16" fmla="*/ 3187 w 3210"/>
              <a:gd name="T17" fmla="*/ 1819 h 1883"/>
              <a:gd name="T18" fmla="*/ 3187 w 3210"/>
              <a:gd name="T19" fmla="*/ 1819 h 1883"/>
              <a:gd name="T20" fmla="*/ 3201 w 3210"/>
              <a:gd name="T21" fmla="*/ 1865 h 1883"/>
              <a:gd name="T22" fmla="*/ 3201 w 3210"/>
              <a:gd name="T23" fmla="*/ 1865 h 1883"/>
              <a:gd name="T24" fmla="*/ 3171 w 3210"/>
              <a:gd name="T25" fmla="*/ 1882 h 1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10" h="1883">
                <a:moveTo>
                  <a:pt x="3171" y="1882"/>
                </a:moveTo>
                <a:lnTo>
                  <a:pt x="3171" y="1882"/>
                </a:lnTo>
                <a:cubicBezTo>
                  <a:pt x="3166" y="1882"/>
                  <a:pt x="3160" y="1879"/>
                  <a:pt x="3154" y="1877"/>
                </a:cubicBezTo>
                <a:lnTo>
                  <a:pt x="21" y="67"/>
                </a:lnTo>
                <a:lnTo>
                  <a:pt x="21" y="67"/>
                </a:lnTo>
                <a:cubicBezTo>
                  <a:pt x="4" y="58"/>
                  <a:pt x="0" y="38"/>
                  <a:pt x="9" y="22"/>
                </a:cubicBezTo>
                <a:lnTo>
                  <a:pt x="9" y="22"/>
                </a:lnTo>
                <a:cubicBezTo>
                  <a:pt x="18" y="6"/>
                  <a:pt x="38" y="0"/>
                  <a:pt x="54" y="10"/>
                </a:cubicBezTo>
                <a:lnTo>
                  <a:pt x="3187" y="1819"/>
                </a:lnTo>
                <a:lnTo>
                  <a:pt x="3187" y="1819"/>
                </a:lnTo>
                <a:cubicBezTo>
                  <a:pt x="3204" y="1828"/>
                  <a:pt x="3209" y="1849"/>
                  <a:pt x="3201" y="1865"/>
                </a:cubicBezTo>
                <a:lnTo>
                  <a:pt x="3201" y="1865"/>
                </a:lnTo>
                <a:cubicBezTo>
                  <a:pt x="3194" y="1876"/>
                  <a:pt x="3182" y="1882"/>
                  <a:pt x="3171" y="1882"/>
                </a:cubicBezTo>
              </a:path>
            </a:pathLst>
          </a:custGeom>
          <a:solidFill>
            <a:schemeClr val="accent6"/>
          </a:solidFill>
          <a:ln>
            <a:noFill/>
          </a:ln>
          <a:effectLst/>
        </p:spPr>
        <p:txBody>
          <a:bodyPr wrap="none" anchor="ctr"/>
          <a:lstStyle/>
          <a:p>
            <a:endParaRPr lang="en-US" sz="3266">
              <a:latin typeface="Lato Light" panose="020F0502020204030203" pitchFamily="34" charset="0"/>
            </a:endParaRPr>
          </a:p>
        </p:txBody>
      </p:sp>
      <p:sp>
        <p:nvSpPr>
          <p:cNvPr id="12" name="Freeform 14">
            <a:extLst>
              <a:ext uri="{FF2B5EF4-FFF2-40B4-BE49-F238E27FC236}">
                <a16:creationId xmlns:a16="http://schemas.microsoft.com/office/drawing/2014/main" id="{27DE8AD6-6C4D-4449-BC6C-9BF7A5BCD0FF}"/>
              </a:ext>
            </a:extLst>
          </p:cNvPr>
          <p:cNvSpPr>
            <a:spLocks noChangeArrowheads="1"/>
          </p:cNvSpPr>
          <p:nvPr/>
        </p:nvSpPr>
        <p:spPr bwMode="auto">
          <a:xfrm>
            <a:off x="9873687" y="3101547"/>
            <a:ext cx="1556314" cy="1039925"/>
          </a:xfrm>
          <a:custGeom>
            <a:avLst/>
            <a:gdLst>
              <a:gd name="T0" fmla="*/ 2604 w 3842"/>
              <a:gd name="T1" fmla="*/ 2564 h 2565"/>
              <a:gd name="T2" fmla="*/ 2604 w 3842"/>
              <a:gd name="T3" fmla="*/ 2564 h 2565"/>
              <a:gd name="T4" fmla="*/ 1334 w 3842"/>
              <a:gd name="T5" fmla="*/ 2193 h 2565"/>
              <a:gd name="T6" fmla="*/ 1334 w 3842"/>
              <a:gd name="T7" fmla="*/ 2193 h 2565"/>
              <a:gd name="T8" fmla="*/ 355 w 3842"/>
              <a:gd name="T9" fmla="*/ 1239 h 2565"/>
              <a:gd name="T10" fmla="*/ 355 w 3842"/>
              <a:gd name="T11" fmla="*/ 1239 h 2565"/>
              <a:gd name="T12" fmla="*/ 248 w 3842"/>
              <a:gd name="T13" fmla="*/ 289 h 2565"/>
              <a:gd name="T14" fmla="*/ 56 w 3842"/>
              <a:gd name="T15" fmla="*/ 178 h 2565"/>
              <a:gd name="T16" fmla="*/ 56 w 3842"/>
              <a:gd name="T17" fmla="*/ 178 h 2565"/>
              <a:gd name="T18" fmla="*/ 25 w 3842"/>
              <a:gd name="T19" fmla="*/ 57 h 2565"/>
              <a:gd name="T20" fmla="*/ 25 w 3842"/>
              <a:gd name="T21" fmla="*/ 57 h 2565"/>
              <a:gd name="T22" fmla="*/ 145 w 3842"/>
              <a:gd name="T23" fmla="*/ 25 h 2565"/>
              <a:gd name="T24" fmla="*/ 409 w 3842"/>
              <a:gd name="T25" fmla="*/ 177 h 2565"/>
              <a:gd name="T26" fmla="*/ 409 w 3842"/>
              <a:gd name="T27" fmla="*/ 177 h 2565"/>
              <a:gd name="T28" fmla="*/ 441 w 3842"/>
              <a:gd name="T29" fmla="*/ 298 h 2565"/>
              <a:gd name="T30" fmla="*/ 441 w 3842"/>
              <a:gd name="T31" fmla="*/ 298 h 2565"/>
              <a:gd name="T32" fmla="*/ 510 w 3842"/>
              <a:gd name="T33" fmla="*/ 1154 h 2565"/>
              <a:gd name="T34" fmla="*/ 510 w 3842"/>
              <a:gd name="T35" fmla="*/ 1154 h 2565"/>
              <a:gd name="T36" fmla="*/ 1422 w 3842"/>
              <a:gd name="T37" fmla="*/ 2039 h 2565"/>
              <a:gd name="T38" fmla="*/ 1422 w 3842"/>
              <a:gd name="T39" fmla="*/ 2039 h 2565"/>
              <a:gd name="T40" fmla="*/ 2646 w 3842"/>
              <a:gd name="T41" fmla="*/ 2387 h 2565"/>
              <a:gd name="T42" fmla="*/ 2646 w 3842"/>
              <a:gd name="T43" fmla="*/ 2387 h 2565"/>
              <a:gd name="T44" fmla="*/ 3421 w 3842"/>
              <a:gd name="T45" fmla="*/ 2018 h 2565"/>
              <a:gd name="T46" fmla="*/ 3421 w 3842"/>
              <a:gd name="T47" fmla="*/ 2018 h 2565"/>
              <a:gd name="T48" fmla="*/ 3542 w 3842"/>
              <a:gd name="T49" fmla="*/ 1987 h 2565"/>
              <a:gd name="T50" fmla="*/ 3783 w 3842"/>
              <a:gd name="T51" fmla="*/ 2126 h 2565"/>
              <a:gd name="T52" fmla="*/ 3783 w 3842"/>
              <a:gd name="T53" fmla="*/ 2126 h 2565"/>
              <a:gd name="T54" fmla="*/ 3816 w 3842"/>
              <a:gd name="T55" fmla="*/ 2247 h 2565"/>
              <a:gd name="T56" fmla="*/ 3816 w 3842"/>
              <a:gd name="T57" fmla="*/ 2247 h 2565"/>
              <a:gd name="T58" fmla="*/ 3695 w 3842"/>
              <a:gd name="T59" fmla="*/ 2279 h 2565"/>
              <a:gd name="T60" fmla="*/ 3526 w 3842"/>
              <a:gd name="T61" fmla="*/ 2181 h 2565"/>
              <a:gd name="T62" fmla="*/ 3526 w 3842"/>
              <a:gd name="T63" fmla="*/ 2181 h 2565"/>
              <a:gd name="T64" fmla="*/ 2650 w 3842"/>
              <a:gd name="T65" fmla="*/ 2564 h 2565"/>
              <a:gd name="T66" fmla="*/ 2650 w 3842"/>
              <a:gd name="T67" fmla="*/ 2564 h 2565"/>
              <a:gd name="T68" fmla="*/ 2604 w 3842"/>
              <a:gd name="T69" fmla="*/ 2564 h 2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42" h="2565">
                <a:moveTo>
                  <a:pt x="2604" y="2564"/>
                </a:moveTo>
                <a:lnTo>
                  <a:pt x="2604" y="2564"/>
                </a:lnTo>
                <a:cubicBezTo>
                  <a:pt x="2200" y="2564"/>
                  <a:pt x="1751" y="2433"/>
                  <a:pt x="1334" y="2193"/>
                </a:cubicBezTo>
                <a:lnTo>
                  <a:pt x="1334" y="2193"/>
                </a:lnTo>
                <a:cubicBezTo>
                  <a:pt x="902" y="1943"/>
                  <a:pt x="554" y="1604"/>
                  <a:pt x="355" y="1239"/>
                </a:cubicBezTo>
                <a:lnTo>
                  <a:pt x="355" y="1239"/>
                </a:lnTo>
                <a:cubicBezTo>
                  <a:pt x="167" y="892"/>
                  <a:pt x="131" y="560"/>
                  <a:pt x="248" y="289"/>
                </a:cubicBezTo>
                <a:lnTo>
                  <a:pt x="56" y="178"/>
                </a:lnTo>
                <a:lnTo>
                  <a:pt x="56" y="178"/>
                </a:lnTo>
                <a:cubicBezTo>
                  <a:pt x="14" y="154"/>
                  <a:pt x="0" y="99"/>
                  <a:pt x="25" y="57"/>
                </a:cubicBezTo>
                <a:lnTo>
                  <a:pt x="25" y="57"/>
                </a:lnTo>
                <a:cubicBezTo>
                  <a:pt x="48" y="15"/>
                  <a:pt x="103" y="0"/>
                  <a:pt x="145" y="25"/>
                </a:cubicBezTo>
                <a:lnTo>
                  <a:pt x="409" y="177"/>
                </a:lnTo>
                <a:lnTo>
                  <a:pt x="409" y="177"/>
                </a:lnTo>
                <a:cubicBezTo>
                  <a:pt x="451" y="202"/>
                  <a:pt x="466" y="256"/>
                  <a:pt x="441" y="298"/>
                </a:cubicBezTo>
                <a:lnTo>
                  <a:pt x="441" y="298"/>
                </a:lnTo>
                <a:cubicBezTo>
                  <a:pt x="309" y="526"/>
                  <a:pt x="334" y="830"/>
                  <a:pt x="510" y="1154"/>
                </a:cubicBezTo>
                <a:lnTo>
                  <a:pt x="510" y="1154"/>
                </a:lnTo>
                <a:cubicBezTo>
                  <a:pt x="695" y="1491"/>
                  <a:pt x="1018" y="1806"/>
                  <a:pt x="1422" y="2039"/>
                </a:cubicBezTo>
                <a:lnTo>
                  <a:pt x="1422" y="2039"/>
                </a:lnTo>
                <a:cubicBezTo>
                  <a:pt x="1828" y="2273"/>
                  <a:pt x="2261" y="2396"/>
                  <a:pt x="2646" y="2387"/>
                </a:cubicBezTo>
                <a:lnTo>
                  <a:pt x="2646" y="2387"/>
                </a:lnTo>
                <a:cubicBezTo>
                  <a:pt x="3015" y="2377"/>
                  <a:pt x="3290" y="2247"/>
                  <a:pt x="3421" y="2018"/>
                </a:cubicBezTo>
                <a:lnTo>
                  <a:pt x="3421" y="2018"/>
                </a:lnTo>
                <a:cubicBezTo>
                  <a:pt x="3446" y="1977"/>
                  <a:pt x="3500" y="1962"/>
                  <a:pt x="3542" y="1987"/>
                </a:cubicBezTo>
                <a:lnTo>
                  <a:pt x="3783" y="2126"/>
                </a:lnTo>
                <a:lnTo>
                  <a:pt x="3783" y="2126"/>
                </a:lnTo>
                <a:cubicBezTo>
                  <a:pt x="3826" y="2150"/>
                  <a:pt x="3841" y="2204"/>
                  <a:pt x="3816" y="2247"/>
                </a:cubicBezTo>
                <a:lnTo>
                  <a:pt x="3816" y="2247"/>
                </a:lnTo>
                <a:cubicBezTo>
                  <a:pt x="3791" y="2289"/>
                  <a:pt x="3738" y="2303"/>
                  <a:pt x="3695" y="2279"/>
                </a:cubicBezTo>
                <a:lnTo>
                  <a:pt x="3526" y="2181"/>
                </a:lnTo>
                <a:lnTo>
                  <a:pt x="3526" y="2181"/>
                </a:lnTo>
                <a:cubicBezTo>
                  <a:pt x="3351" y="2419"/>
                  <a:pt x="3044" y="2554"/>
                  <a:pt x="2650" y="2564"/>
                </a:cubicBezTo>
                <a:lnTo>
                  <a:pt x="2650" y="2564"/>
                </a:lnTo>
                <a:cubicBezTo>
                  <a:pt x="2635" y="2564"/>
                  <a:pt x="2620" y="2564"/>
                  <a:pt x="2604" y="2564"/>
                </a:cubicBezTo>
              </a:path>
            </a:pathLst>
          </a:custGeom>
          <a:solidFill>
            <a:schemeClr val="accent6">
              <a:lumMod val="50000"/>
            </a:schemeClr>
          </a:solidFill>
          <a:ln>
            <a:noFill/>
          </a:ln>
          <a:effectLst/>
        </p:spPr>
        <p:txBody>
          <a:bodyPr wrap="none" anchor="ctr"/>
          <a:lstStyle/>
          <a:p>
            <a:endParaRPr lang="en-US" sz="3266">
              <a:latin typeface="Lato Light" panose="020F0502020204030203" pitchFamily="34" charset="0"/>
            </a:endParaRPr>
          </a:p>
        </p:txBody>
      </p:sp>
      <p:sp>
        <p:nvSpPr>
          <p:cNvPr id="42" name="TextBox 41">
            <a:extLst>
              <a:ext uri="{FF2B5EF4-FFF2-40B4-BE49-F238E27FC236}">
                <a16:creationId xmlns:a16="http://schemas.microsoft.com/office/drawing/2014/main" id="{9D1D745C-AC29-3240-BCB9-C69EE995B472}"/>
              </a:ext>
            </a:extLst>
          </p:cNvPr>
          <p:cNvSpPr txBox="1"/>
          <p:nvPr/>
        </p:nvSpPr>
        <p:spPr>
          <a:xfrm>
            <a:off x="627115" y="5185369"/>
            <a:ext cx="4451860" cy="584775"/>
          </a:xfrm>
          <a:prstGeom prst="rect">
            <a:avLst/>
          </a:prstGeom>
          <a:noFill/>
        </p:spPr>
        <p:txBody>
          <a:bodyPr wrap="none" rtlCol="0" anchor="ctr" anchorCtr="0">
            <a:spAutoFit/>
          </a:bodyPr>
          <a:lstStyle/>
          <a:p>
            <a:pPr algn="r"/>
            <a:r>
              <a:rPr lang="en-US" sz="1600" b="1">
                <a:solidFill>
                  <a:schemeClr val="accent1">
                    <a:lumMod val="75000"/>
                  </a:schemeClr>
                </a:solidFill>
                <a:latin typeface="Poppins" pitchFamily="2" charset="77"/>
                <a:ea typeface="League Spartan" charset="0"/>
                <a:cs typeface="Poppins" pitchFamily="2" charset="77"/>
              </a:rPr>
              <a:t>Becoming a Strategic Partner for SDCCD </a:t>
            </a:r>
          </a:p>
          <a:p>
            <a:pPr algn="r"/>
            <a:r>
              <a:rPr lang="en-US" sz="1600" b="1">
                <a:solidFill>
                  <a:schemeClr val="accent1">
                    <a:lumMod val="75000"/>
                  </a:schemeClr>
                </a:solidFill>
                <a:latin typeface="Poppins" pitchFamily="2" charset="77"/>
                <a:ea typeface="League Spartan" charset="0"/>
                <a:cs typeface="Poppins" pitchFamily="2" charset="77"/>
              </a:rPr>
              <a:t>colleges &amp; departments</a:t>
            </a:r>
          </a:p>
        </p:txBody>
      </p:sp>
      <p:sp>
        <p:nvSpPr>
          <p:cNvPr id="43" name="Subtitle 2">
            <a:extLst>
              <a:ext uri="{FF2B5EF4-FFF2-40B4-BE49-F238E27FC236}">
                <a16:creationId xmlns:a16="http://schemas.microsoft.com/office/drawing/2014/main" id="{05B33CF9-E943-6B4C-92E7-D5F921B76104}"/>
              </a:ext>
            </a:extLst>
          </p:cNvPr>
          <p:cNvSpPr txBox="1">
            <a:spLocks/>
          </p:cNvSpPr>
          <p:nvPr/>
        </p:nvSpPr>
        <p:spPr>
          <a:xfrm>
            <a:off x="762000" y="5641655"/>
            <a:ext cx="4394946" cy="802305"/>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750"/>
              </a:lnSpc>
            </a:pPr>
            <a:r>
              <a:rPr lang="en-US" sz="1600">
                <a:solidFill>
                  <a:schemeClr val="tx1">
                    <a:lumMod val="50000"/>
                  </a:schemeClr>
                </a:solidFill>
                <a:latin typeface="+mj-lt"/>
                <a:ea typeface="Lato Light" panose="020F0502020204030203" pitchFamily="34" charset="0"/>
                <a:cs typeface="Mukta ExtraLight" panose="020B0000000000000000" pitchFamily="34" charset="77"/>
              </a:rPr>
              <a:t>Collectively work and partner with colleges and to attain success: </a:t>
            </a:r>
            <a:r>
              <a:rPr lang="en-US" sz="1600" b="1">
                <a:solidFill>
                  <a:schemeClr val="tx1">
                    <a:lumMod val="50000"/>
                  </a:schemeClr>
                </a:solidFill>
                <a:latin typeface="+mj-lt"/>
                <a:ea typeface="Lato Light" panose="020F0502020204030203" pitchFamily="34" charset="0"/>
                <a:cs typeface="Mukta ExtraLight" panose="020B0000000000000000" pitchFamily="34" charset="77"/>
              </a:rPr>
              <a:t>Recruitment. Retention. Persistence. Graduation. </a:t>
            </a:r>
          </a:p>
        </p:txBody>
      </p:sp>
      <p:sp>
        <p:nvSpPr>
          <p:cNvPr id="44" name="TextBox 43">
            <a:extLst>
              <a:ext uri="{FF2B5EF4-FFF2-40B4-BE49-F238E27FC236}">
                <a16:creationId xmlns:a16="http://schemas.microsoft.com/office/drawing/2014/main" id="{614F365C-D591-A448-905C-CC278FAD0D52}"/>
              </a:ext>
            </a:extLst>
          </p:cNvPr>
          <p:cNvSpPr txBox="1"/>
          <p:nvPr/>
        </p:nvSpPr>
        <p:spPr>
          <a:xfrm>
            <a:off x="2765520" y="1621471"/>
            <a:ext cx="2313455" cy="338554"/>
          </a:xfrm>
          <a:prstGeom prst="rect">
            <a:avLst/>
          </a:prstGeom>
          <a:noFill/>
        </p:spPr>
        <p:txBody>
          <a:bodyPr wrap="none" rtlCol="0" anchor="ctr" anchorCtr="0">
            <a:spAutoFit/>
          </a:bodyPr>
          <a:lstStyle/>
          <a:p>
            <a:pPr algn="r"/>
            <a:r>
              <a:rPr lang="en-US" sz="1600" b="1">
                <a:solidFill>
                  <a:schemeClr val="accent2">
                    <a:lumMod val="75000"/>
                  </a:schemeClr>
                </a:solidFill>
                <a:latin typeface="Poppins" pitchFamily="2" charset="77"/>
                <a:ea typeface="League Spartan" charset="0"/>
                <a:cs typeface="Poppins" pitchFamily="2" charset="77"/>
              </a:rPr>
              <a:t>Fiscally Responsible</a:t>
            </a:r>
          </a:p>
        </p:txBody>
      </p:sp>
      <p:sp>
        <p:nvSpPr>
          <p:cNvPr id="45" name="Subtitle 2">
            <a:extLst>
              <a:ext uri="{FF2B5EF4-FFF2-40B4-BE49-F238E27FC236}">
                <a16:creationId xmlns:a16="http://schemas.microsoft.com/office/drawing/2014/main" id="{231F99B8-1A94-E84B-A507-DB27BF02DE52}"/>
              </a:ext>
            </a:extLst>
          </p:cNvPr>
          <p:cNvSpPr txBox="1">
            <a:spLocks/>
          </p:cNvSpPr>
          <p:nvPr/>
        </p:nvSpPr>
        <p:spPr>
          <a:xfrm>
            <a:off x="762000" y="1954647"/>
            <a:ext cx="4394946" cy="571473"/>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750"/>
              </a:lnSpc>
            </a:pPr>
            <a:r>
              <a:rPr lang="en-US" sz="1600">
                <a:solidFill>
                  <a:schemeClr val="tx1">
                    <a:lumMod val="50000"/>
                  </a:schemeClr>
                </a:solidFill>
                <a:latin typeface="+mj-lt"/>
                <a:ea typeface="Lato Light" panose="020F0502020204030203" pitchFamily="34" charset="0"/>
                <a:cs typeface="Mukta ExtraLight" panose="020B0000000000000000" pitchFamily="34" charset="77"/>
              </a:rPr>
              <a:t>We limit wastage. We deliver projects within time and budget.</a:t>
            </a:r>
          </a:p>
        </p:txBody>
      </p:sp>
      <p:sp>
        <p:nvSpPr>
          <p:cNvPr id="46" name="TextBox 45">
            <a:extLst>
              <a:ext uri="{FF2B5EF4-FFF2-40B4-BE49-F238E27FC236}">
                <a16:creationId xmlns:a16="http://schemas.microsoft.com/office/drawing/2014/main" id="{CB3D770D-A75A-B147-87D0-201E94AB951D}"/>
              </a:ext>
            </a:extLst>
          </p:cNvPr>
          <p:cNvSpPr txBox="1"/>
          <p:nvPr/>
        </p:nvSpPr>
        <p:spPr>
          <a:xfrm>
            <a:off x="2266987" y="2710739"/>
            <a:ext cx="2811988" cy="584775"/>
          </a:xfrm>
          <a:prstGeom prst="rect">
            <a:avLst/>
          </a:prstGeom>
          <a:noFill/>
        </p:spPr>
        <p:txBody>
          <a:bodyPr wrap="none" rtlCol="0" anchor="ctr" anchorCtr="0">
            <a:spAutoFit/>
          </a:bodyPr>
          <a:lstStyle/>
          <a:p>
            <a:pPr algn="r"/>
            <a:r>
              <a:rPr lang="en-US" sz="1600" b="1">
                <a:solidFill>
                  <a:schemeClr val="accent3">
                    <a:lumMod val="75000"/>
                  </a:schemeClr>
                </a:solidFill>
                <a:latin typeface="Poppins" pitchFamily="2" charset="77"/>
                <a:ea typeface="League Spartan" charset="0"/>
                <a:cs typeface="Poppins" pitchFamily="2" charset="77"/>
              </a:rPr>
              <a:t>Capital Expenditure to </a:t>
            </a:r>
          </a:p>
          <a:p>
            <a:pPr algn="r"/>
            <a:r>
              <a:rPr lang="en-US" sz="1600" b="1">
                <a:solidFill>
                  <a:schemeClr val="accent3">
                    <a:lumMod val="75000"/>
                  </a:schemeClr>
                </a:solidFill>
                <a:latin typeface="Poppins" pitchFamily="2" charset="77"/>
                <a:ea typeface="League Spartan" charset="0"/>
                <a:cs typeface="Poppins" pitchFamily="2" charset="77"/>
              </a:rPr>
              <a:t>Operational Expenditure </a:t>
            </a:r>
          </a:p>
        </p:txBody>
      </p:sp>
      <p:sp>
        <p:nvSpPr>
          <p:cNvPr id="47" name="Subtitle 2">
            <a:extLst>
              <a:ext uri="{FF2B5EF4-FFF2-40B4-BE49-F238E27FC236}">
                <a16:creationId xmlns:a16="http://schemas.microsoft.com/office/drawing/2014/main" id="{B4C4A228-1BCE-DF4B-88CB-EB729A7789C1}"/>
              </a:ext>
            </a:extLst>
          </p:cNvPr>
          <p:cNvSpPr txBox="1">
            <a:spLocks/>
          </p:cNvSpPr>
          <p:nvPr/>
        </p:nvSpPr>
        <p:spPr>
          <a:xfrm>
            <a:off x="762000" y="3220345"/>
            <a:ext cx="4394946" cy="571473"/>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750"/>
              </a:lnSpc>
            </a:pPr>
            <a:r>
              <a:rPr lang="en-US" sz="1600">
                <a:solidFill>
                  <a:schemeClr val="tx1">
                    <a:lumMod val="50000"/>
                  </a:schemeClr>
                </a:solidFill>
                <a:latin typeface="+mj-lt"/>
                <a:ea typeface="Lato Light" panose="020F0502020204030203" pitchFamily="34" charset="0"/>
                <a:cs typeface="Mukta ExtraLight" panose="020B0000000000000000" pitchFamily="34" charset="77"/>
              </a:rPr>
              <a:t>Reduce the cash and rid high depreciation costs. Move towards predictable services. </a:t>
            </a:r>
          </a:p>
        </p:txBody>
      </p:sp>
      <p:sp>
        <p:nvSpPr>
          <p:cNvPr id="48" name="TextBox 47">
            <a:extLst>
              <a:ext uri="{FF2B5EF4-FFF2-40B4-BE49-F238E27FC236}">
                <a16:creationId xmlns:a16="http://schemas.microsoft.com/office/drawing/2014/main" id="{CF3E42EA-EF7F-954C-8E64-F83AB8BAF656}"/>
              </a:ext>
            </a:extLst>
          </p:cNvPr>
          <p:cNvSpPr txBox="1"/>
          <p:nvPr/>
        </p:nvSpPr>
        <p:spPr>
          <a:xfrm>
            <a:off x="1697922" y="4079476"/>
            <a:ext cx="3401893" cy="338554"/>
          </a:xfrm>
          <a:prstGeom prst="rect">
            <a:avLst/>
          </a:prstGeom>
          <a:noFill/>
        </p:spPr>
        <p:txBody>
          <a:bodyPr wrap="none" rtlCol="0" anchor="ctr" anchorCtr="0">
            <a:spAutoFit/>
          </a:bodyPr>
          <a:lstStyle/>
          <a:p>
            <a:pPr algn="r"/>
            <a:r>
              <a:rPr lang="en-US" sz="1600" b="1">
                <a:solidFill>
                  <a:schemeClr val="accent4">
                    <a:lumMod val="75000"/>
                  </a:schemeClr>
                </a:solidFill>
                <a:latin typeface="Poppins" pitchFamily="2" charset="77"/>
                <a:ea typeface="League Spartan" charset="0"/>
                <a:cs typeface="Poppins" pitchFamily="2" charset="77"/>
              </a:rPr>
              <a:t>Improve our Customer Service</a:t>
            </a:r>
          </a:p>
        </p:txBody>
      </p:sp>
      <p:sp>
        <p:nvSpPr>
          <p:cNvPr id="49" name="Subtitle 2">
            <a:extLst>
              <a:ext uri="{FF2B5EF4-FFF2-40B4-BE49-F238E27FC236}">
                <a16:creationId xmlns:a16="http://schemas.microsoft.com/office/drawing/2014/main" id="{6642CA4F-A445-D541-A2BB-766DBA41BA0A}"/>
              </a:ext>
            </a:extLst>
          </p:cNvPr>
          <p:cNvSpPr txBox="1">
            <a:spLocks/>
          </p:cNvSpPr>
          <p:nvPr/>
        </p:nvSpPr>
        <p:spPr>
          <a:xfrm>
            <a:off x="762000" y="4412652"/>
            <a:ext cx="4394946" cy="571473"/>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750"/>
              </a:lnSpc>
            </a:pPr>
            <a:r>
              <a:rPr lang="en-US" sz="1600">
                <a:solidFill>
                  <a:schemeClr val="tx1">
                    <a:lumMod val="50000"/>
                  </a:schemeClr>
                </a:solidFill>
                <a:latin typeface="+mj-lt"/>
                <a:ea typeface="Lato Light" panose="020F0502020204030203" pitchFamily="34" charset="0"/>
                <a:cs typeface="Mukta ExtraLight" panose="020B0000000000000000" pitchFamily="34" charset="77"/>
              </a:rPr>
              <a:t>Improve Quality of Service across all departments.</a:t>
            </a:r>
          </a:p>
        </p:txBody>
      </p:sp>
      <p:sp>
        <p:nvSpPr>
          <p:cNvPr id="33" name="Freeform 32">
            <a:extLst>
              <a:ext uri="{FF2B5EF4-FFF2-40B4-BE49-F238E27FC236}">
                <a16:creationId xmlns:a16="http://schemas.microsoft.com/office/drawing/2014/main" id="{061E1AC5-4983-184F-B8E7-4481DDFFE835}"/>
              </a:ext>
            </a:extLst>
          </p:cNvPr>
          <p:cNvSpPr>
            <a:spLocks noChangeArrowheads="1"/>
          </p:cNvSpPr>
          <p:nvPr/>
        </p:nvSpPr>
        <p:spPr bwMode="auto">
          <a:xfrm rot="6300000">
            <a:off x="6549695" y="2891938"/>
            <a:ext cx="1376459" cy="1379339"/>
          </a:xfrm>
          <a:custGeom>
            <a:avLst/>
            <a:gdLst>
              <a:gd name="connsiteX0" fmla="*/ 2444725 w 2752918"/>
              <a:gd name="connsiteY0" fmla="*/ 0 h 2758678"/>
              <a:gd name="connsiteX1" fmla="*/ 2442216 w 2752918"/>
              <a:gd name="connsiteY1" fmla="*/ 261489 h 2758678"/>
              <a:gd name="connsiteX2" fmla="*/ 2456827 w 2752918"/>
              <a:gd name="connsiteY2" fmla="*/ 255320 h 2758678"/>
              <a:gd name="connsiteX3" fmla="*/ 2490457 w 2752918"/>
              <a:gd name="connsiteY3" fmla="*/ 269519 h 2758678"/>
              <a:gd name="connsiteX4" fmla="*/ 2503681 w 2752918"/>
              <a:gd name="connsiteY4" fmla="*/ 303140 h 2758678"/>
              <a:gd name="connsiteX5" fmla="*/ 2499018 w 2752918"/>
              <a:gd name="connsiteY5" fmla="*/ 314995 h 2758678"/>
              <a:gd name="connsiteX6" fmla="*/ 2752918 w 2752918"/>
              <a:gd name="connsiteY6" fmla="*/ 308193 h 2758678"/>
              <a:gd name="connsiteX7" fmla="*/ 2369394 w 2752918"/>
              <a:gd name="connsiteY7" fmla="*/ 693385 h 2758678"/>
              <a:gd name="connsiteX8" fmla="*/ 2234785 w 2752918"/>
              <a:gd name="connsiteY8" fmla="*/ 688489 h 2758678"/>
              <a:gd name="connsiteX9" fmla="*/ 2130092 w 2752918"/>
              <a:gd name="connsiteY9" fmla="*/ 697022 h 2758678"/>
              <a:gd name="connsiteX10" fmla="*/ 389013 w 2752918"/>
              <a:gd name="connsiteY10" fmla="*/ 2437598 h 2758678"/>
              <a:gd name="connsiteX11" fmla="*/ 618611 w 2752918"/>
              <a:gd name="connsiteY11" fmla="*/ 2498965 h 2758678"/>
              <a:gd name="connsiteX12" fmla="*/ 0 w 2752918"/>
              <a:gd name="connsiteY12" fmla="*/ 2758678 h 2758678"/>
              <a:gd name="connsiteX13" fmla="*/ 259712 w 2752918"/>
              <a:gd name="connsiteY13" fmla="*/ 2140066 h 2758678"/>
              <a:gd name="connsiteX14" fmla="*/ 321501 w 2752918"/>
              <a:gd name="connsiteY14" fmla="*/ 2371244 h 2758678"/>
              <a:gd name="connsiteX15" fmla="*/ 2059533 w 2752918"/>
              <a:gd name="connsiteY15" fmla="*/ 633188 h 2758678"/>
              <a:gd name="connsiteX16" fmla="*/ 2060720 w 2752918"/>
              <a:gd name="connsiteY16" fmla="*/ 400560 h 2758678"/>
              <a:gd name="connsiteX17" fmla="*/ 2059416 w 2752918"/>
              <a:gd name="connsiteY17" fmla="*/ 386184 h 275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52918" h="2758678">
                <a:moveTo>
                  <a:pt x="2444725" y="0"/>
                </a:moveTo>
                <a:lnTo>
                  <a:pt x="2442216" y="261489"/>
                </a:lnTo>
                <a:lnTo>
                  <a:pt x="2456827" y="255320"/>
                </a:lnTo>
                <a:cubicBezTo>
                  <a:pt x="2469071" y="255320"/>
                  <a:pt x="2481315" y="260053"/>
                  <a:pt x="2490457" y="269519"/>
                </a:cubicBezTo>
                <a:cubicBezTo>
                  <a:pt x="2499273" y="278986"/>
                  <a:pt x="2503681" y="291063"/>
                  <a:pt x="2503681" y="303140"/>
                </a:cubicBezTo>
                <a:lnTo>
                  <a:pt x="2499018" y="314995"/>
                </a:lnTo>
                <a:lnTo>
                  <a:pt x="2752918" y="308193"/>
                </a:lnTo>
                <a:lnTo>
                  <a:pt x="2369394" y="693385"/>
                </a:lnTo>
                <a:cubicBezTo>
                  <a:pt x="2324062" y="689142"/>
                  <a:pt x="2279220" y="687510"/>
                  <a:pt x="2234785" y="688489"/>
                </a:cubicBezTo>
                <a:lnTo>
                  <a:pt x="2130092" y="697022"/>
                </a:lnTo>
                <a:lnTo>
                  <a:pt x="389013" y="2437598"/>
                </a:lnTo>
                <a:lnTo>
                  <a:pt x="618611" y="2498965"/>
                </a:lnTo>
                <a:lnTo>
                  <a:pt x="0" y="2758678"/>
                </a:lnTo>
                <a:lnTo>
                  <a:pt x="259712" y="2140066"/>
                </a:lnTo>
                <a:lnTo>
                  <a:pt x="321501" y="2371244"/>
                </a:lnTo>
                <a:lnTo>
                  <a:pt x="2059533" y="633188"/>
                </a:lnTo>
                <a:lnTo>
                  <a:pt x="2060720" y="400560"/>
                </a:lnTo>
                <a:lnTo>
                  <a:pt x="2059416" y="386184"/>
                </a:lnTo>
                <a:close/>
              </a:path>
            </a:pathLst>
          </a:custGeom>
          <a:solidFill>
            <a:schemeClr val="accent6">
              <a:alpha val="60000"/>
            </a:schemeClr>
          </a:solidFill>
          <a:ln>
            <a:noFill/>
          </a:ln>
          <a:effectLst/>
        </p:spPr>
        <p:txBody>
          <a:bodyPr wrap="square" anchor="ctr">
            <a:noAutofit/>
          </a:bodyPr>
          <a:lstStyle/>
          <a:p>
            <a:endParaRPr lang="en-US" sz="3266">
              <a:latin typeface="Lato Light" panose="020F0502020204030203" pitchFamily="34" charset="0"/>
            </a:endParaRPr>
          </a:p>
        </p:txBody>
      </p:sp>
    </p:spTree>
    <p:extLst>
      <p:ext uri="{BB962C8B-B14F-4D97-AF65-F5344CB8AC3E}">
        <p14:creationId xmlns:p14="http://schemas.microsoft.com/office/powerpoint/2010/main" val="2400160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fade">
                                      <p:cBhvr>
                                        <p:cTn id="15" dur="500"/>
                                        <p:tgtEl>
                                          <p:spTgt spid="4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fade">
                                      <p:cBhvr>
                                        <p:cTn id="18" dur="500"/>
                                        <p:tgtEl>
                                          <p:spTgt spid="4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500"/>
                                        <p:tgtEl>
                                          <p:spTgt spid="4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fade">
                                      <p:cBhvr>
                                        <p:cTn id="26" dur="500"/>
                                        <p:tgtEl>
                                          <p:spTgt spid="4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500"/>
                                        <p:tgtEl>
                                          <p:spTgt spid="4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5" grpId="0"/>
      <p:bldP spid="46" grpId="0"/>
      <p:bldP spid="47" grpId="0"/>
      <p:bldP spid="48" grpId="0"/>
      <p:bldP spid="49"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8" y="0"/>
            <a:ext cx="12188825"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4" name="Picture 3" descr="A person holding a globe">
            <a:extLst>
              <a:ext uri="{FF2B5EF4-FFF2-40B4-BE49-F238E27FC236}">
                <a16:creationId xmlns:a16="http://schemas.microsoft.com/office/drawing/2014/main" id="{AC302B54-9ED6-97E0-9565-1C0225135982}"/>
              </a:ext>
            </a:extLst>
          </p:cNvPr>
          <p:cNvPicPr>
            <a:picLocks noChangeAspect="1"/>
          </p:cNvPicPr>
          <p:nvPr/>
        </p:nvPicPr>
        <p:blipFill rotWithShape="1">
          <a:blip r:embed="rId2">
            <a:alphaModFix amt="50000"/>
          </a:blip>
          <a:srcRect b="5437"/>
          <a:stretch/>
        </p:blipFill>
        <p:spPr>
          <a:xfrm>
            <a:off x="1598" y="5"/>
            <a:ext cx="12188816" cy="6857995"/>
          </a:xfrm>
          <a:prstGeom prst="rect">
            <a:avLst/>
          </a:prstGeom>
        </p:spPr>
      </p:pic>
      <p:sp>
        <p:nvSpPr>
          <p:cNvPr id="5" name="TextBox 4">
            <a:extLst>
              <a:ext uri="{FF2B5EF4-FFF2-40B4-BE49-F238E27FC236}">
                <a16:creationId xmlns:a16="http://schemas.microsoft.com/office/drawing/2014/main" id="{A0EC43C0-5A01-45C2-2303-3BC66AB46A0B}"/>
              </a:ext>
            </a:extLst>
          </p:cNvPr>
          <p:cNvSpPr txBox="1"/>
          <p:nvPr/>
        </p:nvSpPr>
        <p:spPr>
          <a:xfrm>
            <a:off x="1199456" y="1214348"/>
            <a:ext cx="9793087" cy="2220775"/>
          </a:xfrm>
          <a:prstGeom prst="rect">
            <a:avLst/>
          </a:prstGeom>
        </p:spPr>
        <p:txBody>
          <a:bodyPr rot="0" spcFirstLastPara="0" vertOverflow="overflow" horzOverflow="overflow" vert="horz" lIns="45720" tIns="22860" rIns="45720" bIns="22860" numCol="1" spcCol="0" rtlCol="0" fromWordArt="0" anchor="b" anchorCtr="0" forceAA="0" compatLnSpc="1">
            <a:prstTxWarp prst="textNoShape">
              <a:avLst/>
            </a:prstTxWarp>
            <a:normAutofit/>
          </a:bodyPr>
          <a:lstStyle/>
          <a:p>
            <a:pPr algn="ctr" defTabSz="457200">
              <a:lnSpc>
                <a:spcPct val="90000"/>
              </a:lnSpc>
              <a:spcBef>
                <a:spcPct val="0"/>
              </a:spcBef>
              <a:spcAft>
                <a:spcPts val="300"/>
              </a:spcAft>
            </a:pPr>
            <a:r>
              <a:rPr lang="en-US" sz="5150" dirty="0">
                <a:solidFill>
                  <a:srgbClr val="FFFFFF"/>
                </a:solidFill>
                <a:latin typeface="+mj-lt"/>
                <a:ea typeface="+mj-ea"/>
                <a:cs typeface="+mj-cs"/>
              </a:rPr>
              <a:t>What starts here changes the World.</a:t>
            </a:r>
          </a:p>
        </p:txBody>
      </p:sp>
    </p:spTree>
    <p:extLst>
      <p:ext uri="{BB962C8B-B14F-4D97-AF65-F5344CB8AC3E}">
        <p14:creationId xmlns:p14="http://schemas.microsoft.com/office/powerpoint/2010/main" val="293629853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A48F780-E033-E244-A4EB-3D810FA6B44A}"/>
              </a:ext>
            </a:extLst>
          </p:cNvPr>
          <p:cNvSpPr>
            <a:spLocks noGrp="1"/>
          </p:cNvSpPr>
          <p:nvPr>
            <p:ph type="sldNum" sz="quarter" idx="12"/>
          </p:nvPr>
        </p:nvSpPr>
        <p:spPr/>
        <p:txBody>
          <a:bodyPr/>
          <a:lstStyle/>
          <a:p>
            <a:fld id="{401CF334-2D5C-4859-84A6-CA7E6E43FAEB}" type="slidenum">
              <a:rPr lang="en-US" smtClean="0"/>
              <a:t>5</a:t>
            </a:fld>
            <a:endParaRPr lang="en-US"/>
          </a:p>
        </p:txBody>
      </p:sp>
      <p:sp>
        <p:nvSpPr>
          <p:cNvPr id="11" name="Title 2">
            <a:extLst>
              <a:ext uri="{FF2B5EF4-FFF2-40B4-BE49-F238E27FC236}">
                <a16:creationId xmlns:a16="http://schemas.microsoft.com/office/drawing/2014/main" id="{52083882-8748-E144-BEF0-06B36D685557}"/>
              </a:ext>
            </a:extLst>
          </p:cNvPr>
          <p:cNvSpPr txBox="1">
            <a:spLocks/>
          </p:cNvSpPr>
          <p:nvPr/>
        </p:nvSpPr>
        <p:spPr>
          <a:xfrm>
            <a:off x="609600" y="700152"/>
            <a:ext cx="109728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5000" dirty="0">
                <a:solidFill>
                  <a:schemeClr val="tx2"/>
                </a:solidFill>
              </a:rPr>
              <a:t>6. Action Items</a:t>
            </a:r>
          </a:p>
        </p:txBody>
      </p:sp>
      <p:sp>
        <p:nvSpPr>
          <p:cNvPr id="12" name="Content Placeholder 1">
            <a:extLst>
              <a:ext uri="{FF2B5EF4-FFF2-40B4-BE49-F238E27FC236}">
                <a16:creationId xmlns:a16="http://schemas.microsoft.com/office/drawing/2014/main" id="{EC1A02E8-3629-C740-A4C8-632649A6689F}"/>
              </a:ext>
            </a:extLst>
          </p:cNvPr>
          <p:cNvSpPr>
            <a:spLocks noGrp="1"/>
          </p:cNvSpPr>
          <p:nvPr>
            <p:ph idx="1"/>
          </p:nvPr>
        </p:nvSpPr>
        <p:spPr>
          <a:xfrm>
            <a:off x="609600" y="1935479"/>
            <a:ext cx="10972800" cy="4527551"/>
          </a:xfrm>
        </p:spPr>
        <p:txBody>
          <a:bodyPr vert="horz" lIns="91440" tIns="45720" rIns="91440" bIns="45720" anchor="t">
            <a:noAutofit/>
          </a:bodyPr>
          <a:lstStyle/>
          <a:p>
            <a:pPr marL="920750" indent="-920750">
              <a:buClr>
                <a:srgbClr val="20557B"/>
              </a:buClr>
              <a:buNone/>
            </a:pPr>
            <a:endParaRPr lang="en-US" sz="2400" b="1" dirty="0">
              <a:solidFill>
                <a:schemeClr val="tx2"/>
              </a:solidFill>
            </a:endParaRPr>
          </a:p>
          <a:p>
            <a:pPr marL="920750" indent="-920750">
              <a:buClr>
                <a:srgbClr val="20557B"/>
              </a:buClr>
              <a:buNone/>
            </a:pPr>
            <a:endParaRPr lang="en-US" sz="2400" b="1" dirty="0">
              <a:solidFill>
                <a:schemeClr val="tx2"/>
              </a:solidFill>
            </a:endParaRPr>
          </a:p>
          <a:p>
            <a:pPr marL="920750" indent="-920750">
              <a:buClr>
                <a:srgbClr val="20557B"/>
              </a:buClr>
              <a:buNone/>
            </a:pPr>
            <a:r>
              <a:rPr lang="en-US" sz="2400" b="1" dirty="0">
                <a:solidFill>
                  <a:schemeClr val="tx2"/>
                </a:solidFill>
              </a:rPr>
              <a:t>6.1.	(Second Read) Strategic Enrollment Management Plan – Kevin Petti (5 mins. plus 5 mins. Q&amp;C)</a:t>
            </a:r>
          </a:p>
          <a:p>
            <a:pPr marL="920750" indent="-920750">
              <a:buClr>
                <a:srgbClr val="20557B"/>
              </a:buClr>
              <a:buNone/>
            </a:pPr>
            <a:endParaRPr lang="en-US" sz="2400" b="1" dirty="0">
              <a:solidFill>
                <a:schemeClr val="tx2"/>
              </a:solidFill>
            </a:endParaRPr>
          </a:p>
          <a:p>
            <a:pPr marL="1147763" lvl="1" indent="-271463">
              <a:buClr>
                <a:srgbClr val="20557B"/>
              </a:buClr>
            </a:pPr>
            <a:r>
              <a:rPr lang="en-US" u="sng" dirty="0">
                <a:solidFill>
                  <a:srgbClr val="0563C1"/>
                </a:solidFill>
                <a:effectLst/>
                <a:latin typeface="Tahoma" panose="020B0604030504040204" pitchFamily="34" charset="0"/>
                <a:ea typeface="Tahoma" panose="020B0604030504040204" pitchFamily="34" charset="0"/>
                <a:cs typeface="Times New Roman" panose="02020603050405020304" pitchFamily="18" charset="0"/>
                <a:hlinkClick r:id="rId3"/>
              </a:rPr>
              <a:t>Strategic Enrollment Management Plan</a:t>
            </a:r>
            <a:endParaRPr lang="en-US" b="1" dirty="0">
              <a:solidFill>
                <a:schemeClr val="tx2"/>
              </a:solidFill>
            </a:endParaRPr>
          </a:p>
        </p:txBody>
      </p:sp>
    </p:spTree>
    <p:extLst>
      <p:ext uri="{BB962C8B-B14F-4D97-AF65-F5344CB8AC3E}">
        <p14:creationId xmlns:p14="http://schemas.microsoft.com/office/powerpoint/2010/main" val="1645250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F396D3-B395-A74A-ABC8-13556F1ACF50}"/>
              </a:ext>
            </a:extLst>
          </p:cNvPr>
          <p:cNvSpPr txBox="1"/>
          <p:nvPr/>
        </p:nvSpPr>
        <p:spPr>
          <a:xfrm>
            <a:off x="2005790" y="306186"/>
            <a:ext cx="8180446" cy="553998"/>
          </a:xfrm>
          <a:prstGeom prst="rect">
            <a:avLst/>
          </a:prstGeom>
          <a:noFill/>
        </p:spPr>
        <p:txBody>
          <a:bodyPr wrap="none" rtlCol="0">
            <a:spAutoFit/>
          </a:bodyPr>
          <a:lstStyle/>
          <a:p>
            <a:pPr algn="ctr"/>
            <a:r>
              <a:rPr lang="en-US" sz="3000" b="1">
                <a:solidFill>
                  <a:schemeClr val="tx2"/>
                </a:solidFill>
                <a:latin typeface="Poppins" pitchFamily="2" charset="77"/>
                <a:cs typeface="Poppins" pitchFamily="2" charset="77"/>
              </a:rPr>
              <a:t>SDCCD Information Technology Services</a:t>
            </a:r>
          </a:p>
        </p:txBody>
      </p:sp>
      <p:sp>
        <p:nvSpPr>
          <p:cNvPr id="3" name="TextBox 2">
            <a:extLst>
              <a:ext uri="{FF2B5EF4-FFF2-40B4-BE49-F238E27FC236}">
                <a16:creationId xmlns:a16="http://schemas.microsoft.com/office/drawing/2014/main" id="{3F97600C-D2F3-B846-98E9-9161DE9D44F2}"/>
              </a:ext>
            </a:extLst>
          </p:cNvPr>
          <p:cNvSpPr txBox="1"/>
          <p:nvPr/>
        </p:nvSpPr>
        <p:spPr>
          <a:xfrm>
            <a:off x="5171709" y="787593"/>
            <a:ext cx="1848584" cy="507831"/>
          </a:xfrm>
          <a:prstGeom prst="rect">
            <a:avLst/>
          </a:prstGeom>
          <a:noFill/>
        </p:spPr>
        <p:txBody>
          <a:bodyPr wrap="none" rtlCol="0">
            <a:spAutoFit/>
          </a:bodyPr>
          <a:lstStyle/>
          <a:p>
            <a:pPr algn="ctr"/>
            <a:r>
              <a:rPr lang="en-US" sz="2700" spc="150">
                <a:solidFill>
                  <a:schemeClr val="bg1">
                    <a:lumMod val="50000"/>
                  </a:schemeClr>
                </a:solidFill>
                <a:latin typeface="Poppins Light" pitchFamily="2" charset="77"/>
                <a:cs typeface="Poppins Light" pitchFamily="2" charset="77"/>
              </a:rPr>
              <a:t>D.A.A.R.T.</a:t>
            </a:r>
          </a:p>
        </p:txBody>
      </p:sp>
      <p:grpSp>
        <p:nvGrpSpPr>
          <p:cNvPr id="426" name="Group 425">
            <a:extLst>
              <a:ext uri="{FF2B5EF4-FFF2-40B4-BE49-F238E27FC236}">
                <a16:creationId xmlns:a16="http://schemas.microsoft.com/office/drawing/2014/main" id="{FE11472F-A87E-2F43-9826-7353082D26C3}"/>
              </a:ext>
            </a:extLst>
          </p:cNvPr>
          <p:cNvGrpSpPr/>
          <p:nvPr/>
        </p:nvGrpSpPr>
        <p:grpSpPr>
          <a:xfrm>
            <a:off x="6606110" y="2464980"/>
            <a:ext cx="1299508" cy="2985974"/>
            <a:chOff x="13308655" y="4370352"/>
            <a:chExt cx="2410494" cy="5538768"/>
          </a:xfrm>
        </p:grpSpPr>
        <p:sp>
          <p:nvSpPr>
            <p:cNvPr id="4" name="Freeform 1">
              <a:extLst>
                <a:ext uri="{FF2B5EF4-FFF2-40B4-BE49-F238E27FC236}">
                  <a16:creationId xmlns:a16="http://schemas.microsoft.com/office/drawing/2014/main" id="{46F5A12F-FB51-6B43-9A96-3A00D50E13B4}"/>
                </a:ext>
              </a:extLst>
            </p:cNvPr>
            <p:cNvSpPr>
              <a:spLocks noChangeArrowheads="1"/>
            </p:cNvSpPr>
            <p:nvPr/>
          </p:nvSpPr>
          <p:spPr bwMode="auto">
            <a:xfrm>
              <a:off x="13769257" y="4370352"/>
              <a:ext cx="1949892" cy="5538768"/>
            </a:xfrm>
            <a:custGeom>
              <a:avLst/>
              <a:gdLst>
                <a:gd name="T0" fmla="*/ 1119 w 2238"/>
                <a:gd name="T1" fmla="*/ 0 h 6364"/>
                <a:gd name="T2" fmla="*/ 590 w 2238"/>
                <a:gd name="T3" fmla="*/ 0 h 6364"/>
                <a:gd name="T4" fmla="*/ 590 w 2238"/>
                <a:gd name="T5" fmla="*/ 380 h 6364"/>
                <a:gd name="T6" fmla="*/ 590 w 2238"/>
                <a:gd name="T7" fmla="*/ 380 h 6364"/>
                <a:gd name="T8" fmla="*/ 0 w 2238"/>
                <a:gd name="T9" fmla="*/ 3182 h 6364"/>
                <a:gd name="T10" fmla="*/ 0 w 2238"/>
                <a:gd name="T11" fmla="*/ 3182 h 6364"/>
                <a:gd name="T12" fmla="*/ 590 w 2238"/>
                <a:gd name="T13" fmla="*/ 5984 h 6364"/>
                <a:gd name="T14" fmla="*/ 590 w 2238"/>
                <a:gd name="T15" fmla="*/ 6363 h 6364"/>
                <a:gd name="T16" fmla="*/ 1119 w 2238"/>
                <a:gd name="T17" fmla="*/ 6363 h 6364"/>
                <a:gd name="T18" fmla="*/ 1119 w 2238"/>
                <a:gd name="T19" fmla="*/ 6363 h 6364"/>
                <a:gd name="T20" fmla="*/ 2237 w 2238"/>
                <a:gd name="T21" fmla="*/ 3182 h 6364"/>
                <a:gd name="T22" fmla="*/ 2237 w 2238"/>
                <a:gd name="T23" fmla="*/ 3182 h 6364"/>
                <a:gd name="T24" fmla="*/ 1119 w 2238"/>
                <a:gd name="T25" fmla="*/ 0 h 6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38" h="6364">
                  <a:moveTo>
                    <a:pt x="1119" y="0"/>
                  </a:moveTo>
                  <a:lnTo>
                    <a:pt x="590" y="0"/>
                  </a:lnTo>
                  <a:lnTo>
                    <a:pt x="590" y="380"/>
                  </a:lnTo>
                  <a:lnTo>
                    <a:pt x="590" y="380"/>
                  </a:lnTo>
                  <a:cubicBezTo>
                    <a:pt x="238" y="918"/>
                    <a:pt x="0" y="1970"/>
                    <a:pt x="0" y="3182"/>
                  </a:cubicBezTo>
                  <a:lnTo>
                    <a:pt x="0" y="3182"/>
                  </a:lnTo>
                  <a:cubicBezTo>
                    <a:pt x="0" y="4393"/>
                    <a:pt x="238" y="5447"/>
                    <a:pt x="590" y="5984"/>
                  </a:cubicBezTo>
                  <a:lnTo>
                    <a:pt x="590" y="6363"/>
                  </a:lnTo>
                  <a:lnTo>
                    <a:pt x="1119" y="6363"/>
                  </a:lnTo>
                  <a:lnTo>
                    <a:pt x="1119" y="6363"/>
                  </a:lnTo>
                  <a:cubicBezTo>
                    <a:pt x="1737" y="6363"/>
                    <a:pt x="2237" y="4939"/>
                    <a:pt x="2237" y="3182"/>
                  </a:cubicBezTo>
                  <a:lnTo>
                    <a:pt x="2237" y="3182"/>
                  </a:lnTo>
                  <a:cubicBezTo>
                    <a:pt x="2237" y="1425"/>
                    <a:pt x="1737" y="0"/>
                    <a:pt x="1119" y="0"/>
                  </a:cubicBezTo>
                </a:path>
              </a:pathLst>
            </a:custGeom>
            <a:solidFill>
              <a:schemeClr val="accent5">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latin typeface="Lato Light" panose="020F0502020204030203" pitchFamily="34" charset="0"/>
              </a:endParaRPr>
            </a:p>
          </p:txBody>
        </p:sp>
        <p:sp>
          <p:nvSpPr>
            <p:cNvPr id="5" name="Freeform 2">
              <a:extLst>
                <a:ext uri="{FF2B5EF4-FFF2-40B4-BE49-F238E27FC236}">
                  <a16:creationId xmlns:a16="http://schemas.microsoft.com/office/drawing/2014/main" id="{B3782102-42A3-124C-95BC-B11A684C0672}"/>
                </a:ext>
              </a:extLst>
            </p:cNvPr>
            <p:cNvSpPr>
              <a:spLocks noChangeArrowheads="1"/>
            </p:cNvSpPr>
            <p:nvPr/>
          </p:nvSpPr>
          <p:spPr bwMode="auto">
            <a:xfrm>
              <a:off x="13308655" y="4370352"/>
              <a:ext cx="1946054" cy="5538768"/>
            </a:xfrm>
            <a:custGeom>
              <a:avLst/>
              <a:gdLst>
                <a:gd name="T0" fmla="*/ 2236 w 2237"/>
                <a:gd name="T1" fmla="*/ 3182 h 6364"/>
                <a:gd name="T2" fmla="*/ 2236 w 2237"/>
                <a:gd name="T3" fmla="*/ 3182 h 6364"/>
                <a:gd name="T4" fmla="*/ 1119 w 2237"/>
                <a:gd name="T5" fmla="*/ 6363 h 6364"/>
                <a:gd name="T6" fmla="*/ 1119 w 2237"/>
                <a:gd name="T7" fmla="*/ 6363 h 6364"/>
                <a:gd name="T8" fmla="*/ 0 w 2237"/>
                <a:gd name="T9" fmla="*/ 3182 h 6364"/>
                <a:gd name="T10" fmla="*/ 0 w 2237"/>
                <a:gd name="T11" fmla="*/ 3182 h 6364"/>
                <a:gd name="T12" fmla="*/ 1119 w 2237"/>
                <a:gd name="T13" fmla="*/ 0 h 6364"/>
                <a:gd name="T14" fmla="*/ 1119 w 2237"/>
                <a:gd name="T15" fmla="*/ 0 h 6364"/>
                <a:gd name="T16" fmla="*/ 2236 w 2237"/>
                <a:gd name="T17" fmla="*/ 3182 h 6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37" h="6364">
                  <a:moveTo>
                    <a:pt x="2236" y="3182"/>
                  </a:moveTo>
                  <a:lnTo>
                    <a:pt x="2236" y="3182"/>
                  </a:lnTo>
                  <a:cubicBezTo>
                    <a:pt x="2236" y="4939"/>
                    <a:pt x="1735" y="6363"/>
                    <a:pt x="1119" y="6363"/>
                  </a:cubicBezTo>
                  <a:lnTo>
                    <a:pt x="1119" y="6363"/>
                  </a:lnTo>
                  <a:cubicBezTo>
                    <a:pt x="501" y="6363"/>
                    <a:pt x="0" y="4939"/>
                    <a:pt x="0" y="3182"/>
                  </a:cubicBezTo>
                  <a:lnTo>
                    <a:pt x="0" y="3182"/>
                  </a:lnTo>
                  <a:cubicBezTo>
                    <a:pt x="0" y="1425"/>
                    <a:pt x="501" y="0"/>
                    <a:pt x="1119" y="0"/>
                  </a:cubicBezTo>
                  <a:lnTo>
                    <a:pt x="1119" y="0"/>
                  </a:lnTo>
                  <a:cubicBezTo>
                    <a:pt x="1735" y="0"/>
                    <a:pt x="2236" y="1425"/>
                    <a:pt x="2236" y="3182"/>
                  </a:cubicBezTo>
                </a:path>
              </a:pathLst>
            </a:custGeom>
            <a:solidFill>
              <a:schemeClr val="bg1">
                <a:lumMod val="9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latin typeface="Lato Light" panose="020F0502020204030203" pitchFamily="34" charset="0"/>
              </a:endParaRPr>
            </a:p>
          </p:txBody>
        </p:sp>
        <p:sp>
          <p:nvSpPr>
            <p:cNvPr id="6" name="Freeform 3">
              <a:extLst>
                <a:ext uri="{FF2B5EF4-FFF2-40B4-BE49-F238E27FC236}">
                  <a16:creationId xmlns:a16="http://schemas.microsoft.com/office/drawing/2014/main" id="{D4EA9412-5B33-EC4F-8A33-5058C7FF072D}"/>
                </a:ext>
              </a:extLst>
            </p:cNvPr>
            <p:cNvSpPr>
              <a:spLocks noChangeArrowheads="1"/>
            </p:cNvSpPr>
            <p:nvPr/>
          </p:nvSpPr>
          <p:spPr bwMode="auto">
            <a:xfrm>
              <a:off x="13427645" y="4930752"/>
              <a:ext cx="1554539" cy="4421801"/>
            </a:xfrm>
            <a:custGeom>
              <a:avLst/>
              <a:gdLst>
                <a:gd name="T0" fmla="*/ 1785 w 1786"/>
                <a:gd name="T1" fmla="*/ 2540 h 5081"/>
                <a:gd name="T2" fmla="*/ 1785 w 1786"/>
                <a:gd name="T3" fmla="*/ 2540 h 5081"/>
                <a:gd name="T4" fmla="*/ 892 w 1786"/>
                <a:gd name="T5" fmla="*/ 5080 h 5081"/>
                <a:gd name="T6" fmla="*/ 892 w 1786"/>
                <a:gd name="T7" fmla="*/ 5080 h 5081"/>
                <a:gd name="T8" fmla="*/ 0 w 1786"/>
                <a:gd name="T9" fmla="*/ 2540 h 5081"/>
                <a:gd name="T10" fmla="*/ 0 w 1786"/>
                <a:gd name="T11" fmla="*/ 2540 h 5081"/>
                <a:gd name="T12" fmla="*/ 892 w 1786"/>
                <a:gd name="T13" fmla="*/ 0 h 5081"/>
                <a:gd name="T14" fmla="*/ 892 w 1786"/>
                <a:gd name="T15" fmla="*/ 0 h 5081"/>
                <a:gd name="T16" fmla="*/ 1785 w 1786"/>
                <a:gd name="T17" fmla="*/ 2540 h 5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6" h="5081">
                  <a:moveTo>
                    <a:pt x="1785" y="2540"/>
                  </a:moveTo>
                  <a:lnTo>
                    <a:pt x="1785" y="2540"/>
                  </a:lnTo>
                  <a:cubicBezTo>
                    <a:pt x="1785" y="3942"/>
                    <a:pt x="1386" y="5080"/>
                    <a:pt x="892" y="5080"/>
                  </a:cubicBezTo>
                  <a:lnTo>
                    <a:pt x="892" y="5080"/>
                  </a:lnTo>
                  <a:cubicBezTo>
                    <a:pt x="399" y="5080"/>
                    <a:pt x="0" y="3942"/>
                    <a:pt x="0" y="2540"/>
                  </a:cubicBezTo>
                  <a:lnTo>
                    <a:pt x="0" y="2540"/>
                  </a:lnTo>
                  <a:cubicBezTo>
                    <a:pt x="0" y="1137"/>
                    <a:pt x="399" y="0"/>
                    <a:pt x="892" y="0"/>
                  </a:cubicBezTo>
                  <a:lnTo>
                    <a:pt x="892" y="0"/>
                  </a:lnTo>
                  <a:cubicBezTo>
                    <a:pt x="1386" y="0"/>
                    <a:pt x="1785" y="1137"/>
                    <a:pt x="1785" y="2540"/>
                  </a:cubicBez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latin typeface="Lato Light" panose="020F0502020204030203" pitchFamily="34" charset="0"/>
              </a:endParaRPr>
            </a:p>
          </p:txBody>
        </p:sp>
        <p:sp>
          <p:nvSpPr>
            <p:cNvPr id="7" name="Freeform 4">
              <a:extLst>
                <a:ext uri="{FF2B5EF4-FFF2-40B4-BE49-F238E27FC236}">
                  <a16:creationId xmlns:a16="http://schemas.microsoft.com/office/drawing/2014/main" id="{B560C8E5-0605-404C-ADF2-60D8EE604535}"/>
                </a:ext>
              </a:extLst>
            </p:cNvPr>
            <p:cNvSpPr>
              <a:spLocks noChangeArrowheads="1"/>
            </p:cNvSpPr>
            <p:nvPr/>
          </p:nvSpPr>
          <p:spPr bwMode="auto">
            <a:xfrm>
              <a:off x="13565828" y="5567921"/>
              <a:ext cx="1109287" cy="3147463"/>
            </a:xfrm>
            <a:custGeom>
              <a:avLst/>
              <a:gdLst>
                <a:gd name="T0" fmla="*/ 1272 w 1273"/>
                <a:gd name="T1" fmla="*/ 1808 h 3616"/>
                <a:gd name="T2" fmla="*/ 1272 w 1273"/>
                <a:gd name="T3" fmla="*/ 1808 h 3616"/>
                <a:gd name="T4" fmla="*/ 636 w 1273"/>
                <a:gd name="T5" fmla="*/ 3615 h 3616"/>
                <a:gd name="T6" fmla="*/ 636 w 1273"/>
                <a:gd name="T7" fmla="*/ 3615 h 3616"/>
                <a:gd name="T8" fmla="*/ 0 w 1273"/>
                <a:gd name="T9" fmla="*/ 1808 h 3616"/>
                <a:gd name="T10" fmla="*/ 0 w 1273"/>
                <a:gd name="T11" fmla="*/ 1808 h 3616"/>
                <a:gd name="T12" fmla="*/ 636 w 1273"/>
                <a:gd name="T13" fmla="*/ 0 h 3616"/>
                <a:gd name="T14" fmla="*/ 636 w 1273"/>
                <a:gd name="T15" fmla="*/ 0 h 3616"/>
                <a:gd name="T16" fmla="*/ 1272 w 1273"/>
                <a:gd name="T17" fmla="*/ 1808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3" h="3616">
                  <a:moveTo>
                    <a:pt x="1272" y="1808"/>
                  </a:moveTo>
                  <a:lnTo>
                    <a:pt x="1272" y="1808"/>
                  </a:lnTo>
                  <a:cubicBezTo>
                    <a:pt x="1272" y="2807"/>
                    <a:pt x="987" y="3615"/>
                    <a:pt x="636" y="3615"/>
                  </a:cubicBezTo>
                  <a:lnTo>
                    <a:pt x="636" y="3615"/>
                  </a:lnTo>
                  <a:cubicBezTo>
                    <a:pt x="286" y="3615"/>
                    <a:pt x="0" y="2807"/>
                    <a:pt x="0" y="1808"/>
                  </a:cubicBezTo>
                  <a:lnTo>
                    <a:pt x="0" y="1808"/>
                  </a:lnTo>
                  <a:cubicBezTo>
                    <a:pt x="0" y="810"/>
                    <a:pt x="286" y="0"/>
                    <a:pt x="636" y="0"/>
                  </a:cubicBezTo>
                  <a:lnTo>
                    <a:pt x="636" y="0"/>
                  </a:lnTo>
                  <a:cubicBezTo>
                    <a:pt x="987" y="0"/>
                    <a:pt x="1272" y="810"/>
                    <a:pt x="1272" y="1808"/>
                  </a:cubicBezTo>
                </a:path>
              </a:pathLst>
            </a:custGeom>
            <a:solidFill>
              <a:schemeClr val="bg1">
                <a:lumMod val="9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latin typeface="Lato Light" panose="020F0502020204030203" pitchFamily="34" charset="0"/>
              </a:endParaRPr>
            </a:p>
          </p:txBody>
        </p:sp>
        <p:sp>
          <p:nvSpPr>
            <p:cNvPr id="8" name="Freeform 5">
              <a:extLst>
                <a:ext uri="{FF2B5EF4-FFF2-40B4-BE49-F238E27FC236}">
                  <a16:creationId xmlns:a16="http://schemas.microsoft.com/office/drawing/2014/main" id="{97C43824-38C9-8B44-B392-104C5BAB0412}"/>
                </a:ext>
              </a:extLst>
            </p:cNvPr>
            <p:cNvSpPr>
              <a:spLocks noChangeArrowheads="1"/>
            </p:cNvSpPr>
            <p:nvPr/>
          </p:nvSpPr>
          <p:spPr bwMode="auto">
            <a:xfrm>
              <a:off x="13700169" y="6101457"/>
              <a:ext cx="733130" cy="2080396"/>
            </a:xfrm>
            <a:custGeom>
              <a:avLst/>
              <a:gdLst>
                <a:gd name="T0" fmla="*/ 840 w 841"/>
                <a:gd name="T1" fmla="*/ 1194 h 2388"/>
                <a:gd name="T2" fmla="*/ 840 w 841"/>
                <a:gd name="T3" fmla="*/ 1194 h 2388"/>
                <a:gd name="T4" fmla="*/ 421 w 841"/>
                <a:gd name="T5" fmla="*/ 2387 h 2388"/>
                <a:gd name="T6" fmla="*/ 421 w 841"/>
                <a:gd name="T7" fmla="*/ 2387 h 2388"/>
                <a:gd name="T8" fmla="*/ 0 w 841"/>
                <a:gd name="T9" fmla="*/ 1194 h 2388"/>
                <a:gd name="T10" fmla="*/ 0 w 841"/>
                <a:gd name="T11" fmla="*/ 1194 h 2388"/>
                <a:gd name="T12" fmla="*/ 421 w 841"/>
                <a:gd name="T13" fmla="*/ 0 h 2388"/>
                <a:gd name="T14" fmla="*/ 421 w 841"/>
                <a:gd name="T15" fmla="*/ 0 h 2388"/>
                <a:gd name="T16" fmla="*/ 840 w 841"/>
                <a:gd name="T17" fmla="*/ 1194 h 2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1" h="2388">
                  <a:moveTo>
                    <a:pt x="840" y="1194"/>
                  </a:moveTo>
                  <a:lnTo>
                    <a:pt x="840" y="1194"/>
                  </a:lnTo>
                  <a:cubicBezTo>
                    <a:pt x="840" y="1853"/>
                    <a:pt x="652" y="2387"/>
                    <a:pt x="421" y="2387"/>
                  </a:cubicBezTo>
                  <a:lnTo>
                    <a:pt x="421" y="2387"/>
                  </a:lnTo>
                  <a:cubicBezTo>
                    <a:pt x="189" y="2387"/>
                    <a:pt x="0" y="1853"/>
                    <a:pt x="0" y="1194"/>
                  </a:cubicBezTo>
                  <a:lnTo>
                    <a:pt x="0" y="1194"/>
                  </a:lnTo>
                  <a:cubicBezTo>
                    <a:pt x="0" y="535"/>
                    <a:pt x="189" y="0"/>
                    <a:pt x="421" y="0"/>
                  </a:cubicBezTo>
                  <a:lnTo>
                    <a:pt x="421" y="0"/>
                  </a:lnTo>
                  <a:cubicBezTo>
                    <a:pt x="652" y="0"/>
                    <a:pt x="840" y="535"/>
                    <a:pt x="840" y="1194"/>
                  </a:cubicBez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latin typeface="Lato Light" panose="020F0502020204030203" pitchFamily="34" charset="0"/>
              </a:endParaRPr>
            </a:p>
          </p:txBody>
        </p:sp>
        <p:sp>
          <p:nvSpPr>
            <p:cNvPr id="9" name="Freeform 6">
              <a:extLst>
                <a:ext uri="{FF2B5EF4-FFF2-40B4-BE49-F238E27FC236}">
                  <a16:creationId xmlns:a16="http://schemas.microsoft.com/office/drawing/2014/main" id="{A001A111-3032-A24B-B589-725C3986AED3}"/>
                </a:ext>
              </a:extLst>
            </p:cNvPr>
            <p:cNvSpPr>
              <a:spLocks noChangeArrowheads="1"/>
            </p:cNvSpPr>
            <p:nvPr/>
          </p:nvSpPr>
          <p:spPr bwMode="auto">
            <a:xfrm>
              <a:off x="13853702" y="6673373"/>
              <a:ext cx="326263" cy="932725"/>
            </a:xfrm>
            <a:custGeom>
              <a:avLst/>
              <a:gdLst>
                <a:gd name="T0" fmla="*/ 376 w 377"/>
                <a:gd name="T1" fmla="*/ 535 h 1070"/>
                <a:gd name="T2" fmla="*/ 376 w 377"/>
                <a:gd name="T3" fmla="*/ 535 h 1070"/>
                <a:gd name="T4" fmla="*/ 187 w 377"/>
                <a:gd name="T5" fmla="*/ 1069 h 1070"/>
                <a:gd name="T6" fmla="*/ 187 w 377"/>
                <a:gd name="T7" fmla="*/ 1069 h 1070"/>
                <a:gd name="T8" fmla="*/ 0 w 377"/>
                <a:gd name="T9" fmla="*/ 535 h 1070"/>
                <a:gd name="T10" fmla="*/ 0 w 377"/>
                <a:gd name="T11" fmla="*/ 535 h 1070"/>
                <a:gd name="T12" fmla="*/ 187 w 377"/>
                <a:gd name="T13" fmla="*/ 0 h 1070"/>
                <a:gd name="T14" fmla="*/ 187 w 377"/>
                <a:gd name="T15" fmla="*/ 0 h 1070"/>
                <a:gd name="T16" fmla="*/ 376 w 377"/>
                <a:gd name="T17" fmla="*/ 535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1070">
                  <a:moveTo>
                    <a:pt x="376" y="535"/>
                  </a:moveTo>
                  <a:lnTo>
                    <a:pt x="376" y="535"/>
                  </a:lnTo>
                  <a:cubicBezTo>
                    <a:pt x="376" y="830"/>
                    <a:pt x="291" y="1069"/>
                    <a:pt x="187" y="1069"/>
                  </a:cubicBezTo>
                  <a:lnTo>
                    <a:pt x="187" y="1069"/>
                  </a:lnTo>
                  <a:cubicBezTo>
                    <a:pt x="84" y="1069"/>
                    <a:pt x="0" y="830"/>
                    <a:pt x="0" y="535"/>
                  </a:cubicBezTo>
                  <a:lnTo>
                    <a:pt x="0" y="535"/>
                  </a:lnTo>
                  <a:cubicBezTo>
                    <a:pt x="0" y="239"/>
                    <a:pt x="84" y="0"/>
                    <a:pt x="187" y="0"/>
                  </a:cubicBezTo>
                  <a:lnTo>
                    <a:pt x="187" y="0"/>
                  </a:lnTo>
                  <a:cubicBezTo>
                    <a:pt x="291" y="0"/>
                    <a:pt x="376" y="239"/>
                    <a:pt x="376" y="535"/>
                  </a:cubicBezTo>
                </a:path>
              </a:pathLst>
            </a:custGeom>
            <a:solidFill>
              <a:srgbClr val="EDEDE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latin typeface="Lato Light" panose="020F0502020204030203" pitchFamily="34" charset="0"/>
              </a:endParaRPr>
            </a:p>
          </p:txBody>
        </p:sp>
      </p:grpSp>
      <p:sp>
        <p:nvSpPr>
          <p:cNvPr id="10" name="Freeform 7">
            <a:extLst>
              <a:ext uri="{FF2B5EF4-FFF2-40B4-BE49-F238E27FC236}">
                <a16:creationId xmlns:a16="http://schemas.microsoft.com/office/drawing/2014/main" id="{BF167B84-7917-064E-A850-B9ED842CBC68}"/>
              </a:ext>
            </a:extLst>
          </p:cNvPr>
          <p:cNvSpPr>
            <a:spLocks noChangeArrowheads="1"/>
          </p:cNvSpPr>
          <p:nvPr/>
        </p:nvSpPr>
        <p:spPr bwMode="auto">
          <a:xfrm>
            <a:off x="6230910" y="3959001"/>
            <a:ext cx="794604" cy="41386"/>
          </a:xfrm>
          <a:custGeom>
            <a:avLst/>
            <a:gdLst>
              <a:gd name="T0" fmla="*/ 1571 w 1692"/>
              <a:gd name="T1" fmla="*/ 0 h 87"/>
              <a:gd name="T2" fmla="*/ 1571 w 1692"/>
              <a:gd name="T3" fmla="*/ 0 h 87"/>
              <a:gd name="T4" fmla="*/ 0 w 1692"/>
              <a:gd name="T5" fmla="*/ 0 h 87"/>
              <a:gd name="T6" fmla="*/ 0 w 1692"/>
              <a:gd name="T7" fmla="*/ 86 h 87"/>
              <a:gd name="T8" fmla="*/ 1571 w 1692"/>
              <a:gd name="T9" fmla="*/ 86 h 87"/>
              <a:gd name="T10" fmla="*/ 1691 w 1692"/>
              <a:gd name="T11" fmla="*/ 0 h 87"/>
              <a:gd name="T12" fmla="*/ 1571 w 1692"/>
              <a:gd name="T13" fmla="*/ 0 h 87"/>
            </a:gdLst>
            <a:ahLst/>
            <a:cxnLst>
              <a:cxn ang="0">
                <a:pos x="T0" y="T1"/>
              </a:cxn>
              <a:cxn ang="0">
                <a:pos x="T2" y="T3"/>
              </a:cxn>
              <a:cxn ang="0">
                <a:pos x="T4" y="T5"/>
              </a:cxn>
              <a:cxn ang="0">
                <a:pos x="T6" y="T7"/>
              </a:cxn>
              <a:cxn ang="0">
                <a:pos x="T8" y="T9"/>
              </a:cxn>
              <a:cxn ang="0">
                <a:pos x="T10" y="T11"/>
              </a:cxn>
              <a:cxn ang="0">
                <a:pos x="T12" y="T13"/>
              </a:cxn>
            </a:cxnLst>
            <a:rect l="0" t="0" r="r" b="b"/>
            <a:pathLst>
              <a:path w="1692" h="87">
                <a:moveTo>
                  <a:pt x="1571" y="0"/>
                </a:moveTo>
                <a:lnTo>
                  <a:pt x="1571" y="0"/>
                </a:lnTo>
                <a:lnTo>
                  <a:pt x="0" y="0"/>
                </a:lnTo>
                <a:lnTo>
                  <a:pt x="0" y="86"/>
                </a:lnTo>
                <a:lnTo>
                  <a:pt x="1571" y="86"/>
                </a:lnTo>
                <a:lnTo>
                  <a:pt x="1691" y="0"/>
                </a:lnTo>
                <a:lnTo>
                  <a:pt x="1571" y="0"/>
                </a:lnTo>
              </a:path>
            </a:pathLst>
          </a:custGeom>
          <a:solidFill>
            <a:srgbClr val="D1D3D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latin typeface="Lato Light" panose="020F0502020204030203" pitchFamily="34" charset="0"/>
            </a:endParaRPr>
          </a:p>
        </p:txBody>
      </p:sp>
      <p:sp>
        <p:nvSpPr>
          <p:cNvPr id="11" name="Freeform 8">
            <a:extLst>
              <a:ext uri="{FF2B5EF4-FFF2-40B4-BE49-F238E27FC236}">
                <a16:creationId xmlns:a16="http://schemas.microsoft.com/office/drawing/2014/main" id="{57877ECA-EA57-CD46-B9AB-8F8E54FC842D}"/>
              </a:ext>
            </a:extLst>
          </p:cNvPr>
          <p:cNvSpPr>
            <a:spLocks noChangeArrowheads="1"/>
          </p:cNvSpPr>
          <p:nvPr/>
        </p:nvSpPr>
        <p:spPr bwMode="auto">
          <a:xfrm>
            <a:off x="6230910" y="3917615"/>
            <a:ext cx="794604" cy="41386"/>
          </a:xfrm>
          <a:custGeom>
            <a:avLst/>
            <a:gdLst>
              <a:gd name="T0" fmla="*/ 1691 w 1692"/>
              <a:gd name="T1" fmla="*/ 86 h 87"/>
              <a:gd name="T2" fmla="*/ 1571 w 1692"/>
              <a:gd name="T3" fmla="*/ 0 h 87"/>
              <a:gd name="T4" fmla="*/ 1571 w 1692"/>
              <a:gd name="T5" fmla="*/ 0 h 87"/>
              <a:gd name="T6" fmla="*/ 0 w 1692"/>
              <a:gd name="T7" fmla="*/ 0 h 87"/>
              <a:gd name="T8" fmla="*/ 0 w 1692"/>
              <a:gd name="T9" fmla="*/ 86 h 87"/>
              <a:gd name="T10" fmla="*/ 1641 w 1692"/>
              <a:gd name="T11" fmla="*/ 86 h 87"/>
              <a:gd name="T12" fmla="*/ 1640 w 1692"/>
              <a:gd name="T13" fmla="*/ 86 h 87"/>
              <a:gd name="T14" fmla="*/ 1691 w 1692"/>
              <a:gd name="T15" fmla="*/ 86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2" h="87">
                <a:moveTo>
                  <a:pt x="1691" y="86"/>
                </a:moveTo>
                <a:lnTo>
                  <a:pt x="1571" y="0"/>
                </a:lnTo>
                <a:lnTo>
                  <a:pt x="1571" y="0"/>
                </a:lnTo>
                <a:lnTo>
                  <a:pt x="0" y="0"/>
                </a:lnTo>
                <a:lnTo>
                  <a:pt x="0" y="86"/>
                </a:lnTo>
                <a:lnTo>
                  <a:pt x="1641" y="86"/>
                </a:lnTo>
                <a:lnTo>
                  <a:pt x="1640" y="86"/>
                </a:lnTo>
                <a:lnTo>
                  <a:pt x="1691" y="86"/>
                </a:lnTo>
              </a:path>
            </a:pathLst>
          </a:custGeom>
          <a:solidFill>
            <a:srgbClr val="EDEDE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latin typeface="Lato Light" panose="020F0502020204030203" pitchFamily="34" charset="0"/>
            </a:endParaRPr>
          </a:p>
        </p:txBody>
      </p:sp>
      <p:sp>
        <p:nvSpPr>
          <p:cNvPr id="12" name="Freeform 9">
            <a:extLst>
              <a:ext uri="{FF2B5EF4-FFF2-40B4-BE49-F238E27FC236}">
                <a16:creationId xmlns:a16="http://schemas.microsoft.com/office/drawing/2014/main" id="{9CC7FE8F-DF75-9441-9C7E-FB170D74326C}"/>
              </a:ext>
            </a:extLst>
          </p:cNvPr>
          <p:cNvSpPr>
            <a:spLocks noChangeArrowheads="1"/>
          </p:cNvSpPr>
          <p:nvPr/>
        </p:nvSpPr>
        <p:spPr bwMode="auto">
          <a:xfrm>
            <a:off x="765937" y="3696203"/>
            <a:ext cx="3443285" cy="506973"/>
          </a:xfrm>
          <a:custGeom>
            <a:avLst/>
            <a:gdLst>
              <a:gd name="T0" fmla="*/ 5165 w 7336"/>
              <a:gd name="T1" fmla="*/ 0 h 1079"/>
              <a:gd name="T2" fmla="*/ 5165 w 7336"/>
              <a:gd name="T3" fmla="*/ 6 h 1079"/>
              <a:gd name="T4" fmla="*/ 0 w 7336"/>
              <a:gd name="T5" fmla="*/ 6 h 1079"/>
              <a:gd name="T6" fmla="*/ 649 w 7336"/>
              <a:gd name="T7" fmla="*/ 542 h 1079"/>
              <a:gd name="T8" fmla="*/ 0 w 7336"/>
              <a:gd name="T9" fmla="*/ 1078 h 1079"/>
              <a:gd name="T10" fmla="*/ 5165 w 7336"/>
              <a:gd name="T11" fmla="*/ 1078 h 1079"/>
              <a:gd name="T12" fmla="*/ 5165 w 7336"/>
              <a:gd name="T13" fmla="*/ 1071 h 1079"/>
              <a:gd name="T14" fmla="*/ 7335 w 7336"/>
              <a:gd name="T15" fmla="*/ 1071 h 1079"/>
              <a:gd name="T16" fmla="*/ 7335 w 7336"/>
              <a:gd name="T17" fmla="*/ 0 h 1079"/>
              <a:gd name="T18" fmla="*/ 5165 w 7336"/>
              <a:gd name="T19" fmla="*/ 0 h 1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36" h="1079">
                <a:moveTo>
                  <a:pt x="5165" y="0"/>
                </a:moveTo>
                <a:lnTo>
                  <a:pt x="5165" y="6"/>
                </a:lnTo>
                <a:lnTo>
                  <a:pt x="0" y="6"/>
                </a:lnTo>
                <a:lnTo>
                  <a:pt x="649" y="542"/>
                </a:lnTo>
                <a:lnTo>
                  <a:pt x="0" y="1078"/>
                </a:lnTo>
                <a:lnTo>
                  <a:pt x="5165" y="1078"/>
                </a:lnTo>
                <a:lnTo>
                  <a:pt x="5165" y="1071"/>
                </a:lnTo>
                <a:lnTo>
                  <a:pt x="7335" y="1071"/>
                </a:lnTo>
                <a:lnTo>
                  <a:pt x="7335" y="0"/>
                </a:lnTo>
                <a:lnTo>
                  <a:pt x="5165" y="0"/>
                </a:lnTo>
              </a:path>
            </a:pathLst>
          </a:custGeom>
          <a:solidFill>
            <a:schemeClr val="accent3"/>
          </a:solidFill>
          <a:ln>
            <a:noFill/>
          </a:ln>
          <a:effectLst/>
        </p:spPr>
        <p:txBody>
          <a:bodyPr wrap="none" anchor="ctr"/>
          <a:lstStyle/>
          <a:p>
            <a:endParaRPr lang="en-US" sz="3266">
              <a:latin typeface="Lato Light" panose="020F0502020204030203" pitchFamily="34" charset="0"/>
            </a:endParaRPr>
          </a:p>
        </p:txBody>
      </p:sp>
      <p:sp>
        <p:nvSpPr>
          <p:cNvPr id="13" name="Freeform 10">
            <a:extLst>
              <a:ext uri="{FF2B5EF4-FFF2-40B4-BE49-F238E27FC236}">
                <a16:creationId xmlns:a16="http://schemas.microsoft.com/office/drawing/2014/main" id="{468C8B69-FA17-EF47-80A6-CAF8DBED0600}"/>
              </a:ext>
            </a:extLst>
          </p:cNvPr>
          <p:cNvSpPr>
            <a:spLocks noChangeArrowheads="1"/>
          </p:cNvSpPr>
          <p:nvPr/>
        </p:nvSpPr>
        <p:spPr bwMode="auto">
          <a:xfrm>
            <a:off x="1293603" y="2624315"/>
            <a:ext cx="3437078" cy="1661633"/>
          </a:xfrm>
          <a:custGeom>
            <a:avLst/>
            <a:gdLst>
              <a:gd name="T0" fmla="*/ 367 w 7323"/>
              <a:gd name="T1" fmla="*/ 0 h 3539"/>
              <a:gd name="T2" fmla="*/ 792 w 7323"/>
              <a:gd name="T3" fmla="*/ 724 h 3539"/>
              <a:gd name="T4" fmla="*/ 0 w 7323"/>
              <a:gd name="T5" fmla="*/ 1006 h 3539"/>
              <a:gd name="T6" fmla="*/ 6956 w 7323"/>
              <a:gd name="T7" fmla="*/ 3538 h 3539"/>
              <a:gd name="T8" fmla="*/ 7322 w 7323"/>
              <a:gd name="T9" fmla="*/ 2530 h 3539"/>
              <a:gd name="T10" fmla="*/ 367 w 7323"/>
              <a:gd name="T11" fmla="*/ 0 h 3539"/>
            </a:gdLst>
            <a:ahLst/>
            <a:cxnLst>
              <a:cxn ang="0">
                <a:pos x="T0" y="T1"/>
              </a:cxn>
              <a:cxn ang="0">
                <a:pos x="T2" y="T3"/>
              </a:cxn>
              <a:cxn ang="0">
                <a:pos x="T4" y="T5"/>
              </a:cxn>
              <a:cxn ang="0">
                <a:pos x="T6" y="T7"/>
              </a:cxn>
              <a:cxn ang="0">
                <a:pos x="T8" y="T9"/>
              </a:cxn>
              <a:cxn ang="0">
                <a:pos x="T10" y="T11"/>
              </a:cxn>
            </a:cxnLst>
            <a:rect l="0" t="0" r="r" b="b"/>
            <a:pathLst>
              <a:path w="7323" h="3539">
                <a:moveTo>
                  <a:pt x="367" y="0"/>
                </a:moveTo>
                <a:lnTo>
                  <a:pt x="792" y="724"/>
                </a:lnTo>
                <a:lnTo>
                  <a:pt x="0" y="1006"/>
                </a:lnTo>
                <a:lnTo>
                  <a:pt x="6956" y="3538"/>
                </a:lnTo>
                <a:lnTo>
                  <a:pt x="7322" y="2530"/>
                </a:lnTo>
                <a:lnTo>
                  <a:pt x="367" y="0"/>
                </a:lnTo>
              </a:path>
            </a:pathLst>
          </a:custGeom>
          <a:solidFill>
            <a:schemeClr val="accent2"/>
          </a:solidFill>
          <a:ln>
            <a:noFill/>
          </a:ln>
          <a:effectLst/>
        </p:spPr>
        <p:txBody>
          <a:bodyPr wrap="none" anchor="ctr"/>
          <a:lstStyle/>
          <a:p>
            <a:endParaRPr lang="en-US" sz="3266">
              <a:latin typeface="Lato Light" panose="020F0502020204030203" pitchFamily="34" charset="0"/>
            </a:endParaRPr>
          </a:p>
        </p:txBody>
      </p:sp>
      <p:sp>
        <p:nvSpPr>
          <p:cNvPr id="14" name="Freeform 11">
            <a:extLst>
              <a:ext uri="{FF2B5EF4-FFF2-40B4-BE49-F238E27FC236}">
                <a16:creationId xmlns:a16="http://schemas.microsoft.com/office/drawing/2014/main" id="{0BEC8A2D-6BE5-AB40-982B-DC7D2BEC7CC6}"/>
              </a:ext>
            </a:extLst>
          </p:cNvPr>
          <p:cNvSpPr>
            <a:spLocks noChangeArrowheads="1"/>
          </p:cNvSpPr>
          <p:nvPr/>
        </p:nvSpPr>
        <p:spPr bwMode="auto">
          <a:xfrm>
            <a:off x="1293603" y="3609293"/>
            <a:ext cx="3437078" cy="1661633"/>
          </a:xfrm>
          <a:custGeom>
            <a:avLst/>
            <a:gdLst>
              <a:gd name="T0" fmla="*/ 366 w 7323"/>
              <a:gd name="T1" fmla="*/ 3540 h 3541"/>
              <a:gd name="T2" fmla="*/ 793 w 7323"/>
              <a:gd name="T3" fmla="*/ 2814 h 3541"/>
              <a:gd name="T4" fmla="*/ 0 w 7323"/>
              <a:gd name="T5" fmla="*/ 2532 h 3541"/>
              <a:gd name="T6" fmla="*/ 6956 w 7323"/>
              <a:gd name="T7" fmla="*/ 0 h 3541"/>
              <a:gd name="T8" fmla="*/ 7322 w 7323"/>
              <a:gd name="T9" fmla="*/ 1009 h 3541"/>
              <a:gd name="T10" fmla="*/ 366 w 7323"/>
              <a:gd name="T11" fmla="*/ 3540 h 3541"/>
            </a:gdLst>
            <a:ahLst/>
            <a:cxnLst>
              <a:cxn ang="0">
                <a:pos x="T0" y="T1"/>
              </a:cxn>
              <a:cxn ang="0">
                <a:pos x="T2" y="T3"/>
              </a:cxn>
              <a:cxn ang="0">
                <a:pos x="T4" y="T5"/>
              </a:cxn>
              <a:cxn ang="0">
                <a:pos x="T6" y="T7"/>
              </a:cxn>
              <a:cxn ang="0">
                <a:pos x="T8" y="T9"/>
              </a:cxn>
              <a:cxn ang="0">
                <a:pos x="T10" y="T11"/>
              </a:cxn>
            </a:cxnLst>
            <a:rect l="0" t="0" r="r" b="b"/>
            <a:pathLst>
              <a:path w="7323" h="3541">
                <a:moveTo>
                  <a:pt x="366" y="3540"/>
                </a:moveTo>
                <a:lnTo>
                  <a:pt x="793" y="2814"/>
                </a:lnTo>
                <a:lnTo>
                  <a:pt x="0" y="2532"/>
                </a:lnTo>
                <a:lnTo>
                  <a:pt x="6956" y="0"/>
                </a:lnTo>
                <a:lnTo>
                  <a:pt x="7322" y="1009"/>
                </a:lnTo>
                <a:lnTo>
                  <a:pt x="366" y="3540"/>
                </a:lnTo>
              </a:path>
            </a:pathLst>
          </a:custGeom>
          <a:solidFill>
            <a:schemeClr val="accent4"/>
          </a:solidFill>
          <a:ln>
            <a:noFill/>
          </a:ln>
          <a:effectLst/>
        </p:spPr>
        <p:txBody>
          <a:bodyPr wrap="none" anchor="ctr"/>
          <a:lstStyle/>
          <a:p>
            <a:endParaRPr lang="en-US" sz="3266">
              <a:latin typeface="Lato Light" panose="020F0502020204030203" pitchFamily="34" charset="0"/>
            </a:endParaRPr>
          </a:p>
        </p:txBody>
      </p:sp>
      <p:sp>
        <p:nvSpPr>
          <p:cNvPr id="15" name="Freeform 12">
            <a:extLst>
              <a:ext uri="{FF2B5EF4-FFF2-40B4-BE49-F238E27FC236}">
                <a16:creationId xmlns:a16="http://schemas.microsoft.com/office/drawing/2014/main" id="{F5E71B0B-57EB-684E-8DA7-A22EEE285DC6}"/>
              </a:ext>
            </a:extLst>
          </p:cNvPr>
          <p:cNvSpPr>
            <a:spLocks noChangeArrowheads="1"/>
          </p:cNvSpPr>
          <p:nvPr/>
        </p:nvSpPr>
        <p:spPr bwMode="auto">
          <a:xfrm>
            <a:off x="2224780" y="3822428"/>
            <a:ext cx="2886649" cy="2234825"/>
          </a:xfrm>
          <a:custGeom>
            <a:avLst/>
            <a:gdLst>
              <a:gd name="T0" fmla="*/ 4151 w 6153"/>
              <a:gd name="T1" fmla="*/ 1699 h 4762"/>
              <a:gd name="T2" fmla="*/ 772 w 6153"/>
              <a:gd name="T3" fmla="*/ 4761 h 4762"/>
              <a:gd name="T4" fmla="*/ 842 w 6153"/>
              <a:gd name="T5" fmla="*/ 3851 h 4762"/>
              <a:gd name="T6" fmla="*/ 0 w 6153"/>
              <a:gd name="T7" fmla="*/ 3859 h 4762"/>
              <a:gd name="T8" fmla="*/ 3643 w 6153"/>
              <a:gd name="T9" fmla="*/ 801 h 4762"/>
              <a:gd name="T10" fmla="*/ 3643 w 6153"/>
              <a:gd name="T11" fmla="*/ 801 h 4762"/>
              <a:gd name="T12" fmla="*/ 6152 w 6153"/>
              <a:gd name="T13" fmla="*/ 0 h 4762"/>
              <a:gd name="T14" fmla="*/ 6152 w 6153"/>
              <a:gd name="T15" fmla="*/ 582 h 4762"/>
              <a:gd name="T16" fmla="*/ 6152 w 6153"/>
              <a:gd name="T17" fmla="*/ 582 h 4762"/>
              <a:gd name="T18" fmla="*/ 4151 w 6153"/>
              <a:gd name="T19" fmla="*/ 1699 h 4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53" h="4762">
                <a:moveTo>
                  <a:pt x="4151" y="1699"/>
                </a:moveTo>
                <a:lnTo>
                  <a:pt x="772" y="4761"/>
                </a:lnTo>
                <a:lnTo>
                  <a:pt x="842" y="3851"/>
                </a:lnTo>
                <a:lnTo>
                  <a:pt x="0" y="3859"/>
                </a:lnTo>
                <a:lnTo>
                  <a:pt x="3643" y="801"/>
                </a:lnTo>
                <a:lnTo>
                  <a:pt x="3643" y="801"/>
                </a:lnTo>
                <a:cubicBezTo>
                  <a:pt x="4250" y="310"/>
                  <a:pt x="4825" y="0"/>
                  <a:pt x="6152" y="0"/>
                </a:cubicBezTo>
                <a:lnTo>
                  <a:pt x="6152" y="582"/>
                </a:lnTo>
                <a:lnTo>
                  <a:pt x="6152" y="582"/>
                </a:lnTo>
                <a:cubicBezTo>
                  <a:pt x="5473" y="641"/>
                  <a:pt x="4624" y="1226"/>
                  <a:pt x="4151" y="1699"/>
                </a:cubicBezTo>
              </a:path>
            </a:pathLst>
          </a:custGeom>
          <a:solidFill>
            <a:schemeClr val="accent5"/>
          </a:solidFill>
          <a:ln>
            <a:noFill/>
          </a:ln>
          <a:effectLst/>
        </p:spPr>
        <p:txBody>
          <a:bodyPr wrap="none" anchor="ctr"/>
          <a:lstStyle/>
          <a:p>
            <a:endParaRPr lang="en-US" sz="3266">
              <a:latin typeface="Lato Light" panose="020F0502020204030203" pitchFamily="34" charset="0"/>
            </a:endParaRPr>
          </a:p>
        </p:txBody>
      </p:sp>
      <p:sp>
        <p:nvSpPr>
          <p:cNvPr id="68" name="Freeform 65">
            <a:extLst>
              <a:ext uri="{FF2B5EF4-FFF2-40B4-BE49-F238E27FC236}">
                <a16:creationId xmlns:a16="http://schemas.microsoft.com/office/drawing/2014/main" id="{DE4DC085-A21C-4347-9A10-965083AFFA72}"/>
              </a:ext>
            </a:extLst>
          </p:cNvPr>
          <p:cNvSpPr>
            <a:spLocks noChangeArrowheads="1"/>
          </p:cNvSpPr>
          <p:nvPr/>
        </p:nvSpPr>
        <p:spPr bwMode="auto">
          <a:xfrm>
            <a:off x="2224780" y="1860748"/>
            <a:ext cx="2886649" cy="2234825"/>
          </a:xfrm>
          <a:custGeom>
            <a:avLst/>
            <a:gdLst>
              <a:gd name="T0" fmla="*/ 4151 w 6153"/>
              <a:gd name="T1" fmla="*/ 3064 h 4763"/>
              <a:gd name="T2" fmla="*/ 772 w 6153"/>
              <a:gd name="T3" fmla="*/ 0 h 4763"/>
              <a:gd name="T4" fmla="*/ 842 w 6153"/>
              <a:gd name="T5" fmla="*/ 911 h 4763"/>
              <a:gd name="T6" fmla="*/ 0 w 6153"/>
              <a:gd name="T7" fmla="*/ 902 h 4763"/>
              <a:gd name="T8" fmla="*/ 3643 w 6153"/>
              <a:gd name="T9" fmla="*/ 3962 h 4763"/>
              <a:gd name="T10" fmla="*/ 3643 w 6153"/>
              <a:gd name="T11" fmla="*/ 3962 h 4763"/>
              <a:gd name="T12" fmla="*/ 6152 w 6153"/>
              <a:gd name="T13" fmla="*/ 4762 h 4763"/>
              <a:gd name="T14" fmla="*/ 6152 w 6153"/>
              <a:gd name="T15" fmla="*/ 4180 h 4763"/>
              <a:gd name="T16" fmla="*/ 6152 w 6153"/>
              <a:gd name="T17" fmla="*/ 4180 h 4763"/>
              <a:gd name="T18" fmla="*/ 4151 w 6153"/>
              <a:gd name="T19" fmla="*/ 3064 h 4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53" h="4763">
                <a:moveTo>
                  <a:pt x="4151" y="3064"/>
                </a:moveTo>
                <a:lnTo>
                  <a:pt x="772" y="0"/>
                </a:lnTo>
                <a:lnTo>
                  <a:pt x="842" y="911"/>
                </a:lnTo>
                <a:lnTo>
                  <a:pt x="0" y="902"/>
                </a:lnTo>
                <a:lnTo>
                  <a:pt x="3643" y="3962"/>
                </a:lnTo>
                <a:lnTo>
                  <a:pt x="3643" y="3962"/>
                </a:lnTo>
                <a:cubicBezTo>
                  <a:pt x="4250" y="4452"/>
                  <a:pt x="4825" y="4762"/>
                  <a:pt x="6152" y="4762"/>
                </a:cubicBezTo>
                <a:lnTo>
                  <a:pt x="6152" y="4180"/>
                </a:lnTo>
                <a:lnTo>
                  <a:pt x="6152" y="4180"/>
                </a:lnTo>
                <a:cubicBezTo>
                  <a:pt x="5473" y="4121"/>
                  <a:pt x="4624" y="3536"/>
                  <a:pt x="4151" y="3064"/>
                </a:cubicBezTo>
              </a:path>
            </a:pathLst>
          </a:custGeom>
          <a:solidFill>
            <a:schemeClr val="accent1"/>
          </a:solidFill>
          <a:ln>
            <a:noFill/>
          </a:ln>
          <a:effectLst/>
        </p:spPr>
        <p:txBody>
          <a:bodyPr wrap="none" anchor="ctr"/>
          <a:lstStyle/>
          <a:p>
            <a:endParaRPr lang="en-US" sz="3266">
              <a:latin typeface="Lato Light" panose="020F0502020204030203" pitchFamily="34" charset="0"/>
            </a:endParaRPr>
          </a:p>
        </p:txBody>
      </p:sp>
      <p:sp>
        <p:nvSpPr>
          <p:cNvPr id="81" name="Freeform 78">
            <a:extLst>
              <a:ext uri="{FF2B5EF4-FFF2-40B4-BE49-F238E27FC236}">
                <a16:creationId xmlns:a16="http://schemas.microsoft.com/office/drawing/2014/main" id="{1F55F40F-4F69-AA48-8BDE-0DE4164B05F1}"/>
              </a:ext>
            </a:extLst>
          </p:cNvPr>
          <p:cNvSpPr>
            <a:spLocks noChangeArrowheads="1"/>
          </p:cNvSpPr>
          <p:nvPr/>
        </p:nvSpPr>
        <p:spPr bwMode="auto">
          <a:xfrm>
            <a:off x="5111429" y="3822429"/>
            <a:ext cx="343501" cy="136573"/>
          </a:xfrm>
          <a:custGeom>
            <a:avLst/>
            <a:gdLst>
              <a:gd name="T0" fmla="*/ 732 w 733"/>
              <a:gd name="T1" fmla="*/ 291 h 292"/>
              <a:gd name="T2" fmla="*/ 0 w 733"/>
              <a:gd name="T3" fmla="*/ 291 h 292"/>
              <a:gd name="T4" fmla="*/ 0 w 733"/>
              <a:gd name="T5" fmla="*/ 0 h 292"/>
              <a:gd name="T6" fmla="*/ 732 w 733"/>
              <a:gd name="T7" fmla="*/ 0 h 292"/>
              <a:gd name="T8" fmla="*/ 732 w 733"/>
              <a:gd name="T9" fmla="*/ 291 h 292"/>
            </a:gdLst>
            <a:ahLst/>
            <a:cxnLst>
              <a:cxn ang="0">
                <a:pos x="T0" y="T1"/>
              </a:cxn>
              <a:cxn ang="0">
                <a:pos x="T2" y="T3"/>
              </a:cxn>
              <a:cxn ang="0">
                <a:pos x="T4" y="T5"/>
              </a:cxn>
              <a:cxn ang="0">
                <a:pos x="T6" y="T7"/>
              </a:cxn>
              <a:cxn ang="0">
                <a:pos x="T8" y="T9"/>
              </a:cxn>
            </a:cxnLst>
            <a:rect l="0" t="0" r="r" b="b"/>
            <a:pathLst>
              <a:path w="733" h="292">
                <a:moveTo>
                  <a:pt x="732" y="291"/>
                </a:moveTo>
                <a:lnTo>
                  <a:pt x="0" y="291"/>
                </a:lnTo>
                <a:lnTo>
                  <a:pt x="0" y="0"/>
                </a:lnTo>
                <a:lnTo>
                  <a:pt x="732" y="0"/>
                </a:lnTo>
                <a:lnTo>
                  <a:pt x="732" y="291"/>
                </a:lnTo>
              </a:path>
            </a:pathLst>
          </a:custGeom>
          <a:solidFill>
            <a:srgbClr val="EDEDE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latin typeface="Lato Light" panose="020F0502020204030203" pitchFamily="34" charset="0"/>
            </a:endParaRPr>
          </a:p>
        </p:txBody>
      </p:sp>
      <p:sp>
        <p:nvSpPr>
          <p:cNvPr id="82" name="Freeform 79">
            <a:extLst>
              <a:ext uri="{FF2B5EF4-FFF2-40B4-BE49-F238E27FC236}">
                <a16:creationId xmlns:a16="http://schemas.microsoft.com/office/drawing/2014/main" id="{9749412E-AF7F-6644-A596-ABD3937B92F7}"/>
              </a:ext>
            </a:extLst>
          </p:cNvPr>
          <p:cNvSpPr>
            <a:spLocks noChangeArrowheads="1"/>
          </p:cNvSpPr>
          <p:nvPr/>
        </p:nvSpPr>
        <p:spPr bwMode="auto">
          <a:xfrm>
            <a:off x="5111429" y="3959001"/>
            <a:ext cx="343501" cy="136573"/>
          </a:xfrm>
          <a:custGeom>
            <a:avLst/>
            <a:gdLst>
              <a:gd name="T0" fmla="*/ 732 w 733"/>
              <a:gd name="T1" fmla="*/ 291 h 292"/>
              <a:gd name="T2" fmla="*/ 0 w 733"/>
              <a:gd name="T3" fmla="*/ 291 h 292"/>
              <a:gd name="T4" fmla="*/ 0 w 733"/>
              <a:gd name="T5" fmla="*/ 0 h 292"/>
              <a:gd name="T6" fmla="*/ 732 w 733"/>
              <a:gd name="T7" fmla="*/ 0 h 292"/>
              <a:gd name="T8" fmla="*/ 732 w 733"/>
              <a:gd name="T9" fmla="*/ 291 h 292"/>
            </a:gdLst>
            <a:ahLst/>
            <a:cxnLst>
              <a:cxn ang="0">
                <a:pos x="T0" y="T1"/>
              </a:cxn>
              <a:cxn ang="0">
                <a:pos x="T2" y="T3"/>
              </a:cxn>
              <a:cxn ang="0">
                <a:pos x="T4" y="T5"/>
              </a:cxn>
              <a:cxn ang="0">
                <a:pos x="T6" y="T7"/>
              </a:cxn>
              <a:cxn ang="0">
                <a:pos x="T8" y="T9"/>
              </a:cxn>
            </a:cxnLst>
            <a:rect l="0" t="0" r="r" b="b"/>
            <a:pathLst>
              <a:path w="733" h="292">
                <a:moveTo>
                  <a:pt x="732" y="291"/>
                </a:moveTo>
                <a:lnTo>
                  <a:pt x="0" y="291"/>
                </a:lnTo>
                <a:lnTo>
                  <a:pt x="0" y="0"/>
                </a:lnTo>
                <a:lnTo>
                  <a:pt x="732" y="0"/>
                </a:lnTo>
                <a:lnTo>
                  <a:pt x="732" y="291"/>
                </a:lnTo>
              </a:path>
            </a:pathLst>
          </a:custGeom>
          <a:solidFill>
            <a:srgbClr val="D1D3D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latin typeface="Lato Light" panose="020F0502020204030203" pitchFamily="34" charset="0"/>
            </a:endParaRPr>
          </a:p>
        </p:txBody>
      </p:sp>
      <p:sp>
        <p:nvSpPr>
          <p:cNvPr id="83" name="Freeform 80">
            <a:extLst>
              <a:ext uri="{FF2B5EF4-FFF2-40B4-BE49-F238E27FC236}">
                <a16:creationId xmlns:a16="http://schemas.microsoft.com/office/drawing/2014/main" id="{107A5CE1-D18B-F845-B52C-D0B788CB6749}"/>
              </a:ext>
            </a:extLst>
          </p:cNvPr>
          <p:cNvSpPr>
            <a:spLocks noChangeArrowheads="1"/>
          </p:cNvSpPr>
          <p:nvPr/>
        </p:nvSpPr>
        <p:spPr bwMode="auto">
          <a:xfrm>
            <a:off x="5558394" y="3716895"/>
            <a:ext cx="571121" cy="244176"/>
          </a:xfrm>
          <a:custGeom>
            <a:avLst/>
            <a:gdLst>
              <a:gd name="T0" fmla="*/ 0 w 1216"/>
              <a:gd name="T1" fmla="*/ 0 h 519"/>
              <a:gd name="T2" fmla="*/ 0 w 1216"/>
              <a:gd name="T3" fmla="*/ 518 h 519"/>
              <a:gd name="T4" fmla="*/ 1215 w 1216"/>
              <a:gd name="T5" fmla="*/ 518 h 519"/>
              <a:gd name="T6" fmla="*/ 1215 w 1216"/>
              <a:gd name="T7" fmla="*/ 1 h 519"/>
              <a:gd name="T8" fmla="*/ 0 w 1216"/>
              <a:gd name="T9" fmla="*/ 0 h 519"/>
            </a:gdLst>
            <a:ahLst/>
            <a:cxnLst>
              <a:cxn ang="0">
                <a:pos x="T0" y="T1"/>
              </a:cxn>
              <a:cxn ang="0">
                <a:pos x="T2" y="T3"/>
              </a:cxn>
              <a:cxn ang="0">
                <a:pos x="T4" y="T5"/>
              </a:cxn>
              <a:cxn ang="0">
                <a:pos x="T6" y="T7"/>
              </a:cxn>
              <a:cxn ang="0">
                <a:pos x="T8" y="T9"/>
              </a:cxn>
            </a:cxnLst>
            <a:rect l="0" t="0" r="r" b="b"/>
            <a:pathLst>
              <a:path w="1216" h="519">
                <a:moveTo>
                  <a:pt x="0" y="0"/>
                </a:moveTo>
                <a:lnTo>
                  <a:pt x="0" y="518"/>
                </a:lnTo>
                <a:lnTo>
                  <a:pt x="1215" y="518"/>
                </a:lnTo>
                <a:lnTo>
                  <a:pt x="1215" y="1"/>
                </a:lnTo>
                <a:lnTo>
                  <a:pt x="0" y="0"/>
                </a:lnTo>
              </a:path>
            </a:pathLst>
          </a:custGeom>
          <a:solidFill>
            <a:srgbClr val="EDEDE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latin typeface="Lato Light" panose="020F0502020204030203" pitchFamily="34" charset="0"/>
            </a:endParaRPr>
          </a:p>
        </p:txBody>
      </p:sp>
      <p:sp>
        <p:nvSpPr>
          <p:cNvPr id="84" name="Freeform 81">
            <a:extLst>
              <a:ext uri="{FF2B5EF4-FFF2-40B4-BE49-F238E27FC236}">
                <a16:creationId xmlns:a16="http://schemas.microsoft.com/office/drawing/2014/main" id="{83A7C81F-2E79-054C-9CA3-8B586E302A54}"/>
              </a:ext>
            </a:extLst>
          </p:cNvPr>
          <p:cNvSpPr>
            <a:spLocks noChangeArrowheads="1"/>
          </p:cNvSpPr>
          <p:nvPr/>
        </p:nvSpPr>
        <p:spPr bwMode="auto">
          <a:xfrm>
            <a:off x="5558394" y="3959001"/>
            <a:ext cx="571121" cy="242107"/>
          </a:xfrm>
          <a:custGeom>
            <a:avLst/>
            <a:gdLst>
              <a:gd name="T0" fmla="*/ 0 w 1216"/>
              <a:gd name="T1" fmla="*/ 0 h 516"/>
              <a:gd name="T2" fmla="*/ 0 w 1216"/>
              <a:gd name="T3" fmla="*/ 515 h 516"/>
              <a:gd name="T4" fmla="*/ 1215 w 1216"/>
              <a:gd name="T5" fmla="*/ 515 h 516"/>
              <a:gd name="T6" fmla="*/ 1215 w 1216"/>
              <a:gd name="T7" fmla="*/ 1 h 516"/>
              <a:gd name="T8" fmla="*/ 0 w 1216"/>
              <a:gd name="T9" fmla="*/ 0 h 516"/>
            </a:gdLst>
            <a:ahLst/>
            <a:cxnLst>
              <a:cxn ang="0">
                <a:pos x="T0" y="T1"/>
              </a:cxn>
              <a:cxn ang="0">
                <a:pos x="T2" y="T3"/>
              </a:cxn>
              <a:cxn ang="0">
                <a:pos x="T4" y="T5"/>
              </a:cxn>
              <a:cxn ang="0">
                <a:pos x="T6" y="T7"/>
              </a:cxn>
              <a:cxn ang="0">
                <a:pos x="T8" y="T9"/>
              </a:cxn>
            </a:cxnLst>
            <a:rect l="0" t="0" r="r" b="b"/>
            <a:pathLst>
              <a:path w="1216" h="516">
                <a:moveTo>
                  <a:pt x="0" y="0"/>
                </a:moveTo>
                <a:lnTo>
                  <a:pt x="0" y="515"/>
                </a:lnTo>
                <a:lnTo>
                  <a:pt x="1215" y="515"/>
                </a:lnTo>
                <a:lnTo>
                  <a:pt x="1215" y="1"/>
                </a:lnTo>
                <a:lnTo>
                  <a:pt x="0" y="0"/>
                </a:lnTo>
              </a:path>
            </a:pathLst>
          </a:custGeom>
          <a:solidFill>
            <a:srgbClr val="D1D3D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latin typeface="Lato Light" panose="020F0502020204030203" pitchFamily="34" charset="0"/>
            </a:endParaRPr>
          </a:p>
        </p:txBody>
      </p:sp>
      <p:sp>
        <p:nvSpPr>
          <p:cNvPr id="85" name="Freeform 82">
            <a:extLst>
              <a:ext uri="{FF2B5EF4-FFF2-40B4-BE49-F238E27FC236}">
                <a16:creationId xmlns:a16="http://schemas.microsoft.com/office/drawing/2014/main" id="{BB583CEF-52EC-594A-90FD-3673D10C0AD7}"/>
              </a:ext>
            </a:extLst>
          </p:cNvPr>
          <p:cNvSpPr>
            <a:spLocks noChangeArrowheads="1"/>
          </p:cNvSpPr>
          <p:nvPr/>
        </p:nvSpPr>
        <p:spPr bwMode="auto">
          <a:xfrm>
            <a:off x="6127446" y="3718964"/>
            <a:ext cx="103464" cy="484212"/>
          </a:xfrm>
          <a:custGeom>
            <a:avLst/>
            <a:gdLst>
              <a:gd name="T0" fmla="*/ 0 w 221"/>
              <a:gd name="T1" fmla="*/ 1029 h 1030"/>
              <a:gd name="T2" fmla="*/ 220 w 221"/>
              <a:gd name="T3" fmla="*/ 809 h 1030"/>
              <a:gd name="T4" fmla="*/ 220 w 221"/>
              <a:gd name="T5" fmla="*/ 220 h 1030"/>
              <a:gd name="T6" fmla="*/ 0 w 221"/>
              <a:gd name="T7" fmla="*/ 0 h 1030"/>
              <a:gd name="T8" fmla="*/ 0 w 221"/>
              <a:gd name="T9" fmla="*/ 1029 h 1030"/>
            </a:gdLst>
            <a:ahLst/>
            <a:cxnLst>
              <a:cxn ang="0">
                <a:pos x="T0" y="T1"/>
              </a:cxn>
              <a:cxn ang="0">
                <a:pos x="T2" y="T3"/>
              </a:cxn>
              <a:cxn ang="0">
                <a:pos x="T4" y="T5"/>
              </a:cxn>
              <a:cxn ang="0">
                <a:pos x="T6" y="T7"/>
              </a:cxn>
              <a:cxn ang="0">
                <a:pos x="T8" y="T9"/>
              </a:cxn>
            </a:cxnLst>
            <a:rect l="0" t="0" r="r" b="b"/>
            <a:pathLst>
              <a:path w="221" h="1030">
                <a:moveTo>
                  <a:pt x="0" y="1029"/>
                </a:moveTo>
                <a:lnTo>
                  <a:pt x="220" y="809"/>
                </a:lnTo>
                <a:lnTo>
                  <a:pt x="220" y="220"/>
                </a:lnTo>
                <a:lnTo>
                  <a:pt x="0" y="0"/>
                </a:lnTo>
                <a:lnTo>
                  <a:pt x="0" y="1029"/>
                </a:lnTo>
              </a:path>
            </a:pathLst>
          </a:custGeom>
          <a:solidFill>
            <a:srgbClr val="D1D3D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latin typeface="Lato Light" panose="020F0502020204030203" pitchFamily="34" charset="0"/>
            </a:endParaRPr>
          </a:p>
        </p:txBody>
      </p:sp>
      <p:sp>
        <p:nvSpPr>
          <p:cNvPr id="86" name="Freeform 83">
            <a:extLst>
              <a:ext uri="{FF2B5EF4-FFF2-40B4-BE49-F238E27FC236}">
                <a16:creationId xmlns:a16="http://schemas.microsoft.com/office/drawing/2014/main" id="{3823B5B8-D899-3F41-BD7F-4E82B5FCC1E4}"/>
              </a:ext>
            </a:extLst>
          </p:cNvPr>
          <p:cNvSpPr>
            <a:spLocks noChangeArrowheads="1"/>
          </p:cNvSpPr>
          <p:nvPr/>
        </p:nvSpPr>
        <p:spPr bwMode="auto">
          <a:xfrm>
            <a:off x="5454930" y="3716895"/>
            <a:ext cx="103464" cy="484212"/>
          </a:xfrm>
          <a:custGeom>
            <a:avLst/>
            <a:gdLst>
              <a:gd name="T0" fmla="*/ 220 w 221"/>
              <a:gd name="T1" fmla="*/ 0 h 1033"/>
              <a:gd name="T2" fmla="*/ 0 w 221"/>
              <a:gd name="T3" fmla="*/ 222 h 1033"/>
              <a:gd name="T4" fmla="*/ 0 w 221"/>
              <a:gd name="T5" fmla="*/ 812 h 1033"/>
              <a:gd name="T6" fmla="*/ 220 w 221"/>
              <a:gd name="T7" fmla="*/ 1032 h 1033"/>
              <a:gd name="T8" fmla="*/ 220 w 221"/>
              <a:gd name="T9" fmla="*/ 0 h 1033"/>
            </a:gdLst>
            <a:ahLst/>
            <a:cxnLst>
              <a:cxn ang="0">
                <a:pos x="T0" y="T1"/>
              </a:cxn>
              <a:cxn ang="0">
                <a:pos x="T2" y="T3"/>
              </a:cxn>
              <a:cxn ang="0">
                <a:pos x="T4" y="T5"/>
              </a:cxn>
              <a:cxn ang="0">
                <a:pos x="T6" y="T7"/>
              </a:cxn>
              <a:cxn ang="0">
                <a:pos x="T8" y="T9"/>
              </a:cxn>
            </a:cxnLst>
            <a:rect l="0" t="0" r="r" b="b"/>
            <a:pathLst>
              <a:path w="221" h="1033">
                <a:moveTo>
                  <a:pt x="220" y="0"/>
                </a:moveTo>
                <a:lnTo>
                  <a:pt x="0" y="222"/>
                </a:lnTo>
                <a:lnTo>
                  <a:pt x="0" y="812"/>
                </a:lnTo>
                <a:lnTo>
                  <a:pt x="220" y="1032"/>
                </a:lnTo>
                <a:lnTo>
                  <a:pt x="220" y="0"/>
                </a:lnTo>
              </a:path>
            </a:pathLst>
          </a:custGeom>
          <a:solidFill>
            <a:srgbClr val="EDEDE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latin typeface="Lato Light" panose="020F0502020204030203" pitchFamily="34" charset="0"/>
            </a:endParaRPr>
          </a:p>
        </p:txBody>
      </p:sp>
      <p:sp>
        <p:nvSpPr>
          <p:cNvPr id="87" name="Freeform 84">
            <a:extLst>
              <a:ext uri="{FF2B5EF4-FFF2-40B4-BE49-F238E27FC236}">
                <a16:creationId xmlns:a16="http://schemas.microsoft.com/office/drawing/2014/main" id="{55420D49-D030-854B-A57B-0E2443BC3FD7}"/>
              </a:ext>
            </a:extLst>
          </p:cNvPr>
          <p:cNvSpPr>
            <a:spLocks noChangeArrowheads="1"/>
          </p:cNvSpPr>
          <p:nvPr/>
        </p:nvSpPr>
        <p:spPr bwMode="auto">
          <a:xfrm>
            <a:off x="5111429" y="3822428"/>
            <a:ext cx="45525" cy="273146"/>
          </a:xfrm>
          <a:custGeom>
            <a:avLst/>
            <a:gdLst>
              <a:gd name="T0" fmla="*/ 97 w 98"/>
              <a:gd name="T1" fmla="*/ 582 h 583"/>
              <a:gd name="T2" fmla="*/ 0 w 98"/>
              <a:gd name="T3" fmla="*/ 582 h 583"/>
              <a:gd name="T4" fmla="*/ 0 w 98"/>
              <a:gd name="T5" fmla="*/ 0 h 583"/>
              <a:gd name="T6" fmla="*/ 97 w 98"/>
              <a:gd name="T7" fmla="*/ 0 h 583"/>
              <a:gd name="T8" fmla="*/ 97 w 98"/>
              <a:gd name="T9" fmla="*/ 582 h 583"/>
            </a:gdLst>
            <a:ahLst/>
            <a:cxnLst>
              <a:cxn ang="0">
                <a:pos x="T0" y="T1"/>
              </a:cxn>
              <a:cxn ang="0">
                <a:pos x="T2" y="T3"/>
              </a:cxn>
              <a:cxn ang="0">
                <a:pos x="T4" y="T5"/>
              </a:cxn>
              <a:cxn ang="0">
                <a:pos x="T6" y="T7"/>
              </a:cxn>
              <a:cxn ang="0">
                <a:pos x="T8" y="T9"/>
              </a:cxn>
            </a:cxnLst>
            <a:rect l="0" t="0" r="r" b="b"/>
            <a:pathLst>
              <a:path w="98" h="583">
                <a:moveTo>
                  <a:pt x="97" y="582"/>
                </a:moveTo>
                <a:lnTo>
                  <a:pt x="0" y="582"/>
                </a:lnTo>
                <a:lnTo>
                  <a:pt x="0" y="0"/>
                </a:lnTo>
                <a:lnTo>
                  <a:pt x="97" y="0"/>
                </a:lnTo>
                <a:lnTo>
                  <a:pt x="97" y="582"/>
                </a:lnTo>
              </a:path>
            </a:pathLst>
          </a:custGeom>
          <a:solidFill>
            <a:srgbClr val="6D6E7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latin typeface="Lato Light" panose="020F0502020204030203" pitchFamily="34" charset="0"/>
            </a:endParaRPr>
          </a:p>
        </p:txBody>
      </p:sp>
      <p:sp>
        <p:nvSpPr>
          <p:cNvPr id="427" name="TextBox 426">
            <a:extLst>
              <a:ext uri="{FF2B5EF4-FFF2-40B4-BE49-F238E27FC236}">
                <a16:creationId xmlns:a16="http://schemas.microsoft.com/office/drawing/2014/main" id="{2368BD52-2BC3-2A4D-B9DB-98381890E7C6}"/>
              </a:ext>
            </a:extLst>
          </p:cNvPr>
          <p:cNvSpPr txBox="1"/>
          <p:nvPr/>
        </p:nvSpPr>
        <p:spPr>
          <a:xfrm rot="2490922">
            <a:off x="2662032" y="2873244"/>
            <a:ext cx="1678666" cy="338554"/>
          </a:xfrm>
          <a:prstGeom prst="rect">
            <a:avLst/>
          </a:prstGeom>
          <a:noFill/>
        </p:spPr>
        <p:txBody>
          <a:bodyPr wrap="none" rtlCol="0" anchor="ctr" anchorCtr="0">
            <a:spAutoFit/>
          </a:bodyPr>
          <a:lstStyle/>
          <a:p>
            <a:pPr algn="ctr"/>
            <a:r>
              <a:rPr lang="en-US" sz="1600" b="1">
                <a:solidFill>
                  <a:schemeClr val="bg1"/>
                </a:solidFill>
                <a:latin typeface="Poppins" pitchFamily="2" charset="77"/>
                <a:ea typeface="League Spartan" charset="0"/>
                <a:cs typeface="Poppins" pitchFamily="2" charset="77"/>
              </a:rPr>
              <a:t>Dependability</a:t>
            </a:r>
          </a:p>
        </p:txBody>
      </p:sp>
      <p:sp>
        <p:nvSpPr>
          <p:cNvPr id="428" name="TextBox 427">
            <a:extLst>
              <a:ext uri="{FF2B5EF4-FFF2-40B4-BE49-F238E27FC236}">
                <a16:creationId xmlns:a16="http://schemas.microsoft.com/office/drawing/2014/main" id="{3FB7C8B7-CD19-204E-9D6B-89BEB5037189}"/>
              </a:ext>
            </a:extLst>
          </p:cNvPr>
          <p:cNvSpPr txBox="1"/>
          <p:nvPr/>
        </p:nvSpPr>
        <p:spPr>
          <a:xfrm rot="19157559">
            <a:off x="2666040" y="4723214"/>
            <a:ext cx="1670650" cy="338554"/>
          </a:xfrm>
          <a:prstGeom prst="rect">
            <a:avLst/>
          </a:prstGeom>
          <a:noFill/>
        </p:spPr>
        <p:txBody>
          <a:bodyPr wrap="none" rtlCol="0" anchor="ctr" anchorCtr="0">
            <a:spAutoFit/>
          </a:bodyPr>
          <a:lstStyle/>
          <a:p>
            <a:pPr algn="ctr"/>
            <a:r>
              <a:rPr lang="en-US" sz="1600" b="1">
                <a:solidFill>
                  <a:schemeClr val="bg1"/>
                </a:solidFill>
                <a:latin typeface="Poppins" pitchFamily="2" charset="77"/>
                <a:ea typeface="League Spartan" charset="0"/>
                <a:cs typeface="Poppins" pitchFamily="2" charset="77"/>
              </a:rPr>
              <a:t>Transparency</a:t>
            </a:r>
          </a:p>
        </p:txBody>
      </p:sp>
      <p:sp>
        <p:nvSpPr>
          <p:cNvPr id="429" name="TextBox 428">
            <a:extLst>
              <a:ext uri="{FF2B5EF4-FFF2-40B4-BE49-F238E27FC236}">
                <a16:creationId xmlns:a16="http://schemas.microsoft.com/office/drawing/2014/main" id="{7E876FCA-E3B9-D14B-BE64-E89BCCC107CF}"/>
              </a:ext>
            </a:extLst>
          </p:cNvPr>
          <p:cNvSpPr txBox="1"/>
          <p:nvPr/>
        </p:nvSpPr>
        <p:spPr>
          <a:xfrm rot="1233479">
            <a:off x="1971890" y="3211211"/>
            <a:ext cx="1500732" cy="338554"/>
          </a:xfrm>
          <a:prstGeom prst="rect">
            <a:avLst/>
          </a:prstGeom>
          <a:noFill/>
        </p:spPr>
        <p:txBody>
          <a:bodyPr wrap="none" rtlCol="0" anchor="ctr" anchorCtr="0">
            <a:spAutoFit/>
          </a:bodyPr>
          <a:lstStyle/>
          <a:p>
            <a:pPr algn="ctr"/>
            <a:r>
              <a:rPr lang="en-US" sz="1600" b="1">
                <a:solidFill>
                  <a:schemeClr val="bg1"/>
                </a:solidFill>
                <a:latin typeface="Poppins" pitchFamily="2" charset="77"/>
                <a:ea typeface="League Spartan" charset="0"/>
                <a:cs typeface="Poppins" pitchFamily="2" charset="77"/>
              </a:rPr>
              <a:t>Authenticity</a:t>
            </a:r>
          </a:p>
        </p:txBody>
      </p:sp>
      <p:sp>
        <p:nvSpPr>
          <p:cNvPr id="430" name="TextBox 429">
            <a:extLst>
              <a:ext uri="{FF2B5EF4-FFF2-40B4-BE49-F238E27FC236}">
                <a16:creationId xmlns:a16="http://schemas.microsoft.com/office/drawing/2014/main" id="{CD4484AA-0E91-C14E-B5AE-B3D889DD7CD9}"/>
              </a:ext>
            </a:extLst>
          </p:cNvPr>
          <p:cNvSpPr txBox="1"/>
          <p:nvPr/>
        </p:nvSpPr>
        <p:spPr>
          <a:xfrm rot="20412952">
            <a:off x="2206730" y="4404155"/>
            <a:ext cx="1031052" cy="338554"/>
          </a:xfrm>
          <a:prstGeom prst="rect">
            <a:avLst/>
          </a:prstGeom>
          <a:noFill/>
        </p:spPr>
        <p:txBody>
          <a:bodyPr wrap="none" rtlCol="0" anchor="ctr" anchorCtr="0">
            <a:spAutoFit/>
          </a:bodyPr>
          <a:lstStyle/>
          <a:p>
            <a:pPr algn="ctr"/>
            <a:r>
              <a:rPr lang="en-US" sz="1600" b="1">
                <a:solidFill>
                  <a:schemeClr val="bg1"/>
                </a:solidFill>
                <a:latin typeface="Poppins" pitchFamily="2" charset="77"/>
                <a:ea typeface="League Spartan" charset="0"/>
                <a:cs typeface="Poppins" pitchFamily="2" charset="77"/>
              </a:rPr>
              <a:t>Respect</a:t>
            </a:r>
          </a:p>
        </p:txBody>
      </p:sp>
      <p:sp>
        <p:nvSpPr>
          <p:cNvPr id="431" name="TextBox 430">
            <a:extLst>
              <a:ext uri="{FF2B5EF4-FFF2-40B4-BE49-F238E27FC236}">
                <a16:creationId xmlns:a16="http://schemas.microsoft.com/office/drawing/2014/main" id="{404FCEF4-9E91-6C40-BB26-7A7881FE372E}"/>
              </a:ext>
            </a:extLst>
          </p:cNvPr>
          <p:cNvSpPr txBox="1"/>
          <p:nvPr/>
        </p:nvSpPr>
        <p:spPr>
          <a:xfrm>
            <a:off x="1471012" y="3780412"/>
            <a:ext cx="1271502" cy="338554"/>
          </a:xfrm>
          <a:prstGeom prst="rect">
            <a:avLst/>
          </a:prstGeom>
          <a:noFill/>
        </p:spPr>
        <p:txBody>
          <a:bodyPr wrap="none" rtlCol="0" anchor="ctr" anchorCtr="0">
            <a:spAutoFit/>
          </a:bodyPr>
          <a:lstStyle/>
          <a:p>
            <a:pPr algn="ctr"/>
            <a:r>
              <a:rPr lang="en-US" sz="1600" b="1">
                <a:solidFill>
                  <a:schemeClr val="bg1"/>
                </a:solidFill>
                <a:latin typeface="Poppins" pitchFamily="2" charset="77"/>
                <a:ea typeface="League Spartan" charset="0"/>
                <a:cs typeface="Poppins" pitchFamily="2" charset="77"/>
              </a:rPr>
              <a:t>Analytical</a:t>
            </a:r>
          </a:p>
        </p:txBody>
      </p:sp>
      <p:sp>
        <p:nvSpPr>
          <p:cNvPr id="433" name="Subtitle 2">
            <a:extLst>
              <a:ext uri="{FF2B5EF4-FFF2-40B4-BE49-F238E27FC236}">
                <a16:creationId xmlns:a16="http://schemas.microsoft.com/office/drawing/2014/main" id="{DE645B0D-5B5F-2B43-853B-C9F0F1F25F96}"/>
              </a:ext>
            </a:extLst>
          </p:cNvPr>
          <p:cNvSpPr txBox="1">
            <a:spLocks/>
          </p:cNvSpPr>
          <p:nvPr/>
        </p:nvSpPr>
        <p:spPr>
          <a:xfrm>
            <a:off x="8463786" y="4933602"/>
            <a:ext cx="3601363" cy="1489510"/>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800" dirty="0">
                <a:solidFill>
                  <a:srgbClr val="7F7F7F"/>
                </a:solidFill>
                <a:latin typeface="Lato Light"/>
                <a:ea typeface="Open Sans Light"/>
              </a:rPr>
              <a:t>Creating of winning mentality, winning behavior, and successful completion of tasks, projects, engagement with vendors, </a:t>
            </a:r>
            <a:endParaRPr lang="en-US" sz="1800">
              <a:solidFill>
                <a:srgbClr val="7F7F7F"/>
              </a:solidFill>
              <a:ea typeface="Open Sans Light"/>
            </a:endParaRPr>
          </a:p>
          <a:p>
            <a:pPr algn="l">
              <a:lnSpc>
                <a:spcPts val="1750"/>
              </a:lnSpc>
            </a:pPr>
            <a:r>
              <a:rPr lang="en-US" sz="1800" dirty="0">
                <a:solidFill>
                  <a:srgbClr val="7F7F7F"/>
                </a:solidFill>
                <a:latin typeface="Lato Light"/>
                <a:ea typeface="Open Sans Light"/>
              </a:rPr>
              <a:t>colleagues and the stakeholders we serve.</a:t>
            </a:r>
            <a:endParaRPr lang="en-US" sz="1800" dirty="0">
              <a:solidFill>
                <a:srgbClr val="7F7F7F"/>
              </a:solidFill>
            </a:endParaRPr>
          </a:p>
        </p:txBody>
      </p:sp>
      <p:sp>
        <p:nvSpPr>
          <p:cNvPr id="434" name="TextBox 433">
            <a:extLst>
              <a:ext uri="{FF2B5EF4-FFF2-40B4-BE49-F238E27FC236}">
                <a16:creationId xmlns:a16="http://schemas.microsoft.com/office/drawing/2014/main" id="{185AF69B-12A4-5741-A0CE-77819F67803C}"/>
              </a:ext>
            </a:extLst>
          </p:cNvPr>
          <p:cNvSpPr txBox="1"/>
          <p:nvPr/>
        </p:nvSpPr>
        <p:spPr>
          <a:xfrm>
            <a:off x="8464808" y="4538431"/>
            <a:ext cx="1555234" cy="338554"/>
          </a:xfrm>
          <a:prstGeom prst="rect">
            <a:avLst/>
          </a:prstGeom>
          <a:noFill/>
        </p:spPr>
        <p:txBody>
          <a:bodyPr wrap="none" rtlCol="0" anchor="ctr" anchorCtr="0">
            <a:spAutoFit/>
          </a:bodyPr>
          <a:lstStyle/>
          <a:p>
            <a:r>
              <a:rPr lang="en-US" sz="1600" b="1">
                <a:solidFill>
                  <a:schemeClr val="tx1">
                    <a:lumMod val="50000"/>
                  </a:schemeClr>
                </a:solidFill>
                <a:latin typeface="Poppins" pitchFamily="2" charset="77"/>
                <a:ea typeface="League Spartan" charset="0"/>
                <a:cs typeface="Poppins" pitchFamily="2" charset="77"/>
              </a:rPr>
              <a:t>Expectations</a:t>
            </a:r>
          </a:p>
        </p:txBody>
      </p:sp>
      <p:pic>
        <p:nvPicPr>
          <p:cNvPr id="20" name="Picture 19" descr="Three darts on bullseye">
            <a:extLst>
              <a:ext uri="{FF2B5EF4-FFF2-40B4-BE49-F238E27FC236}">
                <a16:creationId xmlns:a16="http://schemas.microsoft.com/office/drawing/2014/main" id="{9C6BCE83-8E3C-5967-6E78-5DBC79ECBE5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391380" y="2174990"/>
            <a:ext cx="3496576" cy="2321945"/>
          </a:xfrm>
          <a:prstGeom prst="rect">
            <a:avLst/>
          </a:prstGeom>
          <a:ln>
            <a:solidFill>
              <a:schemeClr val="bg1">
                <a:lumMod val="75000"/>
              </a:schemeClr>
            </a:solidFill>
          </a:ln>
        </p:spPr>
      </p:pic>
    </p:spTree>
    <p:extLst>
      <p:ext uri="{BB962C8B-B14F-4D97-AF65-F5344CB8AC3E}">
        <p14:creationId xmlns:p14="http://schemas.microsoft.com/office/powerpoint/2010/main" val="37731618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1"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8" y="0"/>
            <a:ext cx="12188825"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sz="900">
              <a:solidFill>
                <a:prstClr val="white"/>
              </a:solidFill>
              <a:latin typeface="Calibri" panose="020F0502020204030204"/>
            </a:endParaRPr>
          </a:p>
        </p:txBody>
      </p:sp>
      <p:pic>
        <p:nvPicPr>
          <p:cNvPr id="22" name="Picture 5" descr="Silhouette of palm trees during sunset">
            <a:extLst>
              <a:ext uri="{FF2B5EF4-FFF2-40B4-BE49-F238E27FC236}">
                <a16:creationId xmlns:a16="http://schemas.microsoft.com/office/drawing/2014/main" id="{4595864D-AAB3-97F4-D1B4-59C6A3EF9C14}"/>
              </a:ext>
            </a:extLst>
          </p:cNvPr>
          <p:cNvPicPr>
            <a:picLocks noChangeAspect="1"/>
          </p:cNvPicPr>
          <p:nvPr/>
        </p:nvPicPr>
        <p:blipFill rotWithShape="1">
          <a:blip r:embed="rId2">
            <a:alphaModFix amt="50000"/>
          </a:blip>
          <a:srcRect r="-1" b="15951"/>
          <a:stretch/>
        </p:blipFill>
        <p:spPr>
          <a:xfrm>
            <a:off x="1598" y="1"/>
            <a:ext cx="12188815" cy="6857999"/>
          </a:xfrm>
          <a:prstGeom prst="rect">
            <a:avLst/>
          </a:prstGeom>
        </p:spPr>
      </p:pic>
      <p:sp>
        <p:nvSpPr>
          <p:cNvPr id="7" name="TextBox 6">
            <a:extLst>
              <a:ext uri="{FF2B5EF4-FFF2-40B4-BE49-F238E27FC236}">
                <a16:creationId xmlns:a16="http://schemas.microsoft.com/office/drawing/2014/main" id="{564C165F-0363-839C-4DCC-0825292CE470}"/>
              </a:ext>
            </a:extLst>
          </p:cNvPr>
          <p:cNvSpPr txBox="1"/>
          <p:nvPr/>
        </p:nvSpPr>
        <p:spPr>
          <a:xfrm>
            <a:off x="1199456" y="1122363"/>
            <a:ext cx="9793087" cy="2220775"/>
          </a:xfrm>
          <a:prstGeom prst="rect">
            <a:avLst/>
          </a:prstGeom>
        </p:spPr>
        <p:txBody>
          <a:bodyPr rot="0" spcFirstLastPara="0" vertOverflow="overflow" horzOverflow="overflow" vert="horz" lIns="45720" tIns="22860" rIns="45720" bIns="22860" numCol="1" spcCol="0" rtlCol="0" fromWordArt="0" anchor="b" anchorCtr="0" forceAA="0" compatLnSpc="1">
            <a:prstTxWarp prst="textNoShape">
              <a:avLst/>
            </a:prstTxWarp>
            <a:normAutofit/>
          </a:bodyPr>
          <a:lstStyle/>
          <a:p>
            <a:pPr algn="ctr" defTabSz="457200">
              <a:lnSpc>
                <a:spcPct val="90000"/>
              </a:lnSpc>
              <a:spcBef>
                <a:spcPct val="0"/>
              </a:spcBef>
              <a:spcAft>
                <a:spcPts val="300"/>
              </a:spcAft>
            </a:pPr>
            <a:r>
              <a:rPr lang="en-US" sz="5150" dirty="0">
                <a:solidFill>
                  <a:srgbClr val="FFFFFF"/>
                </a:solidFill>
                <a:latin typeface="+mj-lt"/>
                <a:ea typeface="+mj-ea"/>
                <a:cs typeface="+mj-cs"/>
              </a:rPr>
              <a:t>What starts here changes California.</a:t>
            </a:r>
          </a:p>
        </p:txBody>
      </p:sp>
    </p:spTree>
    <p:extLst>
      <p:ext uri="{BB962C8B-B14F-4D97-AF65-F5344CB8AC3E}">
        <p14:creationId xmlns:p14="http://schemas.microsoft.com/office/powerpoint/2010/main" val="1097197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78047-B370-C05B-12C7-2DE4368D82BC}"/>
              </a:ext>
            </a:extLst>
          </p:cNvPr>
          <p:cNvSpPr>
            <a:spLocks noGrp="1"/>
          </p:cNvSpPr>
          <p:nvPr>
            <p:ph type="title"/>
          </p:nvPr>
        </p:nvSpPr>
        <p:spPr/>
        <p:txBody>
          <a:bodyPr/>
          <a:lstStyle/>
          <a:p>
            <a:r>
              <a:rPr lang="en-US" sz="4375">
                <a:latin typeface="Poppins"/>
                <a:cs typeface="Poppins"/>
              </a:rPr>
              <a:t>What is Blue Ocean Strategy?</a:t>
            </a:r>
            <a:endParaRPr lang="en-US"/>
          </a:p>
        </p:txBody>
      </p:sp>
      <p:sp>
        <p:nvSpPr>
          <p:cNvPr id="3" name="TextBox 2">
            <a:extLst>
              <a:ext uri="{FF2B5EF4-FFF2-40B4-BE49-F238E27FC236}">
                <a16:creationId xmlns:a16="http://schemas.microsoft.com/office/drawing/2014/main" id="{3EF6E3AB-D43B-7C5C-E8CC-1262EB0C14DE}"/>
              </a:ext>
            </a:extLst>
          </p:cNvPr>
          <p:cNvSpPr txBox="1"/>
          <p:nvPr/>
        </p:nvSpPr>
        <p:spPr>
          <a:xfrm>
            <a:off x="1044912" y="1905201"/>
            <a:ext cx="10403002" cy="2354491"/>
          </a:xfrm>
          <a:prstGeom prst="rect">
            <a:avLst/>
          </a:prstGeom>
          <a:noFill/>
        </p:spPr>
        <p:txBody>
          <a:bodyPr rot="0" spcFirstLastPara="0" vertOverflow="overflow" horzOverflow="overflow" vert="horz" wrap="square" lIns="45720" tIns="22860" rIns="45720" bIns="22860" numCol="1" spcCol="0" rtlCol="0" fromWordArt="0" anchor="t" anchorCtr="0" forceAA="0" compatLnSpc="1">
            <a:prstTxWarp prst="textNoShape">
              <a:avLst/>
            </a:prstTxWarp>
            <a:spAutoFit/>
          </a:bodyPr>
          <a:lstStyle/>
          <a:p>
            <a:pPr marL="285750" indent="-285750">
              <a:buFont typeface="Arial"/>
              <a:buChar char="•"/>
            </a:pPr>
            <a:r>
              <a:rPr lang="en-US" sz="3000" dirty="0">
                <a:ea typeface="Calibri"/>
                <a:cs typeface="Calibri"/>
              </a:rPr>
              <a:t>Creating new market spaces and customer demands</a:t>
            </a:r>
          </a:p>
          <a:p>
            <a:pPr marL="285750" indent="-285750">
              <a:buFont typeface="Arial"/>
              <a:buChar char="•"/>
            </a:pPr>
            <a:endParaRPr lang="en-US" sz="3000" dirty="0">
              <a:ea typeface="Calibri"/>
              <a:cs typeface="Calibri"/>
            </a:endParaRPr>
          </a:p>
          <a:p>
            <a:pPr marL="285750" indent="-285750">
              <a:buFont typeface="Arial"/>
              <a:buChar char="•"/>
            </a:pPr>
            <a:r>
              <a:rPr lang="en-US" sz="3000" dirty="0">
                <a:ea typeface="Calibri"/>
                <a:cs typeface="Calibri"/>
              </a:rPr>
              <a:t>Reconstructing actions and beliefs</a:t>
            </a:r>
          </a:p>
          <a:p>
            <a:pPr marL="285750" indent="-285750">
              <a:buFont typeface="Arial"/>
              <a:buChar char="•"/>
            </a:pPr>
            <a:endParaRPr lang="en-US" sz="3000" dirty="0">
              <a:ea typeface="Calibri"/>
              <a:cs typeface="Calibri"/>
            </a:endParaRPr>
          </a:p>
          <a:p>
            <a:pPr marL="285750" indent="-285750">
              <a:buFont typeface="Arial"/>
              <a:buChar char="•"/>
            </a:pPr>
            <a:r>
              <a:rPr lang="en-US" sz="3000" dirty="0">
                <a:ea typeface="Calibri"/>
                <a:cs typeface="Calibri"/>
              </a:rPr>
              <a:t>Making competition irrelevant </a:t>
            </a:r>
          </a:p>
        </p:txBody>
      </p:sp>
    </p:spTree>
    <p:extLst>
      <p:ext uri="{BB962C8B-B14F-4D97-AF65-F5344CB8AC3E}">
        <p14:creationId xmlns:p14="http://schemas.microsoft.com/office/powerpoint/2010/main" val="840297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9. Announcements</a:t>
            </a:r>
          </a:p>
        </p:txBody>
      </p:sp>
      <p:sp>
        <p:nvSpPr>
          <p:cNvPr id="5" name="Slide Number Placeholder 4">
            <a:extLst>
              <a:ext uri="{FF2B5EF4-FFF2-40B4-BE49-F238E27FC236}">
                <a16:creationId xmlns:a16="http://schemas.microsoft.com/office/drawing/2014/main" id="{BA48F780-E033-E244-A4EB-3D810FA6B44A}"/>
              </a:ext>
            </a:extLst>
          </p:cNvPr>
          <p:cNvSpPr>
            <a:spLocks noGrp="1"/>
          </p:cNvSpPr>
          <p:nvPr>
            <p:ph type="sldNum" sz="quarter" idx="12"/>
          </p:nvPr>
        </p:nvSpPr>
        <p:spPr/>
        <p:txBody>
          <a:bodyPr/>
          <a:lstStyle/>
          <a:p>
            <a:fld id="{401CF334-2D5C-4859-84A6-CA7E6E43FAEB}" type="slidenum">
              <a:rPr lang="en-US" smtClean="0"/>
              <a:t>53</a:t>
            </a:fld>
            <a:endParaRPr lang="en-US"/>
          </a:p>
        </p:txBody>
      </p:sp>
      <p:sp>
        <p:nvSpPr>
          <p:cNvPr id="7" name="Content Placeholder 6">
            <a:extLst>
              <a:ext uri="{FF2B5EF4-FFF2-40B4-BE49-F238E27FC236}">
                <a16:creationId xmlns:a16="http://schemas.microsoft.com/office/drawing/2014/main" id="{9AD1BB9F-626B-A545-936E-883E2C75A883}"/>
              </a:ext>
            </a:extLst>
          </p:cNvPr>
          <p:cNvSpPr>
            <a:spLocks noGrp="1"/>
          </p:cNvSpPr>
          <p:nvPr>
            <p:ph idx="1"/>
          </p:nvPr>
        </p:nvSpPr>
        <p:spPr>
          <a:xfrm>
            <a:off x="609600" y="1935479"/>
            <a:ext cx="10972800" cy="4420871"/>
          </a:xfrm>
        </p:spPr>
        <p:txBody>
          <a:bodyPr/>
          <a:lstStyle/>
          <a:p>
            <a:pPr marL="0" indent="0">
              <a:buNone/>
            </a:pPr>
            <a:endParaRPr lang="en-US" b="1" dirty="0"/>
          </a:p>
          <a:p>
            <a:pPr marL="0" indent="0">
              <a:buNone/>
            </a:pPr>
            <a:r>
              <a:rPr lang="en-US" b="1" dirty="0"/>
              <a:t>1 min. time limit each</a:t>
            </a:r>
          </a:p>
        </p:txBody>
      </p:sp>
    </p:spTree>
    <p:extLst>
      <p:ext uri="{BB962C8B-B14F-4D97-AF65-F5344CB8AC3E}">
        <p14:creationId xmlns:p14="http://schemas.microsoft.com/office/powerpoint/2010/main" val="1169220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22034" y="1824900"/>
            <a:ext cx="10526466" cy="5078820"/>
          </a:xfrm>
        </p:spPr>
        <p:txBody>
          <a:bodyPr anchor="t">
            <a:noAutofit/>
          </a:bodyPr>
          <a:lstStyle/>
          <a:p>
            <a:pPr algn="ctr"/>
            <a:br>
              <a:rPr lang="en-US" sz="4000" dirty="0"/>
            </a:br>
            <a:r>
              <a:rPr lang="en-US" sz="4000" dirty="0"/>
              <a:t>The next meeting of the SDMC</a:t>
            </a:r>
            <a:br>
              <a:rPr lang="en-US" sz="4000" dirty="0"/>
            </a:br>
            <a:r>
              <a:rPr lang="en-US" sz="4000" dirty="0"/>
              <a:t>Academic Senate:</a:t>
            </a:r>
            <a:br>
              <a:rPr lang="en-US" sz="4000" b="0" dirty="0"/>
            </a:br>
            <a:r>
              <a:rPr lang="en-US" sz="2600" b="0" dirty="0"/>
              <a:t>Tuesday, 4/18/23 from 3:30-5:00pm in L-309 and on </a:t>
            </a:r>
            <a:r>
              <a:rPr lang="en-US" sz="2600" b="0" dirty="0">
                <a:hlinkClick r:id="rId3"/>
              </a:rPr>
              <a:t>Zoom</a:t>
            </a:r>
            <a:br>
              <a:rPr lang="en-US" sz="2600" b="0" dirty="0"/>
            </a:br>
            <a:r>
              <a:rPr lang="en-US" sz="2600" b="0" i="1" dirty="0"/>
              <a:t>(complete </a:t>
            </a:r>
            <a:r>
              <a:rPr lang="en-US" sz="2600" b="0" i="1" dirty="0">
                <a:hlinkClick r:id="rId4"/>
              </a:rPr>
              <a:t>A.S. Senator Remote Attendance Form</a:t>
            </a:r>
            <a:r>
              <a:rPr lang="en-US" sz="2600" b="0" i="1" dirty="0"/>
              <a:t> here)</a:t>
            </a:r>
            <a:br>
              <a:rPr lang="en-US" sz="2600" b="0" dirty="0">
                <a:highlight>
                  <a:srgbClr val="FFFF00"/>
                </a:highlight>
              </a:rPr>
            </a:br>
            <a:br>
              <a:rPr lang="en-US" sz="2600" dirty="0"/>
            </a:br>
            <a:r>
              <a:rPr lang="en-US" sz="2600" b="0" dirty="0"/>
              <a:t>Please submit agenda items to both </a:t>
            </a:r>
            <a:r>
              <a:rPr lang="en-US" sz="2600" b="0" dirty="0">
                <a:hlinkClick r:id="rId5"/>
              </a:rPr>
              <a:t>Pablo Martin</a:t>
            </a:r>
            <a:r>
              <a:rPr lang="en-US" sz="2600" b="0" dirty="0"/>
              <a:t> and </a:t>
            </a:r>
            <a:r>
              <a:rPr lang="en-US" sz="2600" b="0" dirty="0">
                <a:hlinkClick r:id="rId6"/>
              </a:rPr>
              <a:t>Juli Bartolomei</a:t>
            </a:r>
            <a:r>
              <a:rPr lang="en-US" sz="2600" b="0" dirty="0"/>
              <a:t>. If you are a senator and cannot make the meeting, please submit a </a:t>
            </a:r>
            <a:r>
              <a:rPr lang="en-US" sz="2600" b="0" dirty="0">
                <a:hlinkClick r:id="rId7"/>
              </a:rPr>
              <a:t>proxy form </a:t>
            </a:r>
            <a:r>
              <a:rPr lang="en-US" sz="2600" b="0" dirty="0"/>
              <a:t>or email to our Secretary, </a:t>
            </a:r>
            <a:r>
              <a:rPr lang="en-US" sz="2600" b="0" dirty="0">
                <a:hlinkClick r:id="rId8"/>
              </a:rPr>
              <a:t>jalley@sdccd.edu</a:t>
            </a:r>
            <a:r>
              <a:rPr lang="en-US" sz="2600" b="0" dirty="0"/>
              <a:t>, </a:t>
            </a:r>
            <a:br>
              <a:rPr lang="en-US" sz="2600" b="0" dirty="0"/>
            </a:br>
            <a:r>
              <a:rPr lang="en-US" sz="2600" b="0" dirty="0"/>
              <a:t>and your proxy by 3pm the day of the meeting.</a:t>
            </a:r>
            <a:br>
              <a:rPr lang="en-US" sz="2600" b="0" dirty="0"/>
            </a:br>
            <a:br>
              <a:rPr lang="en-US" sz="2600" dirty="0"/>
            </a:br>
            <a:endParaRPr lang="en-US" sz="2600" dirty="0"/>
          </a:p>
        </p:txBody>
      </p:sp>
      <p:sp>
        <p:nvSpPr>
          <p:cNvPr id="6" name="TextBox 5">
            <a:extLst>
              <a:ext uri="{FF2B5EF4-FFF2-40B4-BE49-F238E27FC236}">
                <a16:creationId xmlns:a16="http://schemas.microsoft.com/office/drawing/2014/main" id="{1DD5FEF1-F867-F544-8CBD-2FA9DE9D6C6E}"/>
              </a:ext>
            </a:extLst>
          </p:cNvPr>
          <p:cNvSpPr txBox="1"/>
          <p:nvPr/>
        </p:nvSpPr>
        <p:spPr>
          <a:xfrm>
            <a:off x="11256135" y="6542468"/>
            <a:ext cx="184731" cy="369332"/>
          </a:xfrm>
          <a:prstGeom prst="rect">
            <a:avLst/>
          </a:prstGeom>
          <a:noFill/>
          <a:ln>
            <a:solidFill>
              <a:schemeClr val="bg2"/>
            </a:solidFill>
          </a:ln>
        </p:spPr>
        <p:txBody>
          <a:bodyPr wrap="none" rtlCol="0">
            <a:spAutoFit/>
          </a:bodyPr>
          <a:lstStyle/>
          <a:p>
            <a:endParaRPr lang="en-US" dirty="0" err="1"/>
          </a:p>
        </p:txBody>
      </p:sp>
      <p:sp>
        <p:nvSpPr>
          <p:cNvPr id="5" name="Title 2">
            <a:extLst>
              <a:ext uri="{FF2B5EF4-FFF2-40B4-BE49-F238E27FC236}">
                <a16:creationId xmlns:a16="http://schemas.microsoft.com/office/drawing/2014/main" id="{0F4959D2-E8F5-9A4D-9753-F655D3535591}"/>
              </a:ext>
            </a:extLst>
          </p:cNvPr>
          <p:cNvSpPr txBox="1">
            <a:spLocks/>
          </p:cNvSpPr>
          <p:nvPr/>
        </p:nvSpPr>
        <p:spPr>
          <a:xfrm>
            <a:off x="609600" y="704088"/>
            <a:ext cx="10972800" cy="1143000"/>
          </a:xfrm>
          <a:prstGeom prst="rect">
            <a:avLst/>
          </a:prstGeom>
          <a:ln>
            <a:noFill/>
          </a:ln>
        </p:spPr>
        <p:txBody>
          <a:bodyPr vert="horz" lIns="0" tIns="0" rIns="0" bIns="0" anchor="b">
            <a:normAutofit/>
            <a:scene3d>
              <a:camera prst="orthographicFront"/>
              <a:lightRig rig="freezing" dir="t">
                <a:rot lat="0" lon="0" rev="5640000"/>
              </a:lightRig>
            </a:scene3d>
            <a:sp3d prstMaterial="flat">
              <a:bevelT w="38100" h="38100"/>
            </a:sp3d>
          </a:bodyPr>
          <a:lstStyle>
            <a:lvl1pPr algn="l" rtl="0" eaLnBrk="1" latinLnBrk="0" hangingPunct="1">
              <a:spcBef>
                <a:spcPct val="0"/>
              </a:spcBef>
              <a:buNone/>
              <a:defRPr kumimoji="0" lang="en-US" sz="5600" b="1" kern="1200" cap="none" baseline="0" dirty="0">
                <a:ln w="635">
                  <a:noFill/>
                </a:ln>
                <a:solidFill>
                  <a:schemeClr val="tx2"/>
                </a:solidFill>
                <a:effectLst/>
                <a:latin typeface="+mj-lt"/>
                <a:ea typeface="+mj-ea"/>
                <a:cs typeface="+mj-cs"/>
              </a:defRPr>
            </a:lvl1pPr>
          </a:lstStyle>
          <a:p>
            <a:r>
              <a:rPr lang="en-US" dirty="0"/>
              <a:t>10. Adjournment</a:t>
            </a:r>
          </a:p>
        </p:txBody>
      </p:sp>
    </p:spTree>
    <p:extLst>
      <p:ext uri="{BB962C8B-B14F-4D97-AF65-F5344CB8AC3E}">
        <p14:creationId xmlns:p14="http://schemas.microsoft.com/office/powerpoint/2010/main" val="591252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0224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A48F780-E033-E244-A4EB-3D810FA6B44A}"/>
              </a:ext>
            </a:extLst>
          </p:cNvPr>
          <p:cNvSpPr>
            <a:spLocks noGrp="1"/>
          </p:cNvSpPr>
          <p:nvPr>
            <p:ph type="sldNum" sz="quarter" idx="12"/>
          </p:nvPr>
        </p:nvSpPr>
        <p:spPr/>
        <p:txBody>
          <a:bodyPr/>
          <a:lstStyle/>
          <a:p>
            <a:fld id="{401CF334-2D5C-4859-84A6-CA7E6E43FAEB}" type="slidenum">
              <a:rPr lang="en-US" smtClean="0"/>
              <a:t>6</a:t>
            </a:fld>
            <a:endParaRPr lang="en-US"/>
          </a:p>
        </p:txBody>
      </p:sp>
      <p:sp>
        <p:nvSpPr>
          <p:cNvPr id="3" name="TextBox 2">
            <a:extLst>
              <a:ext uri="{FF2B5EF4-FFF2-40B4-BE49-F238E27FC236}">
                <a16:creationId xmlns:a16="http://schemas.microsoft.com/office/drawing/2014/main" id="{8D4C269A-DDA8-7F41-89BA-63A44866AF52}"/>
              </a:ext>
            </a:extLst>
          </p:cNvPr>
          <p:cNvSpPr txBox="1"/>
          <p:nvPr/>
        </p:nvSpPr>
        <p:spPr>
          <a:xfrm>
            <a:off x="533400" y="822960"/>
            <a:ext cx="10805160" cy="861774"/>
          </a:xfrm>
          <a:prstGeom prst="rect">
            <a:avLst/>
          </a:prstGeom>
          <a:noFill/>
          <a:ln>
            <a:solidFill>
              <a:schemeClr val="bg2"/>
            </a:solidFill>
          </a:ln>
        </p:spPr>
        <p:txBody>
          <a:bodyPr wrap="square" rtlCol="0">
            <a:spAutoFit/>
          </a:bodyPr>
          <a:lstStyle/>
          <a:p>
            <a:r>
              <a:rPr lang="en-US" sz="5000" dirty="0">
                <a:solidFill>
                  <a:schemeClr val="tx2"/>
                </a:solidFill>
              </a:rPr>
              <a:t>7. Discussion Items</a:t>
            </a:r>
          </a:p>
        </p:txBody>
      </p:sp>
      <p:sp>
        <p:nvSpPr>
          <p:cNvPr id="6" name="Content Placeholder 1">
            <a:extLst>
              <a:ext uri="{FF2B5EF4-FFF2-40B4-BE49-F238E27FC236}">
                <a16:creationId xmlns:a16="http://schemas.microsoft.com/office/drawing/2014/main" id="{5F381D82-95EC-2B41-A2B1-696680CB9133}"/>
              </a:ext>
            </a:extLst>
          </p:cNvPr>
          <p:cNvSpPr>
            <a:spLocks noGrp="1"/>
          </p:cNvSpPr>
          <p:nvPr>
            <p:ph idx="1"/>
          </p:nvPr>
        </p:nvSpPr>
        <p:spPr>
          <a:xfrm>
            <a:off x="609600" y="1935479"/>
            <a:ext cx="10972800" cy="4527551"/>
          </a:xfrm>
        </p:spPr>
        <p:txBody>
          <a:bodyPr vert="horz" lIns="91440" tIns="45720" rIns="91440" bIns="45720" anchor="t">
            <a:noAutofit/>
          </a:bodyPr>
          <a:lstStyle/>
          <a:p>
            <a:pPr marL="920750" indent="-920750">
              <a:buClr>
                <a:srgbClr val="20557B"/>
              </a:buClr>
              <a:buNone/>
            </a:pPr>
            <a:r>
              <a:rPr lang="en-US" sz="2400" b="1" dirty="0">
                <a:solidFill>
                  <a:schemeClr val="tx2"/>
                </a:solidFill>
              </a:rPr>
              <a:t>7.1.	(First Read) CFHPC: Contract Faculty Hiring Form &amp; Rubric – Kevin Petti (5 mins. plus 5 mins. Q&amp;C)</a:t>
            </a:r>
          </a:p>
          <a:p>
            <a:pPr marL="1147763" indent="-271463">
              <a:buClr>
                <a:srgbClr val="20557B"/>
              </a:buClr>
            </a:pPr>
            <a:r>
              <a:rPr lang="en-US" sz="2400" dirty="0">
                <a:solidFill>
                  <a:srgbClr val="000000"/>
                </a:solidFill>
                <a:effectLst/>
                <a:latin typeface="Tahoma" panose="020B0604030504040204" pitchFamily="34" charset="0"/>
                <a:ea typeface="Tahoma" panose="020B0604030504040204" pitchFamily="34" charset="0"/>
                <a:hlinkClick r:id="rId2"/>
              </a:rPr>
              <a:t>Contract Faculty Hiring </a:t>
            </a:r>
            <a:r>
              <a:rPr lang="en-US" sz="2400" u="sng" dirty="0">
                <a:solidFill>
                  <a:srgbClr val="0563C1"/>
                </a:solidFill>
                <a:effectLst/>
                <a:latin typeface="Tahoma" panose="020B0604030504040204" pitchFamily="34" charset="0"/>
                <a:ea typeface="Tahoma" panose="020B0604030504040204" pitchFamily="34" charset="0"/>
                <a:cs typeface="Times New Roman" panose="02020603050405020304" pitchFamily="18" charset="0"/>
                <a:hlinkClick r:id="rId2"/>
              </a:rPr>
              <a:t>Form</a:t>
            </a:r>
            <a:r>
              <a:rPr lang="en-US" sz="2400" dirty="0">
                <a:solidFill>
                  <a:srgbClr val="000000"/>
                </a:solidFill>
                <a:effectLst/>
                <a:latin typeface="Tahoma" panose="020B0604030504040204" pitchFamily="34" charset="0"/>
                <a:ea typeface="Tahoma" panose="020B0604030504040204" pitchFamily="34" charset="0"/>
              </a:rPr>
              <a:t> </a:t>
            </a:r>
          </a:p>
          <a:p>
            <a:pPr marL="1147763" indent="-271463">
              <a:buClr>
                <a:srgbClr val="20557B"/>
              </a:buClr>
            </a:pPr>
            <a:r>
              <a:rPr lang="en-US" sz="2400" u="sng" dirty="0">
                <a:solidFill>
                  <a:srgbClr val="0563C1"/>
                </a:solidFill>
                <a:effectLst/>
                <a:latin typeface="Tahoma" panose="020B0604030504040204" pitchFamily="34" charset="0"/>
                <a:ea typeface="Tahoma" panose="020B0604030504040204" pitchFamily="34" charset="0"/>
                <a:cs typeface="Times New Roman" panose="02020603050405020304" pitchFamily="18" charset="0"/>
                <a:hlinkClick r:id="rId3"/>
              </a:rPr>
              <a:t>Contract Faculty Hiring Rubric</a:t>
            </a:r>
            <a:endParaRPr lang="en-US" sz="2400" dirty="0"/>
          </a:p>
          <a:p>
            <a:pPr marL="920750" indent="-920750">
              <a:buClr>
                <a:srgbClr val="20557B"/>
              </a:buClr>
              <a:buNone/>
            </a:pPr>
            <a:r>
              <a:rPr lang="en-US" sz="2400" b="1" dirty="0">
                <a:solidFill>
                  <a:schemeClr val="tx2"/>
                </a:solidFill>
              </a:rPr>
              <a:t>7.2.	(First Read) Seeking A.S. Approval for the Guided Pathways Plan – Lisa Brewster (5 mins. plus 5 mins. Q&amp;C)</a:t>
            </a:r>
          </a:p>
          <a:p>
            <a:pPr marL="1147763" indent="-271463">
              <a:buClr>
                <a:srgbClr val="20557B"/>
              </a:buClr>
            </a:pPr>
            <a:endParaRPr lang="en-US" sz="2400" dirty="0">
              <a:solidFill>
                <a:srgbClr val="000000"/>
              </a:solidFill>
              <a:effectLst/>
              <a:latin typeface="Tahoma" panose="020B0604030504040204" pitchFamily="34" charset="0"/>
              <a:ea typeface="Tahoma" panose="020B0604030504040204" pitchFamily="34" charset="0"/>
            </a:endParaRPr>
          </a:p>
          <a:p>
            <a:pPr marL="920750" indent="-920750">
              <a:buClr>
                <a:srgbClr val="20557B"/>
              </a:buClr>
              <a:buNone/>
            </a:pPr>
            <a:endParaRPr lang="en-US" sz="2400" b="1" dirty="0">
              <a:solidFill>
                <a:schemeClr val="tx2"/>
              </a:solidFill>
            </a:endParaRPr>
          </a:p>
        </p:txBody>
      </p:sp>
    </p:spTree>
    <p:extLst>
      <p:ext uri="{BB962C8B-B14F-4D97-AF65-F5344CB8AC3E}">
        <p14:creationId xmlns:p14="http://schemas.microsoft.com/office/powerpoint/2010/main" val="1520960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t>Guided Pathways Workplan 2022-2026</a:t>
            </a:r>
          </a:p>
        </p:txBody>
      </p:sp>
      <p:sp>
        <p:nvSpPr>
          <p:cNvPr id="2" name="Content Placeholder 1"/>
          <p:cNvSpPr>
            <a:spLocks noGrp="1"/>
          </p:cNvSpPr>
          <p:nvPr>
            <p:ph idx="1"/>
          </p:nvPr>
        </p:nvSpPr>
        <p:spPr/>
        <p:txBody>
          <a:bodyPr>
            <a:noAutofit/>
          </a:bodyPr>
          <a:lstStyle/>
          <a:p>
            <a:pPr marL="571500" indent="-571500">
              <a:buFont typeface="+mj-lt"/>
              <a:buAutoNum type="romanUcPeriod"/>
            </a:pPr>
            <a:endParaRPr lang="en-US" dirty="0"/>
          </a:p>
          <a:p>
            <a:pPr marL="571500" indent="-571500">
              <a:buFont typeface="+mj-lt"/>
              <a:buAutoNum type="romanUcPeriod"/>
            </a:pPr>
            <a:r>
              <a:rPr lang="en-US" dirty="0"/>
              <a:t>Last meeting you heard from Nessa on the connection of the Equity Plan to the Guided Pathways workplan 2022-26</a:t>
            </a:r>
          </a:p>
          <a:p>
            <a:pPr marL="571500" indent="-571500">
              <a:buFont typeface="+mj-lt"/>
              <a:buAutoNum type="romanUcPeriod"/>
            </a:pPr>
            <a:r>
              <a:rPr lang="en-US" dirty="0"/>
              <a:t>This week I will share the first draft of the Guided Pathways Workplan</a:t>
            </a:r>
          </a:p>
          <a:p>
            <a:pPr marL="0" indent="0">
              <a:buNone/>
            </a:pPr>
            <a:endParaRPr lang="en-US" sz="1000" dirty="0"/>
          </a:p>
        </p:txBody>
      </p:sp>
      <p:sp>
        <p:nvSpPr>
          <p:cNvPr id="5" name="Slide Number Placeholder 4">
            <a:extLst>
              <a:ext uri="{FF2B5EF4-FFF2-40B4-BE49-F238E27FC236}">
                <a16:creationId xmlns:a16="http://schemas.microsoft.com/office/drawing/2014/main" id="{BA48F780-E033-E244-A4EB-3D810FA6B44A}"/>
              </a:ext>
            </a:extLst>
          </p:cNvPr>
          <p:cNvSpPr>
            <a:spLocks noGrp="1"/>
          </p:cNvSpPr>
          <p:nvPr>
            <p:ph type="sldNum" sz="quarter" idx="12"/>
          </p:nvPr>
        </p:nvSpPr>
        <p:spPr/>
        <p:txBody>
          <a:bodyPr/>
          <a:lstStyle/>
          <a:p>
            <a:fld id="{401CF334-2D5C-4859-84A6-CA7E6E43FAEB}" type="slidenum">
              <a:rPr lang="en-US" smtClean="0"/>
              <a:t>7</a:t>
            </a:fld>
            <a:endParaRPr lang="en-US"/>
          </a:p>
        </p:txBody>
      </p:sp>
    </p:spTree>
    <p:extLst>
      <p:ext uri="{BB962C8B-B14F-4D97-AF65-F5344CB8AC3E}">
        <p14:creationId xmlns:p14="http://schemas.microsoft.com/office/powerpoint/2010/main" val="1958996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704088"/>
            <a:ext cx="10972800" cy="652272"/>
          </a:xfrm>
        </p:spPr>
        <p:txBody>
          <a:bodyPr>
            <a:noAutofit/>
          </a:bodyPr>
          <a:lstStyle/>
          <a:p>
            <a:r>
              <a:rPr lang="en-US" sz="4000" dirty="0"/>
              <a:t>1 Student Success in the Enrollment Process</a:t>
            </a:r>
          </a:p>
        </p:txBody>
      </p:sp>
      <p:sp>
        <p:nvSpPr>
          <p:cNvPr id="2" name="Content Placeholder 1"/>
          <p:cNvSpPr>
            <a:spLocks noGrp="1"/>
          </p:cNvSpPr>
          <p:nvPr>
            <p:ph idx="1"/>
          </p:nvPr>
        </p:nvSpPr>
        <p:spPr>
          <a:xfrm>
            <a:off x="335280" y="1463040"/>
            <a:ext cx="11445240" cy="5394960"/>
          </a:xfrm>
        </p:spPr>
        <p:txBody>
          <a:bodyPr>
            <a:normAutofit lnSpcReduction="10000"/>
          </a:bodyPr>
          <a:lstStyle/>
          <a:p>
            <a:pPr marL="0" indent="0" fontAlgn="base">
              <a:buNone/>
            </a:pPr>
            <a:r>
              <a:rPr lang="en-US" b="1" dirty="0"/>
              <a:t>What does your college need to do to develop and implement a continuous improvement process related to the goal? </a:t>
            </a:r>
            <a:r>
              <a:rPr lang="en-US" dirty="0"/>
              <a:t> </a:t>
            </a:r>
          </a:p>
          <a:p>
            <a:pPr fontAlgn="base"/>
            <a:r>
              <a:rPr lang="en-US" dirty="0"/>
              <a:t>Have access to data from CCC Apply </a:t>
            </a:r>
          </a:p>
          <a:p>
            <a:pPr fontAlgn="base"/>
            <a:r>
              <a:rPr lang="en-US" dirty="0"/>
              <a:t>Invest in CRM to communicate with students </a:t>
            </a:r>
          </a:p>
          <a:p>
            <a:pPr fontAlgn="base"/>
            <a:r>
              <a:rPr lang="en-US" dirty="0"/>
              <a:t>Develop wrap around services to assist students in enrollment processes </a:t>
            </a:r>
          </a:p>
          <a:p>
            <a:pPr fontAlgn="base"/>
            <a:r>
              <a:rPr lang="en-US" dirty="0"/>
              <a:t>DI representation in staffing </a:t>
            </a:r>
          </a:p>
          <a:p>
            <a:pPr fontAlgn="base"/>
            <a:r>
              <a:rPr lang="en-US" dirty="0"/>
              <a:t>Allocate resources to directly support efforts</a:t>
            </a:r>
          </a:p>
          <a:p>
            <a:pPr fontAlgn="base"/>
            <a:r>
              <a:rPr lang="en-US" dirty="0"/>
              <a:t>Continued Program Mapper updates and enhancements </a:t>
            </a:r>
          </a:p>
          <a:p>
            <a:pPr fontAlgn="base"/>
            <a:r>
              <a:rPr lang="en-US" dirty="0"/>
              <a:t>Institutionalize Program Mapper efforts</a:t>
            </a:r>
          </a:p>
          <a:p>
            <a:pPr fontAlgn="base"/>
            <a:r>
              <a:rPr lang="en-US" dirty="0"/>
              <a:t>Create a process for approving program maps on a yearly basis &amp; editing on a bi-annual basis   </a:t>
            </a:r>
          </a:p>
          <a:p>
            <a:pPr marL="0" indent="0" fontAlgn="base">
              <a:buNone/>
            </a:pPr>
            <a:r>
              <a:rPr lang="en-US" dirty="0"/>
              <a:t> </a:t>
            </a:r>
          </a:p>
        </p:txBody>
      </p:sp>
      <p:sp>
        <p:nvSpPr>
          <p:cNvPr id="5" name="Slide Number Placeholder 4">
            <a:extLst>
              <a:ext uri="{FF2B5EF4-FFF2-40B4-BE49-F238E27FC236}">
                <a16:creationId xmlns:a16="http://schemas.microsoft.com/office/drawing/2014/main" id="{BA48F780-E033-E244-A4EB-3D810FA6B44A}"/>
              </a:ext>
            </a:extLst>
          </p:cNvPr>
          <p:cNvSpPr>
            <a:spLocks noGrp="1"/>
          </p:cNvSpPr>
          <p:nvPr>
            <p:ph type="sldNum" sz="quarter" idx="12"/>
          </p:nvPr>
        </p:nvSpPr>
        <p:spPr/>
        <p:txBody>
          <a:bodyPr/>
          <a:lstStyle/>
          <a:p>
            <a:fld id="{401CF334-2D5C-4859-84A6-CA7E6E43FAEB}" type="slidenum">
              <a:rPr lang="en-US" smtClean="0"/>
              <a:t>8</a:t>
            </a:fld>
            <a:endParaRPr lang="en-US"/>
          </a:p>
        </p:txBody>
      </p:sp>
    </p:spTree>
    <p:extLst>
      <p:ext uri="{BB962C8B-B14F-4D97-AF65-F5344CB8AC3E}">
        <p14:creationId xmlns:p14="http://schemas.microsoft.com/office/powerpoint/2010/main" val="84930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704088"/>
            <a:ext cx="10972800" cy="652272"/>
          </a:xfrm>
        </p:spPr>
        <p:txBody>
          <a:bodyPr>
            <a:noAutofit/>
          </a:bodyPr>
          <a:lstStyle/>
          <a:p>
            <a:r>
              <a:rPr lang="en-US" sz="4000" dirty="0"/>
              <a:t>1 Student Success in the Enrollment Process</a:t>
            </a:r>
          </a:p>
        </p:txBody>
      </p:sp>
      <p:sp>
        <p:nvSpPr>
          <p:cNvPr id="2" name="Content Placeholder 1"/>
          <p:cNvSpPr>
            <a:spLocks noGrp="1"/>
          </p:cNvSpPr>
          <p:nvPr>
            <p:ph idx="1"/>
          </p:nvPr>
        </p:nvSpPr>
        <p:spPr>
          <a:xfrm>
            <a:off x="335280" y="1463040"/>
            <a:ext cx="11445240" cy="5394960"/>
          </a:xfrm>
        </p:spPr>
        <p:txBody>
          <a:bodyPr>
            <a:normAutofit fontScale="77500" lnSpcReduction="20000"/>
          </a:bodyPr>
          <a:lstStyle/>
          <a:p>
            <a:pPr marL="0" indent="0" fontAlgn="base">
              <a:buNone/>
            </a:pPr>
            <a:r>
              <a:rPr lang="en-US" b="1" dirty="0"/>
              <a:t>What learnings and improvements does your college believe it will benefit the most from engaging in the continuous improvement cycle over the next 4 years?</a:t>
            </a:r>
            <a:r>
              <a:rPr lang="en-US" dirty="0"/>
              <a:t> </a:t>
            </a:r>
          </a:p>
          <a:p>
            <a:pPr fontAlgn="base"/>
            <a:r>
              <a:rPr lang="en-US" dirty="0"/>
              <a:t>Access to data will allow us to make informed decisions that will help us develop strategies and intervention which strategically impact our various sub populations </a:t>
            </a:r>
          </a:p>
          <a:p>
            <a:pPr fontAlgn="base"/>
            <a:r>
              <a:rPr lang="en-US" dirty="0"/>
              <a:t>Targeting communication to the various sub populations will allow us to integrate the strategies identified to particular populations </a:t>
            </a:r>
          </a:p>
          <a:p>
            <a:pPr fontAlgn="base"/>
            <a:r>
              <a:rPr lang="en-US" dirty="0"/>
              <a:t>Targeted professional development on culturally responsive practices embed in Light the Fire programs  </a:t>
            </a:r>
          </a:p>
          <a:p>
            <a:pPr fontAlgn="base"/>
            <a:r>
              <a:rPr lang="en-US" dirty="0"/>
              <a:t>Stronger connection between instruction and student services creating a collaboration that will yield towards a more holistic approach wherein students are guided by multiple areas of the college </a:t>
            </a:r>
          </a:p>
          <a:p>
            <a:pPr fontAlgn="base"/>
            <a:r>
              <a:rPr lang="en-US" dirty="0"/>
              <a:t>Continue to expand Jets JumpStart </a:t>
            </a:r>
          </a:p>
          <a:p>
            <a:pPr fontAlgn="base"/>
            <a:r>
              <a:rPr lang="en-US" dirty="0"/>
              <a:t>Introduce ACP orientation to help acclimate students  </a:t>
            </a:r>
          </a:p>
          <a:p>
            <a:pPr fontAlgn="base"/>
            <a:r>
              <a:rPr lang="en-US" dirty="0"/>
              <a:t>New student section is being built into the ACP Canvas Shell to clearly identify steps to enrollment </a:t>
            </a:r>
          </a:p>
          <a:p>
            <a:pPr fontAlgn="base"/>
            <a:r>
              <a:rPr lang="en-US" dirty="0"/>
              <a:t>District will auto enroll students in the ACP Canvas Shell upon completing application </a:t>
            </a:r>
          </a:p>
          <a:p>
            <a:pPr fontAlgn="base"/>
            <a:r>
              <a:rPr lang="en-US" dirty="0"/>
              <a:t>Continue adding differentiated orientations based on student demographics (I.e. undocumented students, re-entry/re-engagement students, athletes, etc.)  </a:t>
            </a:r>
          </a:p>
          <a:p>
            <a:pPr fontAlgn="base"/>
            <a:r>
              <a:rPr lang="en-US" dirty="0"/>
              <a:t>Develop onboarding for new faculty </a:t>
            </a:r>
          </a:p>
        </p:txBody>
      </p:sp>
      <p:sp>
        <p:nvSpPr>
          <p:cNvPr id="5" name="Slide Number Placeholder 4">
            <a:extLst>
              <a:ext uri="{FF2B5EF4-FFF2-40B4-BE49-F238E27FC236}">
                <a16:creationId xmlns:a16="http://schemas.microsoft.com/office/drawing/2014/main" id="{BA48F780-E033-E244-A4EB-3D810FA6B44A}"/>
              </a:ext>
            </a:extLst>
          </p:cNvPr>
          <p:cNvSpPr>
            <a:spLocks noGrp="1"/>
          </p:cNvSpPr>
          <p:nvPr>
            <p:ph type="sldNum" sz="quarter" idx="12"/>
          </p:nvPr>
        </p:nvSpPr>
        <p:spPr/>
        <p:txBody>
          <a:bodyPr/>
          <a:lstStyle/>
          <a:p>
            <a:fld id="{401CF334-2D5C-4859-84A6-CA7E6E43FAEB}" type="slidenum">
              <a:rPr lang="en-US" smtClean="0"/>
              <a:t>9</a:t>
            </a:fld>
            <a:endParaRPr lang="en-US"/>
          </a:p>
        </p:txBody>
      </p:sp>
    </p:spTree>
    <p:extLst>
      <p:ext uri="{BB962C8B-B14F-4D97-AF65-F5344CB8AC3E}">
        <p14:creationId xmlns:p14="http://schemas.microsoft.com/office/powerpoint/2010/main" val="281466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esentation on brainstorming">
  <a:themeElements>
    <a:clrScheme name="Custom 12">
      <a:dk1>
        <a:srgbClr val="000000"/>
      </a:dk1>
      <a:lt1>
        <a:srgbClr val="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0074F7"/>
      </a:hlink>
      <a:folHlink>
        <a:srgbClr val="E7F19A"/>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Business brainstorming presentation.potx" id="{DE77CA07-3D7A-4CF2-AF02-587F794CB3CB}" vid="{13C2A94F-C0A1-4622-B71C-29A3B00D5E0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24132</TotalTime>
  <Words>4331</Words>
  <Application>Microsoft Macintosh PowerPoint</Application>
  <PresentationFormat>Widescreen</PresentationFormat>
  <Paragraphs>496</Paragraphs>
  <Slides>55</Slides>
  <Notes>8</Notes>
  <HiddenSlides>3</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Calibri</vt:lpstr>
      <vt:lpstr>Lato Light</vt:lpstr>
      <vt:lpstr>Open Sans</vt:lpstr>
      <vt:lpstr>Open Sans Light</vt:lpstr>
      <vt:lpstr>Poppins</vt:lpstr>
      <vt:lpstr>Poppins Light</vt:lpstr>
      <vt:lpstr>Tahoma</vt:lpstr>
      <vt:lpstr>Trebuchet MS</vt:lpstr>
      <vt:lpstr>Wingdings 2</vt:lpstr>
      <vt:lpstr>Presentation on brainstorming</vt:lpstr>
      <vt:lpstr>San Diego Miramar College Academic Senate Meeting</vt:lpstr>
      <vt:lpstr>2. Agenda Overview</vt:lpstr>
      <vt:lpstr>4. Land Acknowledgment</vt:lpstr>
      <vt:lpstr>5. Public Comments (10 min)</vt:lpstr>
      <vt:lpstr>PowerPoint Presentation</vt:lpstr>
      <vt:lpstr>PowerPoint Presentation</vt:lpstr>
      <vt:lpstr>Guided Pathways Workplan 2022-2026</vt:lpstr>
      <vt:lpstr>1 Student Success in the Enrollment Process</vt:lpstr>
      <vt:lpstr>1 Student Success in the Enrollment Process</vt:lpstr>
      <vt:lpstr>2 Students Persisting from 1st to 2nd semester</vt:lpstr>
      <vt:lpstr>2 Students Persisting from 1st to 2nd semester</vt:lpstr>
      <vt:lpstr>3 Students successfully completing Math/English in first year</vt:lpstr>
      <vt:lpstr>3 Students successfully completing Math/English in first year</vt:lpstr>
      <vt:lpstr>4 Students successfully transfer to a four-year institution</vt:lpstr>
      <vt:lpstr>4 Students successfully transfer to a four-year institution</vt:lpstr>
      <vt:lpstr>5 Advance the goal of Completion without creating new barriers</vt:lpstr>
      <vt:lpstr>5 Advance the goal of Completion without creating new barriers</vt:lpstr>
      <vt:lpstr>6 Integrating SEA Program with Guided Pathways</vt:lpstr>
      <vt:lpstr>7 Integrating ADT with Guided Pathways</vt:lpstr>
      <vt:lpstr>8 Integrating ZTC with Guided Pathways</vt:lpstr>
      <vt:lpstr>8 Integrating ZTC with Guided Pathways</vt:lpstr>
      <vt:lpstr>9 Integrating CAEP with Guided Pathways</vt:lpstr>
      <vt:lpstr>9 Integrating CAEP with Guided Pathways</vt:lpstr>
      <vt:lpstr>10 Integrating SWP with Guided Pathways</vt:lpstr>
      <vt:lpstr>10 Integrating SWP with Guided Pathways</vt:lpstr>
      <vt:lpstr>PowerPoint Presentation</vt:lpstr>
      <vt:lpstr>Report cont.:Amendments and Bylaws Committee</vt:lpstr>
      <vt:lpstr>Report cont.:Amendments and Bylaws Committee</vt:lpstr>
      <vt:lpstr>Report cont.: Amendments and Bylaws Committee </vt:lpstr>
      <vt:lpstr>PowerPoint Presentation</vt:lpstr>
      <vt:lpstr>PowerPoint Presentation</vt:lpstr>
      <vt:lpstr>PowerPoint Presentation</vt:lpstr>
      <vt:lpstr>PowerPoint Presentation</vt:lpstr>
      <vt:lpstr>PowerPoint Presentation</vt:lpstr>
      <vt:lpstr>8.1: Executive Committee Reports</vt:lpstr>
      <vt:lpstr>8.1.2-8. Executive Committee Reports</vt:lpstr>
      <vt:lpstr>8.3. Special Reports</vt:lpstr>
      <vt:lpstr>Miramar College  Academic Senate</vt:lpstr>
      <vt:lpstr>PowerPoint Presentation</vt:lpstr>
      <vt:lpstr>ITS Vision</vt:lpstr>
      <vt:lpstr>SDCCD Digital Imperative</vt:lpstr>
      <vt:lpstr>New Ways. Better Outcomes</vt:lpstr>
      <vt:lpstr>PowerPoint Presentation</vt:lpstr>
      <vt:lpstr>Projects</vt:lpstr>
      <vt:lpstr>Projects</vt:lpstr>
      <vt:lpstr>SDCCD Digital Imperative</vt:lpstr>
      <vt:lpstr>PowerPoint Presentation</vt:lpstr>
      <vt:lpstr>PowerPoint Presentation</vt:lpstr>
      <vt:lpstr>PowerPoint Presentation</vt:lpstr>
      <vt:lpstr>PowerPoint Presentation</vt:lpstr>
      <vt:lpstr>PowerPoint Presentation</vt:lpstr>
      <vt:lpstr>What is Blue Ocean Strategy?</vt:lpstr>
      <vt:lpstr>9. Announcements</vt:lpstr>
      <vt:lpstr> The next meeting of the SDMC Academic Senate: Tuesday, 4/18/23 from 3:30-5:00pm in L-309 and on Zoom (complete A.S. Senator Remote Attendance Form here)  Please submit agenda items to both Pablo Martin and Juli Bartolomei. If you are a senator and cannot make the meeting, please submit a proxy form or email to our Secretary, jalley@sdccd.edu,  and your proxy by 3pm the day of the meeting.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Creativity Session</dc:title>
  <dc:creator>Pablo Martin</dc:creator>
  <cp:lastModifiedBy>Pablo Martin</cp:lastModifiedBy>
  <cp:revision>1981</cp:revision>
  <cp:lastPrinted>2022-09-20T19:58:39Z</cp:lastPrinted>
  <dcterms:created xsi:type="dcterms:W3CDTF">2022-08-23T03:57:42Z</dcterms:created>
  <dcterms:modified xsi:type="dcterms:W3CDTF">2023-04-18T17:37:50Z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74069100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