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78" r:id="rId3"/>
    <p:sldId id="312" r:id="rId4"/>
    <p:sldId id="298" r:id="rId5"/>
    <p:sldId id="303" r:id="rId6"/>
    <p:sldId id="304" r:id="rId7"/>
    <p:sldId id="305" r:id="rId8"/>
    <p:sldId id="306" r:id="rId9"/>
    <p:sldId id="307" r:id="rId10"/>
    <p:sldId id="308" r:id="rId11"/>
    <p:sldId id="299" r:id="rId12"/>
    <p:sldId id="289" r:id="rId13"/>
    <p:sldId id="310" r:id="rId14"/>
    <p:sldId id="311" r:id="rId15"/>
    <p:sldId id="302"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006666"/>
    <a:srgbClr val="339933"/>
    <a:srgbClr val="CC3300"/>
    <a:srgbClr val="CC0066"/>
    <a:srgbClr val="000099"/>
    <a:srgbClr val="993300"/>
    <a:srgbClr val="FFCC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6" autoAdjust="0"/>
    <p:restoredTop sz="94660"/>
  </p:normalViewPr>
  <p:slideViewPr>
    <p:cSldViewPr snapToGrid="0" showGuides="1">
      <p:cViewPr varScale="1">
        <p:scale>
          <a:sx n="98" d="100"/>
          <a:sy n="98" d="100"/>
        </p:scale>
        <p:origin x="768" y="96"/>
      </p:cViewPr>
      <p:guideLst>
        <p:guide orient="horz" pos="1536"/>
        <p:guide pos="2880"/>
      </p:guideLst>
    </p:cSldViewPr>
  </p:slideViewPr>
  <p:notesTextViewPr>
    <p:cViewPr>
      <p:scale>
        <a:sx n="100" d="100"/>
        <a:sy n="100" d="100"/>
      </p:scale>
      <p:origin x="0" y="0"/>
    </p:cViewPr>
  </p:notesTextViewPr>
  <p:sorterViewPr>
    <p:cViewPr varScale="1">
      <p:scale>
        <a:sx n="1" d="1"/>
        <a:sy n="1" d="1"/>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04EE9-598B-4B81-8C63-0BA589530D88}" type="slidenum">
              <a:rPr lang="en-US" altLang="en-US"/>
              <a:pPr>
                <a:defRPr/>
              </a:pPr>
              <a:t>‹#›</a:t>
            </a:fld>
            <a:endParaRPr lang="en-US" altLang="en-US"/>
          </a:p>
        </p:txBody>
      </p:sp>
    </p:spTree>
    <p:extLst>
      <p:ext uri="{BB962C8B-B14F-4D97-AF65-F5344CB8AC3E}">
        <p14:creationId xmlns:p14="http://schemas.microsoft.com/office/powerpoint/2010/main" val="20606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72CFB-82E0-4083-BB56-F142825A7B64}" type="slidenum">
              <a:rPr lang="en-US" altLang="en-US"/>
              <a:pPr>
                <a:defRPr/>
              </a:pPr>
              <a:t>‹#›</a:t>
            </a:fld>
            <a:endParaRPr lang="en-US" altLang="en-US"/>
          </a:p>
        </p:txBody>
      </p:sp>
    </p:spTree>
    <p:extLst>
      <p:ext uri="{BB962C8B-B14F-4D97-AF65-F5344CB8AC3E}">
        <p14:creationId xmlns:p14="http://schemas.microsoft.com/office/powerpoint/2010/main" val="8682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5B3CB-8F87-4993-856A-2956CF8823CA}" type="slidenum">
              <a:rPr lang="en-US" altLang="en-US"/>
              <a:pPr>
                <a:defRPr/>
              </a:pPr>
              <a:t>‹#›</a:t>
            </a:fld>
            <a:endParaRPr lang="en-US" altLang="en-US"/>
          </a:p>
        </p:txBody>
      </p:sp>
    </p:spTree>
    <p:extLst>
      <p:ext uri="{BB962C8B-B14F-4D97-AF65-F5344CB8AC3E}">
        <p14:creationId xmlns:p14="http://schemas.microsoft.com/office/powerpoint/2010/main" val="17812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A43C5-AC13-47C0-ACFD-BF94EC13EC8E}" type="slidenum">
              <a:rPr lang="en-US" altLang="en-US"/>
              <a:pPr>
                <a:defRPr/>
              </a:pPr>
              <a:t>‹#›</a:t>
            </a:fld>
            <a:endParaRPr lang="en-US" altLang="en-US"/>
          </a:p>
        </p:txBody>
      </p:sp>
    </p:spTree>
    <p:extLst>
      <p:ext uri="{BB962C8B-B14F-4D97-AF65-F5344CB8AC3E}">
        <p14:creationId xmlns:p14="http://schemas.microsoft.com/office/powerpoint/2010/main" val="1013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4BB08-E11E-4124-A5CC-E6DD2317AE18}" type="slidenum">
              <a:rPr lang="en-US" altLang="en-US"/>
              <a:pPr>
                <a:defRPr/>
              </a:pPr>
              <a:t>‹#›</a:t>
            </a:fld>
            <a:endParaRPr lang="en-US" altLang="en-US"/>
          </a:p>
        </p:txBody>
      </p:sp>
    </p:spTree>
    <p:extLst>
      <p:ext uri="{BB962C8B-B14F-4D97-AF65-F5344CB8AC3E}">
        <p14:creationId xmlns:p14="http://schemas.microsoft.com/office/powerpoint/2010/main" val="3063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08C88-6303-42F7-B97B-94B1E3A5ACC9}" type="slidenum">
              <a:rPr lang="en-US" altLang="en-US"/>
              <a:pPr>
                <a:defRPr/>
              </a:pPr>
              <a:t>‹#›</a:t>
            </a:fld>
            <a:endParaRPr lang="en-US" altLang="en-US"/>
          </a:p>
        </p:txBody>
      </p:sp>
    </p:spTree>
    <p:extLst>
      <p:ext uri="{BB962C8B-B14F-4D97-AF65-F5344CB8AC3E}">
        <p14:creationId xmlns:p14="http://schemas.microsoft.com/office/powerpoint/2010/main" val="267624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28EA9F-3829-49E6-ADAD-B4955AE9800A}" type="slidenum">
              <a:rPr lang="en-US" altLang="en-US"/>
              <a:pPr>
                <a:defRPr/>
              </a:pPr>
              <a:t>‹#›</a:t>
            </a:fld>
            <a:endParaRPr lang="en-US" altLang="en-US"/>
          </a:p>
        </p:txBody>
      </p:sp>
    </p:spTree>
    <p:extLst>
      <p:ext uri="{BB962C8B-B14F-4D97-AF65-F5344CB8AC3E}">
        <p14:creationId xmlns:p14="http://schemas.microsoft.com/office/powerpoint/2010/main" val="4169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2B3827-E03D-4883-915F-3A735939B06B}" type="slidenum">
              <a:rPr lang="en-US" altLang="en-US"/>
              <a:pPr>
                <a:defRPr/>
              </a:pPr>
              <a:t>‹#›</a:t>
            </a:fld>
            <a:endParaRPr lang="en-US" altLang="en-US"/>
          </a:p>
        </p:txBody>
      </p:sp>
    </p:spTree>
    <p:extLst>
      <p:ext uri="{BB962C8B-B14F-4D97-AF65-F5344CB8AC3E}">
        <p14:creationId xmlns:p14="http://schemas.microsoft.com/office/powerpoint/2010/main" val="29000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A03DB-E958-4323-BBAF-68A0E0803E91}" type="slidenum">
              <a:rPr lang="en-US" altLang="en-US"/>
              <a:pPr>
                <a:defRPr/>
              </a:pPr>
              <a:t>‹#›</a:t>
            </a:fld>
            <a:endParaRPr lang="en-US" altLang="en-US"/>
          </a:p>
        </p:txBody>
      </p:sp>
    </p:spTree>
    <p:extLst>
      <p:ext uri="{BB962C8B-B14F-4D97-AF65-F5344CB8AC3E}">
        <p14:creationId xmlns:p14="http://schemas.microsoft.com/office/powerpoint/2010/main" val="26542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1A048-E07E-4CB9-B562-BC20C182FAB9}" type="slidenum">
              <a:rPr lang="en-US" altLang="en-US"/>
              <a:pPr>
                <a:defRPr/>
              </a:pPr>
              <a:t>‹#›</a:t>
            </a:fld>
            <a:endParaRPr lang="en-US" altLang="en-US"/>
          </a:p>
        </p:txBody>
      </p:sp>
    </p:spTree>
    <p:extLst>
      <p:ext uri="{BB962C8B-B14F-4D97-AF65-F5344CB8AC3E}">
        <p14:creationId xmlns:p14="http://schemas.microsoft.com/office/powerpoint/2010/main" val="16776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F086-A9B8-4415-B6DF-B9909A23D9CE}" type="slidenum">
              <a:rPr lang="en-US" altLang="en-US"/>
              <a:pPr>
                <a:defRPr/>
              </a:pPr>
              <a:t>‹#›</a:t>
            </a:fld>
            <a:endParaRPr lang="en-US" altLang="en-US"/>
          </a:p>
        </p:txBody>
      </p:sp>
    </p:spTree>
    <p:extLst>
      <p:ext uri="{BB962C8B-B14F-4D97-AF65-F5344CB8AC3E}">
        <p14:creationId xmlns:p14="http://schemas.microsoft.com/office/powerpoint/2010/main" val="5724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196"/>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5EE4CD-EE84-4B95-AC08-AFD325EB96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590085" y="0"/>
            <a:ext cx="7952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a:solidFill>
                  <a:srgbClr val="A50021"/>
                </a:solidFill>
                <a:latin typeface="Calibri" panose="020F0502020204030204" pitchFamily="34" charset="0"/>
              </a:rPr>
              <a:t>Electrical Conduction </a:t>
            </a:r>
            <a:r>
              <a:rPr lang="en-US" altLang="en-US" sz="3600" dirty="0" smtClean="0">
                <a:solidFill>
                  <a:srgbClr val="A50021"/>
                </a:solidFill>
                <a:latin typeface="Calibri" panose="020F0502020204030204" pitchFamily="34" charset="0"/>
              </a:rPr>
              <a:t>System of the Heart</a:t>
            </a:r>
            <a:endParaRPr lang="en-US" altLang="en-US" sz="3600" dirty="0">
              <a:solidFill>
                <a:srgbClr val="A50021"/>
              </a:solidFill>
              <a:latin typeface="Calibri" panose="020F0502020204030204" pitchFamily="34" charset="0"/>
            </a:endParaRPr>
          </a:p>
        </p:txBody>
      </p:sp>
      <p:pic>
        <p:nvPicPr>
          <p:cNvPr id="58370" name="Picture 2" descr="Image result for electrical conduction system of the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331"/>
            <a:ext cx="5299943" cy="407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9943" y="2201857"/>
            <a:ext cx="3665153" cy="4339650"/>
          </a:xfrm>
          <a:prstGeom prst="rect">
            <a:avLst/>
          </a:prstGeom>
          <a:noFill/>
        </p:spPr>
        <p:txBody>
          <a:bodyPr wrap="square" rtlCol="0">
            <a:spAutoFit/>
          </a:bodyPr>
          <a:lstStyle/>
          <a:p>
            <a:r>
              <a:rPr lang="en-US" b="1" dirty="0" smtClean="0">
                <a:solidFill>
                  <a:srgbClr val="A50021"/>
                </a:solidFill>
                <a:latin typeface="Calibri" panose="020F0502020204030204" pitchFamily="34" charset="0"/>
              </a:rPr>
              <a:t>There are 5 main components (with location) of this conduction system:</a:t>
            </a:r>
          </a:p>
          <a:p>
            <a:endParaRPr lang="en-US" sz="1600" b="1"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r>
              <a:rPr lang="en-US" sz="1600" b="1" dirty="0" smtClean="0">
                <a:solidFill>
                  <a:srgbClr val="000099"/>
                </a:solidFill>
                <a:latin typeface="Calibri" panose="020F0502020204030204" pitchFamily="34" charset="0"/>
              </a:rPr>
              <a:t>1)</a:t>
            </a:r>
            <a:r>
              <a:rPr lang="en-US" sz="1600" dirty="0" smtClean="0">
                <a:solidFill>
                  <a:srgbClr val="000099"/>
                </a:solidFill>
                <a:latin typeface="Calibri" panose="020F0502020204030204" pitchFamily="34" charset="0"/>
              </a:rPr>
              <a:t> </a:t>
            </a:r>
            <a:r>
              <a:rPr lang="en-US" sz="1600" u="sng" dirty="0" smtClean="0">
                <a:solidFill>
                  <a:srgbClr val="000099"/>
                </a:solidFill>
                <a:latin typeface="Calibri" panose="020F0502020204030204" pitchFamily="34" charset="0"/>
              </a:rPr>
              <a:t>Sinoatrial </a:t>
            </a:r>
            <a:r>
              <a:rPr lang="en-US" sz="1600" u="sng" dirty="0">
                <a:solidFill>
                  <a:srgbClr val="000099"/>
                </a:solidFill>
                <a:latin typeface="Calibri" panose="020F0502020204030204" pitchFamily="34" charset="0"/>
              </a:rPr>
              <a:t>(SA) node </a:t>
            </a:r>
            <a:endParaRPr lang="en-US" sz="1600" u="sng"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r>
              <a:rPr lang="en-US" sz="1600" b="1" dirty="0" smtClean="0">
                <a:solidFill>
                  <a:srgbClr val="000099"/>
                </a:solidFill>
                <a:latin typeface="Calibri" panose="020F0502020204030204" pitchFamily="34" charset="0"/>
              </a:rPr>
              <a:t>2</a:t>
            </a:r>
            <a:r>
              <a:rPr lang="en-US" sz="1600" b="1" dirty="0">
                <a:solidFill>
                  <a:srgbClr val="000099"/>
                </a:solidFill>
                <a:latin typeface="Calibri" panose="020F0502020204030204" pitchFamily="34" charset="0"/>
              </a:rPr>
              <a:t>)</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Atrioventricular (AV) node </a:t>
            </a:r>
            <a:endParaRPr lang="en-US" sz="1600" u="sng"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r>
              <a:rPr lang="en-US" sz="1600" b="1" dirty="0" smtClean="0">
                <a:solidFill>
                  <a:srgbClr val="000099"/>
                </a:solidFill>
                <a:latin typeface="Calibri" panose="020F0502020204030204" pitchFamily="34" charset="0"/>
              </a:rPr>
              <a:t>3</a:t>
            </a:r>
            <a:r>
              <a:rPr lang="en-US" sz="1600" b="1" dirty="0">
                <a:solidFill>
                  <a:srgbClr val="000099"/>
                </a:solidFill>
                <a:latin typeface="Calibri" panose="020F0502020204030204" pitchFamily="34" charset="0"/>
              </a:rPr>
              <a:t>)</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AV Bundle (of His) </a:t>
            </a:r>
            <a:endParaRPr lang="en-US" sz="1600" u="sng"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r>
              <a:rPr lang="en-US" sz="1600" b="1" dirty="0" smtClean="0">
                <a:solidFill>
                  <a:srgbClr val="000099"/>
                </a:solidFill>
                <a:latin typeface="Calibri" panose="020F0502020204030204" pitchFamily="34" charset="0"/>
              </a:rPr>
              <a:t>4</a:t>
            </a:r>
            <a:r>
              <a:rPr lang="en-US" sz="1600" b="1" dirty="0">
                <a:solidFill>
                  <a:srgbClr val="000099"/>
                </a:solidFill>
                <a:latin typeface="Calibri" panose="020F0502020204030204" pitchFamily="34" charset="0"/>
              </a:rPr>
              <a:t>)</a:t>
            </a:r>
            <a:r>
              <a:rPr lang="en-US" sz="1600" dirty="0">
                <a:solidFill>
                  <a:srgbClr val="000099"/>
                </a:solidFill>
                <a:latin typeface="Calibri" panose="020F0502020204030204" pitchFamily="34" charset="0"/>
              </a:rPr>
              <a:t> </a:t>
            </a:r>
            <a:r>
              <a:rPr lang="en-US" sz="1600" u="sng" dirty="0" smtClean="0">
                <a:solidFill>
                  <a:srgbClr val="000099"/>
                </a:solidFill>
                <a:latin typeface="Calibri" panose="020F0502020204030204" pitchFamily="34" charset="0"/>
              </a:rPr>
              <a:t>Left and Right bundle </a:t>
            </a:r>
            <a:r>
              <a:rPr lang="en-US" sz="1600" u="sng" dirty="0">
                <a:solidFill>
                  <a:srgbClr val="000099"/>
                </a:solidFill>
                <a:latin typeface="Calibri" panose="020F0502020204030204" pitchFamily="34" charset="0"/>
              </a:rPr>
              <a:t>branches </a:t>
            </a:r>
            <a:endParaRPr lang="en-US" sz="1600" u="sng"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endParaRPr lang="en-US" sz="1600" b="1" dirty="0" smtClean="0">
              <a:solidFill>
                <a:srgbClr val="000099"/>
              </a:solidFill>
              <a:latin typeface="Calibri" panose="020F0502020204030204" pitchFamily="34" charset="0"/>
            </a:endParaRPr>
          </a:p>
          <a:p>
            <a:r>
              <a:rPr lang="en-US" sz="1600" b="1" dirty="0" smtClean="0">
                <a:solidFill>
                  <a:srgbClr val="000099"/>
                </a:solidFill>
                <a:latin typeface="Calibri" panose="020F0502020204030204" pitchFamily="34" charset="0"/>
              </a:rPr>
              <a:t>5</a:t>
            </a:r>
            <a:r>
              <a:rPr lang="en-US" sz="1600" b="1" dirty="0">
                <a:solidFill>
                  <a:srgbClr val="000099"/>
                </a:solidFill>
                <a:latin typeface="Calibri" panose="020F0502020204030204" pitchFamily="34" charset="0"/>
              </a:rPr>
              <a:t>)</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Purkinje fibers </a:t>
            </a:r>
            <a:endParaRPr lang="en-US" sz="1600" u="sng" dirty="0" smtClean="0">
              <a:solidFill>
                <a:srgbClr val="000099"/>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8341953"/>
              </p:ext>
            </p:extLst>
          </p:nvPr>
        </p:nvGraphicFramePr>
        <p:xfrm>
          <a:off x="278246" y="5072063"/>
          <a:ext cx="4214241" cy="1493520"/>
        </p:xfrm>
        <a:graphic>
          <a:graphicData uri="http://schemas.openxmlformats.org/drawingml/2006/table">
            <a:tbl>
              <a:tblPr>
                <a:tableStyleId>{5C22544A-7EE6-4342-B048-85BDC9FD1C3A}</a:tableStyleId>
              </a:tblPr>
              <a:tblGrid>
                <a:gridCol w="2047511">
                  <a:extLst>
                    <a:ext uri="{9D8B030D-6E8A-4147-A177-3AD203B41FA5}">
                      <a16:colId xmlns="" xmlns:a16="http://schemas.microsoft.com/office/drawing/2014/main" val="20000"/>
                    </a:ext>
                  </a:extLst>
                </a:gridCol>
                <a:gridCol w="2166730">
                  <a:extLst>
                    <a:ext uri="{9D8B030D-6E8A-4147-A177-3AD203B41FA5}">
                      <a16:colId xmlns="" xmlns:a16="http://schemas.microsoft.com/office/drawing/2014/main" val="20001"/>
                    </a:ext>
                  </a:extLst>
                </a:gridCol>
              </a:tblGrid>
              <a:tr h="0">
                <a:tc>
                  <a:txBody>
                    <a:bodyPr/>
                    <a:lstStyle/>
                    <a:p>
                      <a:pPr marL="0" marR="0" algn="ctr">
                        <a:spcBef>
                          <a:spcPts val="0"/>
                        </a:spcBef>
                        <a:spcAft>
                          <a:spcPts val="0"/>
                        </a:spcAft>
                      </a:pPr>
                      <a:r>
                        <a:rPr lang="en-US" sz="1400" b="1" dirty="0">
                          <a:solidFill>
                            <a:srgbClr val="006666"/>
                          </a:solidFill>
                          <a:effectLst/>
                          <a:latin typeface="Calibri" panose="020F0502020204030204" pitchFamily="34" charset="0"/>
                        </a:rPr>
                        <a:t>Electrical Conduction Region</a:t>
                      </a:r>
                      <a:endParaRPr lang="en-US" sz="1400" b="1" dirty="0">
                        <a:solidFill>
                          <a:srgbClr val="0066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400" b="1" dirty="0">
                          <a:solidFill>
                            <a:srgbClr val="006666"/>
                          </a:solidFill>
                          <a:effectLst/>
                          <a:latin typeface="Calibri" panose="020F0502020204030204" pitchFamily="34" charset="0"/>
                        </a:rPr>
                        <a:t>Spontaneous Rate of </a:t>
                      </a:r>
                    </a:p>
                    <a:p>
                      <a:pPr marL="0" marR="0" algn="ctr">
                        <a:spcBef>
                          <a:spcPts val="0"/>
                        </a:spcBef>
                        <a:spcAft>
                          <a:spcPts val="0"/>
                        </a:spcAft>
                      </a:pPr>
                      <a:r>
                        <a:rPr lang="en-US" sz="1400" b="1" dirty="0">
                          <a:solidFill>
                            <a:srgbClr val="006666"/>
                          </a:solidFill>
                          <a:effectLst/>
                          <a:latin typeface="Calibri" panose="020F0502020204030204" pitchFamily="34" charset="0"/>
                        </a:rPr>
                        <a:t>Action </a:t>
                      </a:r>
                      <a:r>
                        <a:rPr lang="en-US" sz="1400" b="1" dirty="0" smtClean="0">
                          <a:solidFill>
                            <a:srgbClr val="006666"/>
                          </a:solidFill>
                          <a:effectLst/>
                          <a:latin typeface="Calibri" panose="020F0502020204030204" pitchFamily="34" charset="0"/>
                        </a:rPr>
                        <a:t>Potentials/min</a:t>
                      </a:r>
                      <a:endParaRPr lang="en-US" sz="1400" b="1" dirty="0">
                        <a:solidFill>
                          <a:srgbClr val="0066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 xmlns:a16="http://schemas.microsoft.com/office/drawing/2014/main" val="10000"/>
                  </a:ext>
                </a:extLst>
              </a:tr>
              <a:tr h="0">
                <a:tc>
                  <a:txBody>
                    <a:bodyPr/>
                    <a:lstStyle/>
                    <a:p>
                      <a:pPr marL="0" marR="0" algn="just">
                        <a:spcBef>
                          <a:spcPts val="0"/>
                        </a:spcBef>
                        <a:spcAft>
                          <a:spcPts val="0"/>
                        </a:spcAft>
                      </a:pPr>
                      <a:r>
                        <a:rPr lang="en-US" sz="1400" dirty="0">
                          <a:effectLst/>
                          <a:latin typeface="Calibri" panose="020F0502020204030204" pitchFamily="34" charset="0"/>
                        </a:rPr>
                        <a:t>SA </a:t>
                      </a:r>
                      <a:r>
                        <a:rPr lang="en-US" sz="1400" dirty="0" smtClean="0">
                          <a:effectLst/>
                          <a:latin typeface="Calibri" panose="020F0502020204030204" pitchFamily="34" charset="0"/>
                        </a:rPr>
                        <a:t>Node (</a:t>
                      </a:r>
                      <a:r>
                        <a:rPr lang="en-US" sz="1400" dirty="0" smtClean="0">
                          <a:solidFill>
                            <a:srgbClr val="A50021"/>
                          </a:solidFill>
                          <a:effectLst/>
                          <a:latin typeface="Calibri" panose="020F0502020204030204" pitchFamily="34" charset="0"/>
                        </a:rPr>
                        <a:t>sets the pace</a:t>
                      </a:r>
                      <a:r>
                        <a:rPr lang="en-US" sz="1400" dirty="0" smtClean="0">
                          <a:effectLst/>
                          <a:latin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marL="0" marR="0" algn="just">
                        <a:spcBef>
                          <a:spcPts val="0"/>
                        </a:spcBef>
                        <a:spcAft>
                          <a:spcPts val="0"/>
                        </a:spcAft>
                      </a:pPr>
                      <a:r>
                        <a:rPr lang="en-US" sz="1400" dirty="0">
                          <a:effectLst/>
                          <a:latin typeface="Calibri" panose="020F0502020204030204" pitchFamily="34" charset="0"/>
                        </a:rPr>
                        <a:t>AV Node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lgn="just">
                        <a:spcBef>
                          <a:spcPts val="0"/>
                        </a:spcBef>
                        <a:spcAft>
                          <a:spcPts val="0"/>
                        </a:spcAft>
                      </a:pPr>
                      <a:r>
                        <a:rPr lang="en-US" sz="1400" dirty="0">
                          <a:effectLst/>
                          <a:latin typeface="Calibri" panose="020F0502020204030204" pitchFamily="34" charset="0"/>
                        </a:rPr>
                        <a:t>AV Bundle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algn="just">
                        <a:spcBef>
                          <a:spcPts val="0"/>
                        </a:spcBef>
                        <a:spcAft>
                          <a:spcPts val="0"/>
                        </a:spcAft>
                      </a:pPr>
                      <a:r>
                        <a:rPr lang="en-US" sz="1400">
                          <a:effectLst/>
                          <a:latin typeface="Calibri" panose="020F0502020204030204" pitchFamily="34" charset="0"/>
                        </a:rPr>
                        <a:t>R and L Bundle Branches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algn="just">
                        <a:spcBef>
                          <a:spcPts val="0"/>
                        </a:spcBef>
                        <a:spcAft>
                          <a:spcPts val="0"/>
                        </a:spcAft>
                      </a:pPr>
                      <a:r>
                        <a:rPr lang="en-US" sz="1400">
                          <a:effectLst/>
                          <a:latin typeface="Calibri" panose="020F0502020204030204" pitchFamily="34" charset="0"/>
                        </a:rPr>
                        <a:t>Purkinje Fibers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Rectangle 4"/>
          <p:cNvSpPr/>
          <p:nvPr/>
        </p:nvSpPr>
        <p:spPr>
          <a:xfrm>
            <a:off x="5200785" y="1409585"/>
            <a:ext cx="3185833" cy="256993"/>
          </a:xfrm>
          <a:prstGeom prst="rect">
            <a:avLst/>
          </a:prstGeom>
        </p:spPr>
        <p:txBody>
          <a:bodyPr wrap="square">
            <a:spAutoFit/>
          </a:bodyPr>
          <a:lstStyle/>
          <a:p>
            <a:pPr marL="0" marR="0">
              <a:lnSpc>
                <a:spcPct val="107000"/>
              </a:lnSpc>
              <a:spcBef>
                <a:spcPts val="0"/>
              </a:spcBef>
              <a:spcAft>
                <a:spcPts val="0"/>
              </a:spcAft>
            </a:pPr>
            <a:r>
              <a:rPr lang="en-US" sz="1000" u="sng" dirty="0" smtClean="0">
                <a:latin typeface="Calibri" panose="020F0502020204030204" pitchFamily="34" charset="0"/>
                <a:ea typeface="Times New Roman" panose="02020603050405020304" pitchFamily="18" charset="0"/>
                <a:cs typeface="Times New Roman" panose="02020603050405020304" pitchFamily="18" charset="0"/>
              </a:rPr>
              <a:t>Note</a:t>
            </a:r>
            <a:r>
              <a:rPr lang="en-US" sz="1000" dirty="0" smtClean="0">
                <a:latin typeface="Calibri" panose="020F0502020204030204" pitchFamily="34" charset="0"/>
                <a:ea typeface="Times New Roman" panose="02020603050405020304" pitchFamily="18" charset="0"/>
                <a:cs typeface="Times New Roman" panose="02020603050405020304" pitchFamily="18" charset="0"/>
              </a:rPr>
              <a:t>: The </a:t>
            </a:r>
            <a:r>
              <a:rPr lang="en-US" sz="1000" b="1" dirty="0" err="1" smtClean="0">
                <a:latin typeface="Calibri" panose="020F0502020204030204" pitchFamily="34" charset="0"/>
                <a:ea typeface="Times New Roman" panose="02020603050405020304" pitchFamily="18" charset="0"/>
                <a:cs typeface="Times New Roman" panose="02020603050405020304" pitchFamily="18" charset="0"/>
              </a:rPr>
              <a:t>internodal</a:t>
            </a:r>
            <a:r>
              <a:rPr lang="en-US" sz="1000" b="1" dirty="0" smtClean="0">
                <a:latin typeface="Calibri" panose="020F0502020204030204" pitchFamily="34" charset="0"/>
                <a:ea typeface="Times New Roman" panose="02020603050405020304" pitchFamily="18" charset="0"/>
                <a:cs typeface="Times New Roman" panose="02020603050405020304" pitchFamily="18" charset="0"/>
              </a:rPr>
              <a:t> pathway </a:t>
            </a:r>
            <a:r>
              <a:rPr lang="en-US" sz="10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00785" y="1763713"/>
            <a:ext cx="3453688" cy="256993"/>
          </a:xfrm>
          <a:prstGeom prst="rect">
            <a:avLst/>
          </a:prstGeom>
        </p:spPr>
        <p:txBody>
          <a:bodyPr wrap="square">
            <a:spAutoFit/>
          </a:bodyPr>
          <a:lstStyle/>
          <a:p>
            <a:pPr marL="0" marR="0">
              <a:lnSpc>
                <a:spcPct val="107000"/>
              </a:lnSpc>
              <a:spcBef>
                <a:spcPts val="0"/>
              </a:spcBef>
              <a:spcAft>
                <a:spcPts val="0"/>
              </a:spcAft>
            </a:pPr>
            <a:r>
              <a:rPr lang="en-US" sz="1000" u="sng" dirty="0" smtClean="0">
                <a:latin typeface="Calibri" panose="020F0502020204030204" pitchFamily="34" charset="0"/>
                <a:ea typeface="Times New Roman" panose="02020603050405020304" pitchFamily="18" charset="0"/>
                <a:cs typeface="Times New Roman" panose="02020603050405020304" pitchFamily="18" charset="0"/>
              </a:rPr>
              <a:t>Note</a:t>
            </a:r>
            <a:r>
              <a:rPr lang="en-US" sz="10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000" b="1" dirty="0" smtClean="0">
                <a:latin typeface="Calibri" panose="020F0502020204030204" pitchFamily="34" charset="0"/>
                <a:ea typeface="Times New Roman" panose="02020603050405020304" pitchFamily="18" charset="0"/>
                <a:cs typeface="Times New Roman" panose="02020603050405020304" pitchFamily="18" charset="0"/>
              </a:rPr>
              <a:t>The interatrial </a:t>
            </a:r>
            <a:r>
              <a:rPr lang="en-US" sz="1000" b="1" dirty="0">
                <a:latin typeface="Calibri" panose="020F0502020204030204" pitchFamily="34" charset="0"/>
                <a:ea typeface="Times New Roman" panose="02020603050405020304" pitchFamily="18" charset="0"/>
                <a:cs typeface="Times New Roman" panose="02020603050405020304" pitchFamily="18" charset="0"/>
              </a:rPr>
              <a:t>band </a:t>
            </a:r>
            <a:r>
              <a:rPr lang="en-US" sz="10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0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000" dirty="0" smtClean="0">
                <a:latin typeface="Calibri" panose="020F0502020204030204" pitchFamily="34" charset="0"/>
                <a:ea typeface="Times New Roman" panose="02020603050405020304" pitchFamily="18" charset="0"/>
                <a:cs typeface="Times New Roman" panose="02020603050405020304" pitchFamily="18" charset="0"/>
              </a:rPr>
              <a:t>(Bachmann’s </a:t>
            </a:r>
            <a:r>
              <a:rPr lang="en-US" sz="1000" dirty="0">
                <a:latin typeface="Calibri" panose="020F0502020204030204" pitchFamily="34" charset="0"/>
                <a:ea typeface="Times New Roman" panose="02020603050405020304" pitchFamily="18" charset="0"/>
                <a:cs typeface="Times New Roman" panose="02020603050405020304" pitchFamily="18" charset="0"/>
              </a:rPr>
              <a:t>bundle</a:t>
            </a:r>
            <a:r>
              <a:rPr lang="en-US" sz="10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75311" y="1412402"/>
            <a:ext cx="364202" cy="276999"/>
          </a:xfrm>
          <a:prstGeom prst="rect">
            <a:avLst/>
          </a:prstGeom>
        </p:spPr>
        <p:txBody>
          <a:bodyPr wrap="none">
            <a:spAutoFit/>
          </a:bodyPr>
          <a:lstStyle/>
          <a:p>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t>
            </a:r>
            <a:endParaRPr lang="en-US" sz="1200" dirty="0"/>
          </a:p>
        </p:txBody>
      </p:sp>
      <p:sp>
        <p:nvSpPr>
          <p:cNvPr id="11" name="Rectangle 10"/>
          <p:cNvSpPr/>
          <p:nvPr/>
        </p:nvSpPr>
        <p:spPr>
          <a:xfrm>
            <a:off x="1562938" y="2266634"/>
            <a:ext cx="356188" cy="276999"/>
          </a:xfrm>
          <a:prstGeom prst="rect">
            <a:avLst/>
          </a:prstGeom>
        </p:spPr>
        <p:txBody>
          <a:bodyPr wrap="none">
            <a:spAutoFit/>
          </a:bodyPr>
          <a:lstStyle/>
          <a:p>
            <a:r>
              <a:rPr lang="en-US" sz="12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200" dirty="0"/>
          </a:p>
        </p:txBody>
      </p:sp>
      <p:sp>
        <p:nvSpPr>
          <p:cNvPr id="12" name="Rectangle 11"/>
          <p:cNvSpPr/>
          <p:nvPr/>
        </p:nvSpPr>
        <p:spPr>
          <a:xfrm>
            <a:off x="278246" y="4572153"/>
            <a:ext cx="4482888" cy="322845"/>
          </a:xfrm>
          <a:prstGeom prst="rect">
            <a:avLst/>
          </a:prstGeom>
        </p:spPr>
        <p:txBody>
          <a:bodyPr wrap="square">
            <a:spAutoFit/>
          </a:bodyPr>
          <a:lstStyle/>
          <a:p>
            <a:pPr marL="0" marR="0">
              <a:lnSpc>
                <a:spcPct val="107000"/>
              </a:lnSpc>
              <a:spcBef>
                <a:spcPts val="0"/>
              </a:spcBef>
              <a:spcAft>
                <a:spcPts val="0"/>
              </a:spcAft>
            </a:pPr>
            <a:r>
              <a:rPr lang="en-US" sz="1400" b="1" i="1" dirty="0" smtClean="0">
                <a:latin typeface="Calibri" panose="020F0502020204030204" pitchFamily="34" charset="0"/>
                <a:ea typeface="Calibri" panose="020F0502020204030204" pitchFamily="34" charset="0"/>
                <a:cs typeface="Times New Roman" panose="02020603050405020304" pitchFamily="18" charset="0"/>
              </a:rPr>
              <a:t>Sinus rhythm </a:t>
            </a:r>
            <a:r>
              <a:rPr lang="en-US" sz="1400" dirty="0" smtClean="0">
                <a:latin typeface="Calibri" panose="020F0502020204030204" pitchFamily="34" charset="0"/>
                <a:ea typeface="Calibri" panose="020F0502020204030204" pitchFamily="34" charset="0"/>
                <a:cs typeface="Times New Roman" panose="02020603050405020304" pitchFamily="18" charset="0"/>
              </a:rPr>
              <a:t>= the normal </a:t>
            </a:r>
            <a:r>
              <a:rPr lang="en-US" sz="1400" dirty="0">
                <a:latin typeface="Calibri" panose="020F0502020204030204" pitchFamily="34" charset="0"/>
                <a:ea typeface="Calibri" panose="020F0502020204030204" pitchFamily="34" charset="0"/>
                <a:cs typeface="Times New Roman" panose="02020603050405020304" pitchFamily="18" charset="0"/>
              </a:rPr>
              <a:t>contractile pattern of the </a:t>
            </a:r>
            <a:r>
              <a:rPr lang="en-US" sz="1400" dirty="0" smtClean="0">
                <a:latin typeface="Calibri" panose="020F0502020204030204" pitchFamily="34" charset="0"/>
                <a:ea typeface="Calibri" panose="020F0502020204030204" pitchFamily="34" charset="0"/>
                <a:cs typeface="Times New Roman" panose="02020603050405020304" pitchFamily="18" charset="0"/>
              </a:rPr>
              <a:t>heart.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646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764867" y="-65946"/>
            <a:ext cx="55411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CC3300"/>
                </a:solidFill>
                <a:latin typeface="Calibri" panose="020F0502020204030204" pitchFamily="34" charset="0"/>
              </a:rPr>
              <a:t>The Cardiac </a:t>
            </a:r>
            <a:r>
              <a:rPr lang="en-US" altLang="en-US" sz="3600" b="1" dirty="0" smtClean="0">
                <a:solidFill>
                  <a:srgbClr val="CC3300"/>
                </a:solidFill>
                <a:latin typeface="Calibri" panose="020F0502020204030204" pitchFamily="34" charset="0"/>
              </a:rPr>
              <a:t>Cycle Summary </a:t>
            </a:r>
            <a:endParaRPr lang="en-US" altLang="en-US" sz="3600" b="1" dirty="0">
              <a:solidFill>
                <a:srgbClr val="CC3300"/>
              </a:solidFill>
              <a:latin typeface="Calibri" panose="020F0502020204030204" pitchFamily="34" charset="0"/>
            </a:endParaRPr>
          </a:p>
        </p:txBody>
      </p:sp>
      <p:pic>
        <p:nvPicPr>
          <p:cNvPr id="59394" name="Picture 2" descr="Image result for cardiac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21" y="624986"/>
            <a:ext cx="7693558" cy="5495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85432" y="4736592"/>
            <a:ext cx="1627632" cy="461665"/>
          </a:xfrm>
          <a:prstGeom prst="rect">
            <a:avLst/>
          </a:prstGeom>
          <a:noFill/>
        </p:spPr>
        <p:txBody>
          <a:bodyPr wrap="square" rtlCol="0">
            <a:spAutoFit/>
          </a:bodyPr>
          <a:lstStyle/>
          <a:p>
            <a:r>
              <a:rPr lang="en-US" sz="1200" b="1" dirty="0" smtClean="0">
                <a:solidFill>
                  <a:srgbClr val="339933"/>
                </a:solidFill>
                <a:latin typeface="Calibri" panose="020F0502020204030204" pitchFamily="34" charset="0"/>
              </a:rPr>
              <a:t>Note: For our 5 phases we started here!</a:t>
            </a:r>
            <a:endParaRPr lang="en-US" sz="1200" b="1" dirty="0">
              <a:solidFill>
                <a:srgbClr val="339933"/>
              </a:solidFill>
              <a:latin typeface="Calibri" panose="020F0502020204030204" pitchFamily="34" charset="0"/>
            </a:endParaRPr>
          </a:p>
        </p:txBody>
      </p:sp>
      <p:sp>
        <p:nvSpPr>
          <p:cNvPr id="3" name="TextBox 2"/>
          <p:cNvSpPr txBox="1"/>
          <p:nvPr/>
        </p:nvSpPr>
        <p:spPr>
          <a:xfrm>
            <a:off x="1257699" y="1212214"/>
            <a:ext cx="414184" cy="369332"/>
          </a:xfrm>
          <a:prstGeom prst="rect">
            <a:avLst/>
          </a:prstGeom>
          <a:noFill/>
        </p:spPr>
        <p:txBody>
          <a:bodyPr wrap="square" rtlCol="0">
            <a:spAutoFit/>
          </a:bodyPr>
          <a:lstStyle/>
          <a:p>
            <a:r>
              <a:rPr lang="en-US" dirty="0" smtClean="0">
                <a:sym typeface="Wingdings" panose="05000000000000000000" pitchFamily="2" charset="2"/>
              </a:rPr>
              <a:t></a:t>
            </a:r>
            <a:endParaRPr lang="en-US" dirty="0"/>
          </a:p>
        </p:txBody>
      </p:sp>
      <p:sp>
        <p:nvSpPr>
          <p:cNvPr id="6" name="TextBox 5"/>
          <p:cNvSpPr txBox="1"/>
          <p:nvPr/>
        </p:nvSpPr>
        <p:spPr>
          <a:xfrm>
            <a:off x="2849934" y="1323883"/>
            <a:ext cx="393334" cy="369332"/>
          </a:xfrm>
          <a:prstGeom prst="rect">
            <a:avLst/>
          </a:prstGeom>
          <a:noFill/>
        </p:spPr>
        <p:txBody>
          <a:bodyPr wrap="square" rtlCol="0">
            <a:spAutoFit/>
          </a:bodyPr>
          <a:lstStyle/>
          <a:p>
            <a:r>
              <a:rPr lang="en-US" dirty="0" smtClean="0">
                <a:sym typeface="Wingdings" panose="05000000000000000000" pitchFamily="2" charset="2"/>
              </a:rPr>
              <a:t></a:t>
            </a:r>
            <a:endParaRPr lang="en-US" dirty="0"/>
          </a:p>
        </p:txBody>
      </p:sp>
      <p:sp>
        <p:nvSpPr>
          <p:cNvPr id="7" name="TextBox 6"/>
          <p:cNvSpPr txBox="1"/>
          <p:nvPr/>
        </p:nvSpPr>
        <p:spPr>
          <a:xfrm>
            <a:off x="4353435" y="1424312"/>
            <a:ext cx="430964" cy="369332"/>
          </a:xfrm>
          <a:prstGeom prst="rect">
            <a:avLst/>
          </a:prstGeom>
          <a:noFill/>
        </p:spPr>
        <p:txBody>
          <a:bodyPr wrap="square" rtlCol="0">
            <a:spAutoFit/>
          </a:bodyPr>
          <a:lstStyle/>
          <a:p>
            <a:r>
              <a:rPr lang="en-US" dirty="0" smtClean="0">
                <a:sym typeface="Wingdings" panose="05000000000000000000" pitchFamily="2" charset="2"/>
              </a:rPr>
              <a:t></a:t>
            </a:r>
            <a:endParaRPr lang="en-US" dirty="0"/>
          </a:p>
        </p:txBody>
      </p:sp>
      <p:sp>
        <p:nvSpPr>
          <p:cNvPr id="8" name="TextBox 7"/>
          <p:cNvSpPr txBox="1"/>
          <p:nvPr/>
        </p:nvSpPr>
        <p:spPr>
          <a:xfrm>
            <a:off x="5912854" y="1526837"/>
            <a:ext cx="352028" cy="369332"/>
          </a:xfrm>
          <a:prstGeom prst="rect">
            <a:avLst/>
          </a:prstGeom>
          <a:noFill/>
        </p:spPr>
        <p:txBody>
          <a:bodyPr wrap="square" rtlCol="0">
            <a:spAutoFit/>
          </a:bodyPr>
          <a:lstStyle/>
          <a:p>
            <a:r>
              <a:rPr lang="en-US" dirty="0" smtClean="0">
                <a:sym typeface="Wingdings" panose="05000000000000000000" pitchFamily="2" charset="2"/>
              </a:rPr>
              <a:t></a:t>
            </a:r>
            <a:endParaRPr lang="en-US" dirty="0"/>
          </a:p>
        </p:txBody>
      </p:sp>
      <p:sp>
        <p:nvSpPr>
          <p:cNvPr id="9" name="TextBox 8"/>
          <p:cNvSpPr txBox="1"/>
          <p:nvPr/>
        </p:nvSpPr>
        <p:spPr>
          <a:xfrm>
            <a:off x="7416267" y="1634413"/>
            <a:ext cx="354873" cy="369332"/>
          </a:xfrm>
          <a:prstGeom prst="rect">
            <a:avLst/>
          </a:prstGeom>
          <a:noFill/>
        </p:spPr>
        <p:txBody>
          <a:bodyPr wrap="square" rtlCol="0">
            <a:spAutoFit/>
          </a:bodyPr>
          <a:lstStyle/>
          <a:p>
            <a:r>
              <a:rPr lang="en-US" dirty="0" smtClean="0">
                <a:sym typeface="Wingdings" panose="05000000000000000000" pitchFamily="2" charset="2"/>
              </a:rPr>
              <a:t></a:t>
            </a:r>
            <a:endParaRPr lang="en-US" dirty="0"/>
          </a:p>
        </p:txBody>
      </p:sp>
      <p:sp>
        <p:nvSpPr>
          <p:cNvPr id="4" name="TextBox 3"/>
          <p:cNvSpPr txBox="1"/>
          <p:nvPr/>
        </p:nvSpPr>
        <p:spPr>
          <a:xfrm>
            <a:off x="804774" y="6223044"/>
            <a:ext cx="7708290" cy="430887"/>
          </a:xfrm>
          <a:prstGeom prst="rect">
            <a:avLst/>
          </a:prstGeom>
          <a:noFill/>
        </p:spPr>
        <p:txBody>
          <a:bodyPr wrap="square" rtlCol="0">
            <a:spAutoFit/>
          </a:bodyPr>
          <a:lstStyle/>
          <a:p>
            <a:pPr algn="just"/>
            <a:r>
              <a:rPr lang="en-US" sz="1100" dirty="0" smtClean="0">
                <a:latin typeface="Calibri" panose="020F0502020204030204" pitchFamily="34" charset="0"/>
              </a:rPr>
              <a:t>This image is nice as it shows chamber blood volumes and major ECG activity. The way we have numbered the phases is different but that does not matter since the titles of the phases are always the same. It’s a ‘cycle’ (circle) so we can start anywhere!  </a:t>
            </a:r>
            <a:endParaRPr lang="en-US" sz="1100" dirty="0">
              <a:latin typeface="Calibri" panose="020F0502020204030204" pitchFamily="34" charset="0"/>
            </a:endParaRPr>
          </a:p>
        </p:txBody>
      </p:sp>
    </p:spTree>
    <p:extLst>
      <p:ext uri="{BB962C8B-B14F-4D97-AF65-F5344CB8AC3E}">
        <p14:creationId xmlns:p14="http://schemas.microsoft.com/office/powerpoint/2010/main" val="42024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867" y="50139"/>
            <a:ext cx="8752115" cy="5940088"/>
          </a:xfrm>
          <a:prstGeom prst="rect">
            <a:avLst/>
          </a:prstGeom>
        </p:spPr>
        <p:txBody>
          <a:bodyPr wrap="square">
            <a:spAutoFit/>
          </a:bodyPr>
          <a:lstStyle/>
          <a:p>
            <a:pPr algn="ctr"/>
            <a:r>
              <a:rPr lang="en-US" sz="4000" b="1" dirty="0">
                <a:solidFill>
                  <a:srgbClr val="C00000"/>
                </a:solidFill>
                <a:latin typeface="Calibri" panose="020F0502020204030204" pitchFamily="34" charset="0"/>
              </a:rPr>
              <a:t>Cardiac </a:t>
            </a:r>
            <a:r>
              <a:rPr lang="en-US" sz="4000" b="1" dirty="0" smtClean="0">
                <a:solidFill>
                  <a:srgbClr val="C00000"/>
                </a:solidFill>
                <a:latin typeface="Calibri" panose="020F0502020204030204" pitchFamily="34" charset="0"/>
              </a:rPr>
              <a:t>Output </a:t>
            </a:r>
          </a:p>
          <a:p>
            <a:r>
              <a:rPr lang="en-US" sz="2000" dirty="0" smtClean="0">
                <a:latin typeface="Calibri" panose="020F0502020204030204" pitchFamily="34" charset="0"/>
              </a:rPr>
              <a:t>Cardiac Output (</a:t>
            </a:r>
            <a:r>
              <a:rPr lang="en-US" sz="2000" b="1" dirty="0" smtClean="0">
                <a:solidFill>
                  <a:srgbClr val="C00000"/>
                </a:solidFill>
                <a:latin typeface="Calibri" panose="020F0502020204030204" pitchFamily="34" charset="0"/>
              </a:rPr>
              <a:t>C.O.</a:t>
            </a:r>
            <a:r>
              <a:rPr lang="en-US" sz="2000" dirty="0" smtClean="0">
                <a:latin typeface="Calibri" panose="020F0502020204030204" pitchFamily="34" charset="0"/>
              </a:rPr>
              <a:t>) = volume </a:t>
            </a:r>
            <a:r>
              <a:rPr lang="en-US" sz="2000" dirty="0">
                <a:latin typeface="Calibri" panose="020F0502020204030204" pitchFamily="34" charset="0"/>
              </a:rPr>
              <a:t>of blood </a:t>
            </a:r>
            <a:r>
              <a:rPr lang="en-US" sz="2000" dirty="0" smtClean="0">
                <a:latin typeface="Calibri" panose="020F0502020204030204" pitchFamily="34" charset="0"/>
              </a:rPr>
              <a:t>ejected by </a:t>
            </a:r>
            <a:r>
              <a:rPr lang="en-US" sz="2000" dirty="0">
                <a:latin typeface="Calibri" panose="020F0502020204030204" pitchFamily="34" charset="0"/>
              </a:rPr>
              <a:t>heart ventricles </a:t>
            </a:r>
            <a:r>
              <a:rPr lang="en-US" sz="2000" dirty="0" smtClean="0">
                <a:latin typeface="Calibri" panose="020F0502020204030204" pitchFamily="34" charset="0"/>
              </a:rPr>
              <a:t>per unit time.</a:t>
            </a:r>
          </a:p>
          <a:p>
            <a:r>
              <a:rPr lang="en-US" sz="2000" dirty="0" smtClean="0">
                <a:latin typeface="Calibri" panose="020F0502020204030204" pitchFamily="34" charset="0"/>
              </a:rPr>
              <a:t>Typically expressed </a:t>
            </a:r>
            <a:r>
              <a:rPr lang="en-US" sz="2000" dirty="0">
                <a:latin typeface="Calibri" panose="020F0502020204030204" pitchFamily="34" charset="0"/>
              </a:rPr>
              <a:t>as </a:t>
            </a:r>
            <a:r>
              <a:rPr lang="en-US" sz="2000" i="1" dirty="0">
                <a:latin typeface="Calibri" panose="020F0502020204030204" pitchFamily="34" charset="0"/>
              </a:rPr>
              <a:t>minute volume</a:t>
            </a:r>
            <a:r>
              <a:rPr lang="en-US" sz="2000" dirty="0">
                <a:latin typeface="Calibri" panose="020F0502020204030204" pitchFamily="34" charset="0"/>
              </a:rPr>
              <a:t>, or </a:t>
            </a:r>
            <a:r>
              <a:rPr lang="en-US" sz="2000" dirty="0" smtClean="0">
                <a:latin typeface="Calibri" panose="020F0502020204030204" pitchFamily="34" charset="0"/>
              </a:rPr>
              <a:t>liters </a:t>
            </a:r>
            <a:r>
              <a:rPr lang="en-US" sz="2000" dirty="0">
                <a:latin typeface="Calibri" panose="020F0502020204030204" pitchFamily="34" charset="0"/>
              </a:rPr>
              <a:t>of blood per </a:t>
            </a:r>
            <a:r>
              <a:rPr lang="en-US" sz="2000" dirty="0" smtClean="0">
                <a:latin typeface="Calibri" panose="020F0502020204030204" pitchFamily="34" charset="0"/>
              </a:rPr>
              <a:t>minute (</a:t>
            </a:r>
            <a:r>
              <a:rPr lang="en-US" sz="2000" b="1" dirty="0" smtClean="0">
                <a:latin typeface="Calibri" panose="020F0502020204030204" pitchFamily="34" charset="0"/>
              </a:rPr>
              <a:t>L/min</a:t>
            </a:r>
            <a:r>
              <a:rPr lang="en-US" sz="2000" dirty="0" smtClean="0">
                <a:latin typeface="Calibri" panose="020F0502020204030204" pitchFamily="34" charset="0"/>
              </a:rPr>
              <a:t>)</a:t>
            </a:r>
          </a:p>
          <a:p>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Maintaining/regulating </a:t>
            </a:r>
            <a:r>
              <a:rPr lang="en-US" sz="2000" b="1" dirty="0" smtClean="0">
                <a:latin typeface="Calibri" panose="020F0502020204030204" pitchFamily="34" charset="0"/>
              </a:rPr>
              <a:t>C.O.</a:t>
            </a:r>
            <a:r>
              <a:rPr lang="en-US" sz="2000" dirty="0" smtClean="0">
                <a:latin typeface="Calibri" panose="020F0502020204030204" pitchFamily="34" charset="0"/>
              </a:rPr>
              <a:t> to meet metabolic needs (basic function of system). Usually </a:t>
            </a:r>
            <a:r>
              <a:rPr lang="en-US" sz="2000" b="1" dirty="0">
                <a:solidFill>
                  <a:srgbClr val="800000"/>
                </a:solidFill>
                <a:latin typeface="Calibri" panose="020F0502020204030204" pitchFamily="34" charset="0"/>
              </a:rPr>
              <a:t>proportional to the tissues</a:t>
            </a:r>
            <a:r>
              <a:rPr lang="en-US" sz="2000" dirty="0">
                <a:latin typeface="Calibri" panose="020F0502020204030204" pitchFamily="34" charset="0"/>
              </a:rPr>
              <a:t>’ need </a:t>
            </a:r>
            <a:r>
              <a:rPr lang="en-US" sz="2000" dirty="0" smtClean="0">
                <a:latin typeface="Calibri" panose="020F0502020204030204" pitchFamily="34" charset="0"/>
              </a:rPr>
              <a:t>for oxygen (</a:t>
            </a:r>
            <a:r>
              <a:rPr lang="en-US" sz="2000" dirty="0" smtClean="0">
                <a:solidFill>
                  <a:srgbClr val="FF0000"/>
                </a:solidFill>
                <a:latin typeface="Calibri" panose="020F0502020204030204" pitchFamily="34" charset="0"/>
              </a:rPr>
              <a:t>O</a:t>
            </a:r>
            <a:r>
              <a:rPr lang="en-US" sz="2000" baseline="-25000" dirty="0" smtClean="0">
                <a:solidFill>
                  <a:srgbClr val="FF0000"/>
                </a:solidFill>
                <a:latin typeface="Calibri" panose="020F0502020204030204" pitchFamily="34" charset="0"/>
              </a:rPr>
              <a:t>2</a:t>
            </a:r>
            <a:r>
              <a:rPr lang="en-US" sz="2000" dirty="0" smtClean="0">
                <a:latin typeface="Calibri" panose="020F0502020204030204" pitchFamily="34" charset="0"/>
              </a:rPr>
              <a:t>) and nutrients, and removal of carbon dioxide (</a:t>
            </a:r>
            <a:r>
              <a:rPr lang="en-US" sz="2000" dirty="0" smtClean="0">
                <a:solidFill>
                  <a:srgbClr val="0000FF"/>
                </a:solidFill>
                <a:latin typeface="Calibri" panose="020F0502020204030204" pitchFamily="34" charset="0"/>
              </a:rPr>
              <a:t>CO</a:t>
            </a:r>
            <a:r>
              <a:rPr lang="en-US" sz="2000" baseline="-25000" dirty="0" smtClean="0">
                <a:solidFill>
                  <a:srgbClr val="0000FF"/>
                </a:solidFill>
                <a:latin typeface="Calibri" panose="020F0502020204030204" pitchFamily="34" charset="0"/>
              </a:rPr>
              <a:t>2</a:t>
            </a:r>
            <a:r>
              <a:rPr lang="en-US" sz="2000" dirty="0" smtClean="0">
                <a:latin typeface="Calibri" panose="020F0502020204030204" pitchFamily="34" charset="0"/>
              </a:rPr>
              <a:t>) and waste.</a:t>
            </a:r>
          </a:p>
          <a:p>
            <a:pPr marL="342900" indent="-342900">
              <a:buFont typeface="Wingdings" panose="05000000000000000000" pitchFamily="2" charset="2"/>
              <a:buChar char="q"/>
            </a:pPr>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rPr>
              <a:t>Normally, </a:t>
            </a:r>
            <a:r>
              <a:rPr lang="en-US" sz="2000" b="1" dirty="0" smtClean="0">
                <a:latin typeface="Calibri" panose="020F0502020204030204" pitchFamily="34" charset="0"/>
              </a:rPr>
              <a:t>C.O.</a:t>
            </a:r>
            <a:r>
              <a:rPr lang="en-US" sz="2000" dirty="0" smtClean="0">
                <a:latin typeface="Calibri" panose="020F0502020204030204" pitchFamily="34" charset="0"/>
              </a:rPr>
              <a:t> </a:t>
            </a:r>
            <a:r>
              <a:rPr lang="en-US" sz="2000" dirty="0">
                <a:latin typeface="Calibri" panose="020F0502020204030204" pitchFamily="34" charset="0"/>
              </a:rPr>
              <a:t>changes </a:t>
            </a:r>
            <a:r>
              <a:rPr lang="en-US" sz="2000" dirty="0" smtClean="0">
                <a:latin typeface="Calibri" panose="020F0502020204030204" pitchFamily="34" charset="0"/>
              </a:rPr>
              <a:t>with changes </a:t>
            </a:r>
            <a:r>
              <a:rPr lang="en-US" sz="2000" dirty="0">
                <a:latin typeface="Calibri" panose="020F0502020204030204" pitchFamily="34" charset="0"/>
              </a:rPr>
              <a:t>in body position. </a:t>
            </a:r>
          </a:p>
          <a:p>
            <a:pPr lvl="1"/>
            <a:r>
              <a:rPr lang="en-US" sz="2000" dirty="0">
                <a:latin typeface="Calibri" panose="020F0502020204030204" pitchFamily="34" charset="0"/>
              </a:rPr>
              <a:t>e.g., </a:t>
            </a:r>
            <a:r>
              <a:rPr lang="en-US" sz="2000" dirty="0" smtClean="0">
                <a:latin typeface="Calibri" panose="020F0502020204030204" pitchFamily="34" charset="0"/>
              </a:rPr>
              <a:t>moving </a:t>
            </a:r>
            <a:r>
              <a:rPr lang="en-US" sz="2000" dirty="0">
                <a:latin typeface="Calibri" panose="020F0502020204030204" pitchFamily="34" charset="0"/>
              </a:rPr>
              <a:t>from recumbent (lying down) to an upright </a:t>
            </a:r>
            <a:r>
              <a:rPr lang="en-US" sz="2000" dirty="0" smtClean="0">
                <a:latin typeface="Calibri" panose="020F0502020204030204" pitchFamily="34" charset="0"/>
              </a:rPr>
              <a:t>HR </a:t>
            </a:r>
            <a:r>
              <a:rPr lang="en-US" sz="2000" dirty="0">
                <a:latin typeface="Calibri" panose="020F0502020204030204" pitchFamily="34" charset="0"/>
              </a:rPr>
              <a:t>and SV </a:t>
            </a:r>
            <a:r>
              <a:rPr lang="en-US" sz="2000" dirty="0" smtClean="0">
                <a:latin typeface="Calibri" panose="020F0502020204030204" pitchFamily="34" charset="0"/>
              </a:rPr>
              <a:t>increase (depending </a:t>
            </a:r>
            <a:r>
              <a:rPr lang="en-US" sz="2000" dirty="0">
                <a:latin typeface="Calibri" panose="020F0502020204030204" pitchFamily="34" charset="0"/>
              </a:rPr>
              <a:t>on how quickly these changes </a:t>
            </a:r>
            <a:r>
              <a:rPr lang="en-US" sz="2000" dirty="0" smtClean="0">
                <a:latin typeface="Calibri" panose="020F0502020204030204" pitchFamily="34" charset="0"/>
              </a:rPr>
              <a:t>occur).</a:t>
            </a:r>
          </a:p>
          <a:p>
            <a:pPr lvl="1"/>
            <a:r>
              <a:rPr lang="en-US" sz="2000" dirty="0" smtClean="0">
                <a:latin typeface="Calibri" panose="020F0502020204030204" pitchFamily="34" charset="0"/>
              </a:rPr>
              <a:t> </a:t>
            </a:r>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At rest healthy adult basal </a:t>
            </a:r>
            <a:r>
              <a:rPr lang="en-US" sz="2000" b="1" dirty="0" smtClean="0">
                <a:latin typeface="Calibri" panose="020F0502020204030204" pitchFamily="34" charset="0"/>
              </a:rPr>
              <a:t>C.O.</a:t>
            </a:r>
            <a:r>
              <a:rPr lang="en-US" sz="2000" dirty="0" smtClean="0">
                <a:latin typeface="Calibri" panose="020F0502020204030204" pitchFamily="34" charset="0"/>
              </a:rPr>
              <a:t> about </a:t>
            </a:r>
            <a:r>
              <a:rPr lang="en-US" sz="2000" b="1" u="sng" dirty="0" smtClean="0">
                <a:latin typeface="Calibri" panose="020F0502020204030204" pitchFamily="34" charset="0"/>
              </a:rPr>
              <a:t>5 L/min</a:t>
            </a:r>
            <a:r>
              <a:rPr lang="en-US" sz="2000" dirty="0" smtClean="0">
                <a:latin typeface="Calibri" panose="020F0502020204030204" pitchFamily="34" charset="0"/>
              </a:rPr>
              <a:t>.</a:t>
            </a:r>
            <a:endParaRPr lang="en-US" sz="2000" b="1" u="sng" dirty="0" smtClean="0">
              <a:latin typeface="Calibri" panose="020F0502020204030204" pitchFamily="34" charset="0"/>
            </a:endParaRPr>
          </a:p>
          <a:p>
            <a:pPr marL="342900" indent="-342900">
              <a:buFont typeface="Wingdings" panose="05000000000000000000" pitchFamily="2" charset="2"/>
              <a:buChar char="q"/>
            </a:pPr>
            <a:endParaRPr lang="en-US" sz="2000" dirty="0">
              <a:latin typeface="Calibri" panose="020F0502020204030204" pitchFamily="34" charset="0"/>
            </a:endParaRPr>
          </a:p>
          <a:p>
            <a:pPr marL="342900" indent="-342900">
              <a:buFont typeface="Wingdings" panose="05000000000000000000" pitchFamily="2" charset="2"/>
              <a:buChar char="q"/>
            </a:pPr>
            <a:r>
              <a:rPr lang="en-US" sz="2000" b="1" dirty="0" smtClean="0">
                <a:latin typeface="Calibri" panose="020F0502020204030204" pitchFamily="34" charset="0"/>
              </a:rPr>
              <a:t>C.O.</a:t>
            </a:r>
            <a:r>
              <a:rPr lang="en-US" sz="2000" dirty="0" smtClean="0">
                <a:latin typeface="Calibri" panose="020F0502020204030204" pitchFamily="34" charset="0"/>
              </a:rPr>
              <a:t> can increase 50-100% </a:t>
            </a:r>
            <a:r>
              <a:rPr lang="en-US" sz="2000" dirty="0">
                <a:latin typeface="Calibri" panose="020F0502020204030204" pitchFamily="34" charset="0"/>
              </a:rPr>
              <a:t>by </a:t>
            </a:r>
            <a:r>
              <a:rPr lang="en-US" sz="2000" dirty="0" smtClean="0">
                <a:latin typeface="Calibri" panose="020F0502020204030204" pitchFamily="34" charset="0"/>
              </a:rPr>
              <a:t>anxiety/excitement, as </a:t>
            </a:r>
            <a:r>
              <a:rPr lang="en-US" sz="2000" dirty="0">
                <a:latin typeface="Calibri" panose="020F0502020204030204" pitchFamily="34" charset="0"/>
              </a:rPr>
              <a:t>much </a:t>
            </a:r>
            <a:r>
              <a:rPr lang="en-US" sz="2000" dirty="0" smtClean="0">
                <a:latin typeface="Calibri" panose="020F0502020204030204" pitchFamily="34" charset="0"/>
              </a:rPr>
              <a:t>as 500</a:t>
            </a:r>
            <a:r>
              <a:rPr lang="en-US" sz="2000" dirty="0">
                <a:latin typeface="Calibri" panose="020F0502020204030204" pitchFamily="34" charset="0"/>
              </a:rPr>
              <a:t>% by </a:t>
            </a:r>
            <a:r>
              <a:rPr lang="en-US" sz="2000" dirty="0" smtClean="0">
                <a:latin typeface="Calibri" panose="020F0502020204030204" pitchFamily="34" charset="0"/>
              </a:rPr>
              <a:t>exercise</a:t>
            </a:r>
            <a:r>
              <a:rPr lang="en-US" sz="2000" dirty="0">
                <a:latin typeface="Calibri" panose="020F0502020204030204" pitchFamily="34" charset="0"/>
              </a:rPr>
              <a:t>. </a:t>
            </a:r>
            <a:endParaRPr lang="en-US" sz="2000" dirty="0" smtClean="0">
              <a:latin typeface="Calibri" panose="020F0502020204030204" pitchFamily="34" charset="0"/>
            </a:endParaRPr>
          </a:p>
          <a:p>
            <a:pPr marL="342900" indent="-342900">
              <a:buFont typeface="Wingdings" panose="05000000000000000000" pitchFamily="2" charset="2"/>
              <a:buChar char="q"/>
            </a:pPr>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smtClean="0">
                <a:latin typeface="Calibri" panose="020F0502020204030204" pitchFamily="34" charset="0"/>
              </a:rPr>
              <a:t>Measurements </a:t>
            </a:r>
            <a:r>
              <a:rPr lang="en-US" sz="2000" dirty="0">
                <a:latin typeface="Calibri" panose="020F0502020204030204" pitchFamily="34" charset="0"/>
              </a:rPr>
              <a:t>of </a:t>
            </a:r>
            <a:r>
              <a:rPr lang="en-US" sz="2000" b="1" dirty="0" smtClean="0">
                <a:latin typeface="Calibri" panose="020F0502020204030204" pitchFamily="34" charset="0"/>
              </a:rPr>
              <a:t>C.O.</a:t>
            </a:r>
            <a:r>
              <a:rPr lang="en-US" sz="2000" dirty="0" smtClean="0">
                <a:latin typeface="Calibri" panose="020F0502020204030204" pitchFamily="34" charset="0"/>
              </a:rPr>
              <a:t> can evaluate </a:t>
            </a:r>
            <a:r>
              <a:rPr lang="en-US" sz="2000" b="1" dirty="0" smtClean="0">
                <a:solidFill>
                  <a:srgbClr val="0000FF"/>
                </a:solidFill>
                <a:latin typeface="Calibri" panose="020F0502020204030204" pitchFamily="34" charset="0"/>
              </a:rPr>
              <a:t>respiratory </a:t>
            </a:r>
            <a:r>
              <a:rPr lang="en-US" sz="2000" b="1" dirty="0">
                <a:solidFill>
                  <a:srgbClr val="0000FF"/>
                </a:solidFill>
                <a:latin typeface="Calibri" panose="020F0502020204030204" pitchFamily="34" charset="0"/>
              </a:rPr>
              <a:t>exchange</a:t>
            </a:r>
            <a:r>
              <a:rPr lang="en-US" sz="2000" dirty="0">
                <a:latin typeface="Calibri" panose="020F0502020204030204" pitchFamily="34" charset="0"/>
              </a:rPr>
              <a:t>, </a:t>
            </a:r>
            <a:r>
              <a:rPr lang="en-US" sz="2000" i="1" dirty="0">
                <a:latin typeface="Calibri" panose="020F0502020204030204" pitchFamily="34" charset="0"/>
              </a:rPr>
              <a:t>i.e.,</a:t>
            </a:r>
            <a:r>
              <a:rPr lang="en-US" sz="2000" dirty="0">
                <a:latin typeface="Calibri" panose="020F0502020204030204" pitchFamily="34" charset="0"/>
              </a:rPr>
              <a:t> the delivery of </a:t>
            </a:r>
            <a:r>
              <a:rPr lang="en-US" sz="2000" b="1" dirty="0">
                <a:solidFill>
                  <a:srgbClr val="0000FF"/>
                </a:solidFill>
                <a:latin typeface="Calibri" panose="020F0502020204030204" pitchFamily="34" charset="0"/>
              </a:rPr>
              <a:t>O</a:t>
            </a:r>
            <a:r>
              <a:rPr lang="en-US" sz="2000" b="1" baseline="-25000" dirty="0">
                <a:solidFill>
                  <a:srgbClr val="0000FF"/>
                </a:solidFill>
                <a:latin typeface="Calibri" panose="020F0502020204030204" pitchFamily="34" charset="0"/>
              </a:rPr>
              <a:t>2</a:t>
            </a:r>
            <a:r>
              <a:rPr lang="en-US" sz="2000" dirty="0" smtClean="0">
                <a:latin typeface="Calibri" panose="020F0502020204030204" pitchFamily="34" charset="0"/>
              </a:rPr>
              <a:t> </a:t>
            </a:r>
            <a:r>
              <a:rPr lang="en-US" sz="2000" dirty="0">
                <a:latin typeface="Calibri" panose="020F0502020204030204" pitchFamily="34" charset="0"/>
              </a:rPr>
              <a:t>to the tissues.</a:t>
            </a:r>
          </a:p>
        </p:txBody>
      </p:sp>
    </p:spTree>
    <p:extLst>
      <p:ext uri="{BB962C8B-B14F-4D97-AF65-F5344CB8AC3E}">
        <p14:creationId xmlns:p14="http://schemas.microsoft.com/office/powerpoint/2010/main" val="42867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1551801" y="73606"/>
            <a:ext cx="57673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smtClean="0">
                <a:latin typeface="Calibri" panose="020F0502020204030204" pitchFamily="34" charset="0"/>
              </a:rPr>
              <a:t>Calculating Cardiac </a:t>
            </a:r>
            <a:r>
              <a:rPr lang="en-US" altLang="en-US" b="1" dirty="0">
                <a:latin typeface="Calibri" panose="020F0502020204030204" pitchFamily="34" charset="0"/>
              </a:rPr>
              <a:t>Output (C.O</a:t>
            </a:r>
            <a:r>
              <a:rPr lang="en-US" altLang="en-US" b="1" dirty="0" smtClean="0">
                <a:latin typeface="Calibri" panose="020F0502020204030204" pitchFamily="34" charset="0"/>
              </a:rPr>
              <a:t>.)</a:t>
            </a:r>
            <a:r>
              <a:rPr lang="en-US" altLang="en-US" b="1" dirty="0">
                <a:solidFill>
                  <a:schemeClr val="tx2"/>
                </a:solidFill>
                <a:latin typeface="Calibri" panose="020F0502020204030204" pitchFamily="34" charset="0"/>
              </a:rPr>
              <a:t/>
            </a:r>
            <a:br>
              <a:rPr lang="en-US" altLang="en-US" b="1" dirty="0">
                <a:solidFill>
                  <a:schemeClr val="tx2"/>
                </a:solidFill>
                <a:latin typeface="Calibri" panose="020F0502020204030204" pitchFamily="34" charset="0"/>
              </a:rPr>
            </a:br>
            <a:r>
              <a:rPr lang="en-US" altLang="en-US" b="1" dirty="0">
                <a:latin typeface="Calibri" panose="020F0502020204030204" pitchFamily="34" charset="0"/>
              </a:rPr>
              <a:t>= </a:t>
            </a:r>
            <a:r>
              <a:rPr lang="en-US" altLang="en-US" b="1" dirty="0">
                <a:solidFill>
                  <a:srgbClr val="993300"/>
                </a:solidFill>
                <a:latin typeface="Calibri" panose="020F0502020204030204" pitchFamily="34" charset="0"/>
              </a:rPr>
              <a:t>Heart Rate x Stroke Volume</a:t>
            </a:r>
          </a:p>
        </p:txBody>
      </p:sp>
      <p:sp>
        <p:nvSpPr>
          <p:cNvPr id="24581" name="Rectangle 7"/>
          <p:cNvSpPr>
            <a:spLocks noChangeArrowheads="1"/>
          </p:cNvSpPr>
          <p:nvPr/>
        </p:nvSpPr>
        <p:spPr bwMode="auto">
          <a:xfrm>
            <a:off x="473075" y="1150824"/>
            <a:ext cx="68460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panose="020F0502020204030204" pitchFamily="34" charset="0"/>
              </a:rPr>
              <a:t>*</a:t>
            </a:r>
            <a:r>
              <a:rPr lang="en-US" altLang="en-US" sz="2800" b="1" dirty="0">
                <a:solidFill>
                  <a:srgbClr val="C00000"/>
                </a:solidFill>
                <a:latin typeface="Calibri" panose="020F0502020204030204" pitchFamily="34" charset="0"/>
              </a:rPr>
              <a:t>Heart Rate </a:t>
            </a:r>
            <a:r>
              <a:rPr lang="en-US" altLang="en-US" sz="2800" dirty="0">
                <a:latin typeface="Calibri" panose="020F0502020204030204" pitchFamily="34" charset="0"/>
              </a:rPr>
              <a:t>= </a:t>
            </a:r>
            <a:r>
              <a:rPr lang="en-US" altLang="en-US" sz="2800" dirty="0" smtClean="0">
                <a:solidFill>
                  <a:srgbClr val="993300"/>
                </a:solidFill>
                <a:latin typeface="Calibri" panose="020F0502020204030204" pitchFamily="34" charset="0"/>
              </a:rPr>
              <a:t>beats/min</a:t>
            </a:r>
            <a:endParaRPr lang="en-US" altLang="en-US" sz="2800" dirty="0">
              <a:solidFill>
                <a:srgbClr val="993300"/>
              </a:solidFill>
              <a:latin typeface="Calibri" panose="020F0502020204030204" pitchFamily="34" charset="0"/>
            </a:endParaRPr>
          </a:p>
          <a:p>
            <a:pPr eaLnBrk="1" hangingPunct="1">
              <a:spcBef>
                <a:spcPct val="0"/>
              </a:spcBef>
              <a:buFontTx/>
              <a:buNone/>
            </a:pPr>
            <a:r>
              <a:rPr lang="en-US" altLang="en-US" sz="2800" dirty="0">
                <a:latin typeface="Calibri" panose="020F0502020204030204" pitchFamily="34" charset="0"/>
              </a:rPr>
              <a:t>*</a:t>
            </a:r>
            <a:r>
              <a:rPr lang="en-US" altLang="en-US" sz="2800" b="1" dirty="0">
                <a:solidFill>
                  <a:srgbClr val="006666"/>
                </a:solidFill>
                <a:latin typeface="Calibri" panose="020F0502020204030204" pitchFamily="34" charset="0"/>
              </a:rPr>
              <a:t>Stroke Volume </a:t>
            </a:r>
            <a:r>
              <a:rPr lang="en-US" altLang="en-US" sz="2800" dirty="0">
                <a:latin typeface="Calibri" panose="020F0502020204030204" pitchFamily="34" charset="0"/>
              </a:rPr>
              <a:t>= </a:t>
            </a:r>
            <a:r>
              <a:rPr lang="en-US" altLang="en-US" sz="2800" dirty="0">
                <a:solidFill>
                  <a:srgbClr val="993300"/>
                </a:solidFill>
                <a:latin typeface="Calibri" panose="020F0502020204030204" pitchFamily="34" charset="0"/>
              </a:rPr>
              <a:t>EDV-ESV (</a:t>
            </a:r>
            <a:r>
              <a:rPr lang="en-US" altLang="en-US" sz="2800" dirty="0" smtClean="0">
                <a:solidFill>
                  <a:srgbClr val="993300"/>
                </a:solidFill>
                <a:latin typeface="Calibri" panose="020F0502020204030204" pitchFamily="34" charset="0"/>
              </a:rPr>
              <a:t>volume/beat</a:t>
            </a:r>
            <a:r>
              <a:rPr lang="en-US" altLang="en-US" sz="2800" dirty="0">
                <a:solidFill>
                  <a:srgbClr val="993300"/>
                </a:solidFill>
                <a:latin typeface="Calibri" panose="020F0502020204030204" pitchFamily="34" charset="0"/>
              </a:rPr>
              <a:t>)</a:t>
            </a:r>
          </a:p>
        </p:txBody>
      </p:sp>
      <p:sp>
        <p:nvSpPr>
          <p:cNvPr id="6" name="Text Box 8"/>
          <p:cNvSpPr txBox="1">
            <a:spLocks noChangeArrowheads="1"/>
          </p:cNvSpPr>
          <p:nvPr/>
        </p:nvSpPr>
        <p:spPr bwMode="auto">
          <a:xfrm>
            <a:off x="300038" y="2364919"/>
            <a:ext cx="858853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u="sng" dirty="0" smtClean="0">
                <a:solidFill>
                  <a:srgbClr val="993300"/>
                </a:solidFill>
                <a:latin typeface="Calibri" panose="020F0502020204030204" pitchFamily="34" charset="0"/>
              </a:rPr>
              <a:t>Example Calculations</a:t>
            </a:r>
            <a:r>
              <a:rPr lang="en-US" altLang="en-US" sz="2200" dirty="0" smtClean="0">
                <a:solidFill>
                  <a:srgbClr val="993300"/>
                </a:solidFill>
                <a:latin typeface="Calibri" panose="020F0502020204030204" pitchFamily="34" charset="0"/>
              </a:rPr>
              <a:t>: </a:t>
            </a:r>
          </a:p>
          <a:p>
            <a:pPr eaLnBrk="1" hangingPunct="1">
              <a:spcBef>
                <a:spcPct val="0"/>
              </a:spcBef>
              <a:buFontTx/>
              <a:buNone/>
            </a:pPr>
            <a:r>
              <a:rPr lang="en-US" altLang="en-US" sz="2200" dirty="0" smtClean="0">
                <a:solidFill>
                  <a:srgbClr val="993300"/>
                </a:solidFill>
                <a:latin typeface="Calibri" panose="020F0502020204030204" pitchFamily="34" charset="0"/>
              </a:rPr>
              <a:t>Some values are presented for at rest and during exercise. Now calculate the C.O., including units and showing all work!</a:t>
            </a:r>
            <a:endParaRPr lang="en-US" altLang="en-US" sz="2200" dirty="0">
              <a:solidFill>
                <a:srgbClr val="993300"/>
              </a:solidFill>
              <a:latin typeface="Calibri" panose="020F0502020204030204" pitchFamily="34" charset="0"/>
            </a:endParaRPr>
          </a:p>
        </p:txBody>
      </p:sp>
      <p:sp>
        <p:nvSpPr>
          <p:cNvPr id="7" name="Rectangle 7"/>
          <p:cNvSpPr>
            <a:spLocks noChangeArrowheads="1"/>
          </p:cNvSpPr>
          <p:nvPr/>
        </p:nvSpPr>
        <p:spPr bwMode="auto">
          <a:xfrm>
            <a:off x="480745" y="3565248"/>
            <a:ext cx="214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smtClean="0">
                <a:latin typeface="Calibri" panose="020F0502020204030204" pitchFamily="34" charset="0"/>
              </a:rPr>
              <a:t>1) At Rest</a:t>
            </a:r>
            <a:r>
              <a:rPr lang="en-US" altLang="en-US" sz="2000" dirty="0" smtClean="0">
                <a:latin typeface="Calibri" panose="020F0502020204030204" pitchFamily="34" charset="0"/>
              </a:rPr>
              <a:t>:</a:t>
            </a:r>
          </a:p>
          <a:p>
            <a:pPr eaLnBrk="1" hangingPunct="1">
              <a:spcBef>
                <a:spcPct val="0"/>
              </a:spcBef>
              <a:buFontTx/>
              <a:buNone/>
            </a:pPr>
            <a:r>
              <a:rPr lang="en-US" altLang="en-US" sz="2000" dirty="0" smtClean="0">
                <a:latin typeface="Calibri" panose="020F0502020204030204" pitchFamily="34" charset="0"/>
              </a:rPr>
              <a:t>HR </a:t>
            </a:r>
            <a:r>
              <a:rPr lang="en-US" altLang="en-US" sz="2000" dirty="0">
                <a:latin typeface="Calibri" panose="020F0502020204030204" pitchFamily="34" charset="0"/>
              </a:rPr>
              <a:t>= </a:t>
            </a:r>
            <a:r>
              <a:rPr lang="en-US" altLang="en-US" sz="2000" dirty="0" smtClean="0">
                <a:latin typeface="Calibri" panose="020F0502020204030204" pitchFamily="34" charset="0"/>
              </a:rPr>
              <a:t>72</a:t>
            </a:r>
            <a:endParaRPr lang="en-US" altLang="en-US" sz="2000" dirty="0">
              <a:solidFill>
                <a:srgbClr val="993300"/>
              </a:solidFill>
              <a:latin typeface="Calibri" panose="020F0502020204030204" pitchFamily="34" charset="0"/>
            </a:endParaRPr>
          </a:p>
          <a:p>
            <a:pPr eaLnBrk="1" hangingPunct="1">
              <a:spcBef>
                <a:spcPct val="0"/>
              </a:spcBef>
              <a:buFontTx/>
              <a:buNone/>
            </a:pPr>
            <a:r>
              <a:rPr lang="en-US" altLang="en-US" sz="2000" dirty="0" smtClean="0">
                <a:latin typeface="Calibri" panose="020F0502020204030204" pitchFamily="34" charset="0"/>
              </a:rPr>
              <a:t>EDV = 135</a:t>
            </a:r>
          </a:p>
          <a:p>
            <a:pPr eaLnBrk="1" hangingPunct="1">
              <a:spcBef>
                <a:spcPct val="0"/>
              </a:spcBef>
              <a:buFontTx/>
              <a:buNone/>
            </a:pPr>
            <a:r>
              <a:rPr lang="en-US" altLang="en-US" sz="2000" dirty="0" smtClean="0">
                <a:latin typeface="Calibri" panose="020F0502020204030204" pitchFamily="34" charset="0"/>
              </a:rPr>
              <a:t>ESV = 65</a:t>
            </a:r>
            <a:endParaRPr lang="en-US" altLang="en-US" sz="2000" dirty="0">
              <a:latin typeface="Calibri" panose="020F0502020204030204" pitchFamily="34" charset="0"/>
            </a:endParaRPr>
          </a:p>
        </p:txBody>
      </p:sp>
      <p:sp>
        <p:nvSpPr>
          <p:cNvPr id="8" name="Rectangle 7"/>
          <p:cNvSpPr>
            <a:spLocks noChangeArrowheads="1"/>
          </p:cNvSpPr>
          <p:nvPr/>
        </p:nvSpPr>
        <p:spPr bwMode="auto">
          <a:xfrm>
            <a:off x="480745" y="5095063"/>
            <a:ext cx="214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smtClean="0">
                <a:latin typeface="Calibri" panose="020F0502020204030204" pitchFamily="34" charset="0"/>
              </a:rPr>
              <a:t>2) During Exercise</a:t>
            </a:r>
            <a:r>
              <a:rPr lang="en-US" altLang="en-US" sz="2000" dirty="0" smtClean="0">
                <a:latin typeface="Calibri" panose="020F0502020204030204" pitchFamily="34" charset="0"/>
              </a:rPr>
              <a:t>:</a:t>
            </a:r>
          </a:p>
          <a:p>
            <a:pPr eaLnBrk="1" hangingPunct="1">
              <a:spcBef>
                <a:spcPct val="0"/>
              </a:spcBef>
              <a:buFontTx/>
              <a:buNone/>
            </a:pPr>
            <a:r>
              <a:rPr lang="en-US" altLang="en-US" sz="2000" dirty="0" smtClean="0">
                <a:latin typeface="Calibri" panose="020F0502020204030204" pitchFamily="34" charset="0"/>
              </a:rPr>
              <a:t>HR </a:t>
            </a:r>
            <a:r>
              <a:rPr lang="en-US" altLang="en-US" sz="2000" dirty="0">
                <a:latin typeface="Calibri" panose="020F0502020204030204" pitchFamily="34" charset="0"/>
              </a:rPr>
              <a:t>= </a:t>
            </a:r>
            <a:r>
              <a:rPr lang="en-US" altLang="en-US" sz="2000" dirty="0" smtClean="0">
                <a:latin typeface="Calibri" panose="020F0502020204030204" pitchFamily="34" charset="0"/>
              </a:rPr>
              <a:t>121</a:t>
            </a:r>
            <a:endParaRPr lang="en-US" altLang="en-US" sz="2000" dirty="0">
              <a:solidFill>
                <a:srgbClr val="993300"/>
              </a:solidFill>
              <a:latin typeface="Calibri" panose="020F0502020204030204" pitchFamily="34" charset="0"/>
            </a:endParaRPr>
          </a:p>
          <a:p>
            <a:pPr eaLnBrk="1" hangingPunct="1">
              <a:spcBef>
                <a:spcPct val="0"/>
              </a:spcBef>
              <a:buFontTx/>
              <a:buNone/>
            </a:pPr>
            <a:r>
              <a:rPr lang="en-US" altLang="en-US" sz="2000" dirty="0" smtClean="0">
                <a:latin typeface="Calibri" panose="020F0502020204030204" pitchFamily="34" charset="0"/>
              </a:rPr>
              <a:t>EDV = 178</a:t>
            </a:r>
          </a:p>
          <a:p>
            <a:pPr eaLnBrk="1" hangingPunct="1">
              <a:spcBef>
                <a:spcPct val="0"/>
              </a:spcBef>
              <a:buFontTx/>
              <a:buNone/>
            </a:pPr>
            <a:r>
              <a:rPr lang="en-US" altLang="en-US" sz="2000" dirty="0" smtClean="0">
                <a:latin typeface="Calibri" panose="020F0502020204030204" pitchFamily="34" charset="0"/>
              </a:rPr>
              <a:t>ESV = 42</a:t>
            </a:r>
            <a:endParaRPr lang="en-US" altLang="en-US"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1" y="326955"/>
            <a:ext cx="8206452" cy="3477875"/>
          </a:xfrm>
          <a:prstGeom prst="rect">
            <a:avLst/>
          </a:prstGeom>
        </p:spPr>
        <p:txBody>
          <a:bodyPr wrap="square">
            <a:spAutoFit/>
          </a:bodyPr>
          <a:lstStyle/>
          <a:p>
            <a:pPr marL="0" marR="0" algn="just">
              <a:spcBef>
                <a:spcPts val="0"/>
              </a:spcBef>
              <a:spcAft>
                <a:spcPts val="0"/>
              </a:spcAft>
            </a:pP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Cardiac Output =  Heart Rate and Force (Contractility) is Modified by </a:t>
            </a:r>
            <a:r>
              <a:rPr lang="en-US" sz="2000" b="1" u="sng" dirty="0" smtClean="0">
                <a:latin typeface="Calibri" panose="020F0502020204030204" pitchFamily="34" charset="0"/>
                <a:ea typeface="Times New Roman" panose="02020603050405020304" pitchFamily="18" charset="0"/>
                <a:cs typeface="Times New Roman" panose="02020603050405020304" pitchFamily="18" charset="0"/>
              </a:rPr>
              <a:t>ANS</a:t>
            </a:r>
          </a:p>
          <a:p>
            <a:pPr marL="0" marR="0" algn="just">
              <a:spcBef>
                <a:spcPts val="0"/>
              </a:spcBef>
              <a:spcAft>
                <a:spcPts val="0"/>
              </a:spcAft>
            </a:pPr>
            <a:endParaRPr lang="en-US" sz="1600" dirty="0" smtClean="0">
              <a:ea typeface="Times New Roman" panose="02020603050405020304" pitchFamily="18" charset="0"/>
              <a:cs typeface="Times New Roman" panose="02020603050405020304" pitchFamily="18" charset="0"/>
            </a:endParaRPr>
          </a:p>
          <a:p>
            <a:pPr marL="576263" marR="0" lvl="0" indent="-174625" algn="just">
              <a:spcBef>
                <a:spcPts val="0"/>
              </a:spcBef>
              <a:spcAft>
                <a:spcPts val="0"/>
              </a:spcAft>
              <a:buFont typeface="Arial" panose="020B0604020202020204" pitchFamily="34" charset="0"/>
              <a:buChar char="•"/>
            </a:pPr>
            <a:r>
              <a:rPr lang="en-US"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Parasympathetic</a:t>
            </a:r>
            <a:r>
              <a:rPr lang="en-US" dirty="0" smtClean="0">
                <a:latin typeface="Calibri" panose="020F0502020204030204" pitchFamily="34" charset="0"/>
                <a:ea typeface="Times New Roman" panose="02020603050405020304" pitchFamily="18" charset="0"/>
                <a:cs typeface="Times New Roman" panose="02020603050405020304" pitchFamily="18" charset="0"/>
              </a:rPr>
              <a:t> activity </a:t>
            </a:r>
            <a:r>
              <a:rPr lang="en-US" b="1" dirty="0" smtClean="0">
                <a:latin typeface="Calibri" panose="020F0502020204030204" pitchFamily="34" charset="0"/>
                <a:ea typeface="Times New Roman" panose="02020603050405020304" pitchFamily="18" charset="0"/>
                <a:cs typeface="Times New Roman" panose="02020603050405020304" pitchFamily="18" charset="0"/>
              </a:rPr>
              <a:t>decreases</a:t>
            </a:r>
            <a:r>
              <a:rPr lang="en-US" dirty="0" smtClean="0">
                <a:latin typeface="Calibri" panose="020F0502020204030204" pitchFamily="34" charset="0"/>
                <a:ea typeface="Times New Roman" panose="02020603050405020304" pitchFamily="18" charset="0"/>
                <a:cs typeface="Times New Roman" panose="02020603050405020304" pitchFamily="18" charset="0"/>
              </a:rPr>
              <a:t> heart rate and force of contraction.</a:t>
            </a:r>
          </a:p>
          <a:p>
            <a:pPr marL="576263" marR="0" lvl="0" indent="-174625" algn="just">
              <a:spcBef>
                <a:spcPts val="0"/>
              </a:spcBef>
              <a:spcAft>
                <a:spcPts val="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a:p>
            <a:pPr marL="576263" marR="0" lvl="0" indent="-174625" algn="just">
              <a:spcBef>
                <a:spcPts val="0"/>
              </a:spcBef>
              <a:spcAft>
                <a:spcPts val="0"/>
              </a:spcAft>
              <a:buFont typeface="Arial" panose="020B0604020202020204" pitchFamily="34" charset="0"/>
              <a:buChar char="•"/>
            </a:pPr>
            <a:r>
              <a:rPr lang="en-US"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Sympathetic</a:t>
            </a:r>
            <a:r>
              <a:rPr lang="en-US" dirty="0" smtClean="0">
                <a:latin typeface="Calibri" panose="020F0502020204030204" pitchFamily="34" charset="0"/>
                <a:ea typeface="Times New Roman" panose="02020603050405020304" pitchFamily="18" charset="0"/>
                <a:cs typeface="Times New Roman" panose="02020603050405020304" pitchFamily="18" charset="0"/>
              </a:rPr>
              <a:t> activity </a:t>
            </a:r>
            <a:r>
              <a:rPr lang="en-US" b="1" dirty="0" smtClean="0">
                <a:latin typeface="Calibri" panose="020F0502020204030204" pitchFamily="34" charset="0"/>
                <a:ea typeface="Times New Roman" panose="02020603050405020304" pitchFamily="18" charset="0"/>
                <a:cs typeface="Times New Roman" panose="02020603050405020304" pitchFamily="18" charset="0"/>
              </a:rPr>
              <a:t>increases</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u="sng" dirty="0" smtClean="0">
                <a:latin typeface="Calibri" panose="020F0502020204030204" pitchFamily="34" charset="0"/>
                <a:ea typeface="Times New Roman" panose="02020603050405020304" pitchFamily="18" charset="0"/>
                <a:cs typeface="Times New Roman" panose="02020603050405020304" pitchFamily="18" charset="0"/>
              </a:rPr>
              <a:t>heart rate </a:t>
            </a:r>
            <a:r>
              <a:rPr lang="en-US"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u="sng" dirty="0" smtClean="0">
                <a:latin typeface="Calibri" panose="020F0502020204030204" pitchFamily="34" charset="0"/>
                <a:ea typeface="Times New Roman" panose="02020603050405020304" pitchFamily="18" charset="0"/>
                <a:cs typeface="Times New Roman" panose="02020603050405020304" pitchFamily="18" charset="0"/>
              </a:rPr>
              <a:t>force</a:t>
            </a:r>
            <a:r>
              <a:rPr lang="en-US" dirty="0" smtClean="0">
                <a:latin typeface="Calibri" panose="020F0502020204030204" pitchFamily="34" charset="0"/>
                <a:ea typeface="Times New Roman" panose="02020603050405020304" pitchFamily="18" charset="0"/>
                <a:cs typeface="Times New Roman" panose="02020603050405020304" pitchFamily="18" charset="0"/>
              </a:rPr>
              <a:t> of contraction. </a:t>
            </a:r>
            <a:endParaRPr lang="en-US" dirty="0" smtClean="0">
              <a:ea typeface="Times New Roman" panose="02020603050405020304" pitchFamily="18" charset="0"/>
              <a:cs typeface="Times New Roman" panose="02020603050405020304" pitchFamily="18" charset="0"/>
            </a:endParaRPr>
          </a:p>
          <a:p>
            <a:pPr algn="just"/>
            <a:r>
              <a:rPr lang="en-US" dirty="0" smtClean="0">
                <a:latin typeface="Calibri" panose="020F0502020204030204" pitchFamily="34" charset="0"/>
              </a:rPr>
              <a:t> </a:t>
            </a:r>
            <a:endParaRPr lang="en-US" dirty="0" smtClean="0"/>
          </a:p>
          <a:p>
            <a:pPr algn="just"/>
            <a:endParaRPr lang="en-US" sz="2000" dirty="0" smtClean="0">
              <a:solidFill>
                <a:srgbClr val="006666"/>
              </a:solidFill>
              <a:latin typeface="Calibri" panose="020F0502020204030204" pitchFamily="34" charset="0"/>
            </a:endParaRPr>
          </a:p>
          <a:p>
            <a:pPr algn="just"/>
            <a:r>
              <a:rPr lang="en-US" sz="2000" dirty="0" smtClean="0">
                <a:solidFill>
                  <a:srgbClr val="006666"/>
                </a:solidFill>
                <a:latin typeface="Calibri" panose="020F0502020204030204" pitchFamily="34" charset="0"/>
              </a:rPr>
              <a:t>Multiple Factors Influence Stroke Vole (</a:t>
            </a:r>
            <a:r>
              <a:rPr lang="en-US" sz="2000" b="1" dirty="0" smtClean="0">
                <a:solidFill>
                  <a:srgbClr val="006666"/>
                </a:solidFill>
                <a:latin typeface="Calibri" panose="020F0502020204030204" pitchFamily="34" charset="0"/>
              </a:rPr>
              <a:t>SV)</a:t>
            </a:r>
            <a:r>
              <a:rPr lang="en-US" sz="2000" dirty="0" smtClean="0">
                <a:solidFill>
                  <a:srgbClr val="006666"/>
                </a:solidFill>
                <a:latin typeface="Calibri" panose="020F0502020204030204" pitchFamily="34" charset="0"/>
              </a:rPr>
              <a:t>, it’s homeostatically regulated</a:t>
            </a:r>
            <a:r>
              <a:rPr lang="en-US" dirty="0" smtClean="0">
                <a:latin typeface="Calibri" panose="020F0502020204030204" pitchFamily="34" charset="0"/>
              </a:rPr>
              <a:t>. </a:t>
            </a:r>
          </a:p>
          <a:p>
            <a:pPr algn="just"/>
            <a:endParaRPr lang="en-US" dirty="0" smtClean="0"/>
          </a:p>
          <a:p>
            <a:pPr marL="285750" indent="-285750" algn="just">
              <a:buFont typeface="Arial" panose="020B0604020202020204" pitchFamily="34" charset="0"/>
              <a:buChar char="•"/>
            </a:pPr>
            <a:r>
              <a:rPr lang="en-US" b="1" dirty="0" smtClean="0">
                <a:solidFill>
                  <a:srgbClr val="006666"/>
                </a:solidFill>
                <a:latin typeface="Calibri" panose="020F0502020204030204" pitchFamily="34" charset="0"/>
              </a:rPr>
              <a:t>SV</a:t>
            </a:r>
            <a:r>
              <a:rPr lang="en-US" dirty="0" smtClean="0">
                <a:latin typeface="Calibri" panose="020F0502020204030204" pitchFamily="34" charset="0"/>
              </a:rPr>
              <a:t> directly related to the </a:t>
            </a:r>
            <a:r>
              <a:rPr lang="en-US" b="1" dirty="0" smtClean="0">
                <a:latin typeface="Calibri" panose="020F0502020204030204" pitchFamily="34" charset="0"/>
              </a:rPr>
              <a:t>force generated by cardiac</a:t>
            </a:r>
            <a:r>
              <a:rPr lang="en-US" dirty="0" smtClean="0">
                <a:latin typeface="Calibri" panose="020F0502020204030204" pitchFamily="34" charset="0"/>
              </a:rPr>
              <a:t> muscle during contraction.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latin typeface="Calibri" panose="020F0502020204030204" pitchFamily="34" charset="0"/>
              </a:rPr>
              <a:t>Greater force of contraction means greater </a:t>
            </a:r>
            <a:r>
              <a:rPr lang="en-US" b="1" dirty="0" smtClean="0">
                <a:solidFill>
                  <a:srgbClr val="006666"/>
                </a:solidFill>
                <a:latin typeface="Calibri" panose="020F0502020204030204" pitchFamily="34" charset="0"/>
              </a:rPr>
              <a:t>SV</a:t>
            </a:r>
            <a:r>
              <a:rPr lang="en-US" dirty="0" smtClean="0">
                <a:latin typeface="Calibri" panose="020F0502020204030204" pitchFamily="34" charset="0"/>
              </a:rPr>
              <a:t>, and lesser force means lower </a:t>
            </a:r>
            <a:r>
              <a:rPr lang="en-US" b="1" dirty="0" smtClean="0">
                <a:solidFill>
                  <a:srgbClr val="006666"/>
                </a:solidFill>
                <a:latin typeface="Calibri" panose="020F0502020204030204" pitchFamily="34" charset="0"/>
              </a:rPr>
              <a:t>SV</a:t>
            </a:r>
            <a:r>
              <a:rPr lang="en-US" dirty="0" smtClean="0">
                <a:latin typeface="Calibri" panose="020F0502020204030204" pitchFamily="34" charset="0"/>
              </a:rPr>
              <a:t>.</a:t>
            </a:r>
          </a:p>
        </p:txBody>
      </p:sp>
    </p:spTree>
    <p:extLst>
      <p:ext uri="{BB962C8B-B14F-4D97-AF65-F5344CB8AC3E}">
        <p14:creationId xmlns:p14="http://schemas.microsoft.com/office/powerpoint/2010/main" val="2793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601" y="1756897"/>
            <a:ext cx="8628980" cy="2862322"/>
          </a:xfrm>
          <a:prstGeom prst="rect">
            <a:avLst/>
          </a:prstGeom>
        </p:spPr>
        <p:txBody>
          <a:bodyPr wrap="square">
            <a:spAutoFit/>
          </a:bodyPr>
          <a:lstStyle/>
          <a:p>
            <a:pPr marL="0" marR="0" algn="just">
              <a:spcBef>
                <a:spcPts val="0"/>
              </a:spcBef>
              <a:spcAft>
                <a:spcPts val="0"/>
              </a:spcAft>
            </a:pPr>
            <a:r>
              <a:rPr lang="en-US" sz="1600"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b</a:t>
            </a:r>
            <a:r>
              <a:rPr lang="en-US" sz="1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600" b="1" dirty="0">
                <a:latin typeface="Calibri" panose="020F0502020204030204" pitchFamily="34" charset="0"/>
                <a:ea typeface="Times New Roman" panose="02020603050405020304" pitchFamily="18" charset="0"/>
                <a:cs typeface="Times New Roman" panose="02020603050405020304" pitchFamily="18" charset="0"/>
              </a:rPr>
              <a:t>Venous Return or Cardiovascular </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Preload</a:t>
            </a:r>
            <a:endParaRPr lang="en-US" sz="1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000" dirty="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rPr>
              <a:t>Blood returning to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the heart </a:t>
            </a:r>
            <a:r>
              <a:rPr lang="en-US" sz="1600" dirty="0">
                <a:latin typeface="Calibri" panose="020F0502020204030204" pitchFamily="34" charset="0"/>
                <a:ea typeface="Times New Roman" panose="02020603050405020304" pitchFamily="18" charset="0"/>
                <a:cs typeface="Times New Roman" panose="02020603050405020304" pitchFamily="18" charset="0"/>
              </a:rPr>
              <a:t>is termed '</a:t>
            </a:r>
            <a:r>
              <a:rPr lang="en-US"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venous return</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Greater venous return = stretch cardiac muscle, and </a:t>
            </a:r>
            <a:r>
              <a:rPr lang="en-US" sz="1600" dirty="0">
                <a:latin typeface="Calibri" panose="020F0502020204030204" pitchFamily="34" charset="0"/>
                <a:ea typeface="Times New Roman" panose="02020603050405020304" pitchFamily="18" charset="0"/>
                <a:cs typeface="Times New Roman" panose="02020603050405020304" pitchFamily="18" charset="0"/>
              </a:rPr>
              <a:t>they contract more forcefully. </a:t>
            </a:r>
            <a:endParaRPr lang="en-US"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Venous </a:t>
            </a:r>
            <a:r>
              <a:rPr lang="en-US" sz="1600" dirty="0">
                <a:latin typeface="Calibri" panose="020F0502020204030204" pitchFamily="34" charset="0"/>
                <a:ea typeface="Times New Roman" panose="02020603050405020304" pitchFamily="18" charset="0"/>
                <a:cs typeface="Times New Roman" panose="02020603050405020304" pitchFamily="18" charset="0"/>
              </a:rPr>
              <a:t>return determines </a:t>
            </a:r>
            <a:r>
              <a:rPr lang="en-US" sz="1600" b="1" dirty="0">
                <a:latin typeface="Calibri" panose="020F0502020204030204" pitchFamily="34" charset="0"/>
                <a:ea typeface="Times New Roman" panose="02020603050405020304" pitchFamily="18" charset="0"/>
                <a:cs typeface="Times New Roman" panose="02020603050405020304" pitchFamily="18" charset="0"/>
              </a:rPr>
              <a:t>EDV</a:t>
            </a:r>
            <a:r>
              <a:rPr lang="en-US" sz="1600" dirty="0">
                <a:latin typeface="Calibri" panose="020F0502020204030204" pitchFamily="34" charset="0"/>
                <a:ea typeface="Times New Roman" panose="02020603050405020304" pitchFamily="18" charset="0"/>
                <a:cs typeface="Times New Roman" panose="02020603050405020304" pitchFamily="18" charset="0"/>
              </a:rPr>
              <a:t> and this determines stroke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volume (SV)!</a:t>
            </a:r>
          </a:p>
          <a:p>
            <a:pPr marL="0" marR="0" algn="just">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smtClean="0">
                <a:latin typeface="Calibri" panose="020F0502020204030204" pitchFamily="34" charset="0"/>
                <a:ea typeface="Times New Roman" panose="02020603050405020304" pitchFamily="18" charset="0"/>
                <a:cs typeface="Times New Roman" panose="02020603050405020304" pitchFamily="18" charset="0"/>
              </a:rPr>
              <a:t>Several </a:t>
            </a:r>
            <a:r>
              <a:rPr lang="en-US" sz="1600" u="sng" dirty="0">
                <a:latin typeface="Calibri" panose="020F0502020204030204" pitchFamily="34" charset="0"/>
                <a:ea typeface="Times New Roman" panose="02020603050405020304" pitchFamily="18" charset="0"/>
                <a:cs typeface="Times New Roman" panose="02020603050405020304" pitchFamily="18" charset="0"/>
              </a:rPr>
              <a:t>factors affecting venous return</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‘Skeletal Muscle Pump</a:t>
            </a:r>
            <a:r>
              <a:rPr lang="en-US" sz="16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10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endParaRPr lang="en-US" sz="1000" dirty="0">
              <a:solidFill>
                <a:srgbClr val="C00000"/>
              </a:solidFill>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‘Respiratory Pump’. </a:t>
            </a:r>
            <a:endParaRPr lang="en-US" sz="10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endParaRPr lang="en-US" sz="1000" dirty="0">
              <a:solidFill>
                <a:srgbClr val="C00000"/>
              </a:solidFill>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Sympathetic Activity. </a:t>
            </a:r>
            <a:endParaRPr lang="en-US" sz="1000" dirty="0">
              <a:solidFill>
                <a:srgbClr val="C00000"/>
              </a:solidFill>
              <a:ea typeface="Times New Roman" panose="02020603050405020304" pitchFamily="18" charset="0"/>
              <a:cs typeface="Times New Roman" panose="02020603050405020304" pitchFamily="18" charset="0"/>
            </a:endParaRPr>
          </a:p>
        </p:txBody>
      </p:sp>
      <p:sp>
        <p:nvSpPr>
          <p:cNvPr id="3" name="Rectangle 2"/>
          <p:cNvSpPr/>
          <p:nvPr/>
        </p:nvSpPr>
        <p:spPr>
          <a:xfrm>
            <a:off x="302585" y="4771815"/>
            <a:ext cx="8628980" cy="1569660"/>
          </a:xfrm>
          <a:prstGeom prst="rect">
            <a:avLst/>
          </a:prstGeom>
        </p:spPr>
        <p:txBody>
          <a:bodyPr wrap="square">
            <a:spAutoFit/>
          </a:bodyPr>
          <a:lstStyle/>
          <a:p>
            <a:pPr marL="401638" marR="0" indent="-401638" algn="just">
              <a:spcBef>
                <a:spcPts val="0"/>
              </a:spcBef>
              <a:spcAft>
                <a:spcPts val="0"/>
              </a:spcAft>
            </a:pPr>
            <a:r>
              <a:rPr lang="en-US" sz="1600"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Preload </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another way of expressing</a:t>
            </a:r>
            <a:r>
              <a:rPr lang="en-US" sz="1600" b="1" dirty="0">
                <a:latin typeface="Calibri" panose="020F0502020204030204" pitchFamily="34" charset="0"/>
                <a:ea typeface="Times New Roman" panose="02020603050405020304" pitchFamily="18" charset="0"/>
                <a:cs typeface="Times New Roman" panose="02020603050405020304" pitchFamily="18" charset="0"/>
              </a:rPr>
              <a:t> </a:t>
            </a:r>
            <a:r>
              <a:rPr lang="en-US" sz="1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EDV</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The greater </a:t>
            </a:r>
            <a:r>
              <a:rPr lang="en-US" sz="1600" dirty="0">
                <a:latin typeface="Calibri" panose="020F0502020204030204" pitchFamily="34" charset="0"/>
                <a:ea typeface="Times New Roman" panose="02020603050405020304" pitchFamily="18" charset="0"/>
                <a:cs typeface="Times New Roman" panose="02020603050405020304" pitchFamily="18" charset="0"/>
              </a:rPr>
              <a:t>the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EDV = Greater preload = Greater SV. </a:t>
            </a:r>
          </a:p>
          <a:p>
            <a:pPr marL="0" marR="0" algn="just">
              <a:spcBef>
                <a:spcPts val="0"/>
              </a:spcBef>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Note: Decreased EDV = Decreased preload = Decreased </a:t>
            </a:r>
            <a:r>
              <a:rPr lang="en-US" sz="1600" dirty="0">
                <a:latin typeface="Calibri" panose="020F0502020204030204" pitchFamily="34" charset="0"/>
                <a:ea typeface="Times New Roman" panose="02020603050405020304" pitchFamily="18" charset="0"/>
                <a:cs typeface="Times New Roman" panose="02020603050405020304" pitchFamily="18" charset="0"/>
              </a:rPr>
              <a:t>SV.</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006666"/>
                </a:solidFill>
                <a:latin typeface="Calibri" panose="020F0502020204030204" pitchFamily="34" charset="0"/>
                <a:ea typeface="Times New Roman" panose="02020603050405020304" pitchFamily="18" charset="0"/>
                <a:cs typeface="Times New Roman" panose="02020603050405020304" pitchFamily="18" charset="0"/>
              </a:rPr>
              <a:t>Afterload</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the force </a:t>
            </a:r>
            <a:r>
              <a:rPr lang="en-US" sz="1600" dirty="0">
                <a:latin typeface="Calibri" panose="020F0502020204030204" pitchFamily="34" charset="0"/>
                <a:ea typeface="Times New Roman" panose="02020603050405020304" pitchFamily="18" charset="0"/>
                <a:cs typeface="Times New Roman" panose="02020603050405020304" pitchFamily="18" charset="0"/>
              </a:rPr>
              <a:t>ventricles must generate to pump blood </a:t>
            </a:r>
            <a:r>
              <a:rPr lang="en-US" sz="1600" b="1" dirty="0">
                <a:solidFill>
                  <a:srgbClr val="006666"/>
                </a:solidFill>
                <a:latin typeface="Calibri" panose="020F0502020204030204" pitchFamily="34" charset="0"/>
                <a:ea typeface="Times New Roman" panose="02020603050405020304" pitchFamily="18" charset="0"/>
                <a:cs typeface="Times New Roman" panose="02020603050405020304" pitchFamily="18" charset="0"/>
              </a:rPr>
              <a:t>against </a:t>
            </a:r>
            <a:r>
              <a:rPr lang="en-US" sz="1600" b="1" dirty="0" smtClean="0">
                <a:solidFill>
                  <a:srgbClr val="006666"/>
                </a:solidFill>
                <a:latin typeface="Calibri" panose="020F0502020204030204" pitchFamily="34" charset="0"/>
                <a:ea typeface="Times New Roman" panose="02020603050405020304" pitchFamily="18" charset="0"/>
                <a:cs typeface="Times New Roman" panose="02020603050405020304" pitchFamily="18" charset="0"/>
              </a:rPr>
              <a:t>resistance </a:t>
            </a:r>
            <a:r>
              <a:rPr lang="en-US" sz="1600" b="1" dirty="0">
                <a:solidFill>
                  <a:srgbClr val="006666"/>
                </a:solidFill>
                <a:latin typeface="Calibri" panose="020F0502020204030204" pitchFamily="34" charset="0"/>
                <a:ea typeface="Times New Roman" panose="02020603050405020304" pitchFamily="18" charset="0"/>
                <a:cs typeface="Times New Roman" panose="02020603050405020304" pitchFamily="18" charset="0"/>
              </a:rPr>
              <a:t>in vascular system</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Any </a:t>
            </a:r>
            <a:r>
              <a:rPr lang="en-US" sz="1600" dirty="0">
                <a:latin typeface="Calibri" panose="020F0502020204030204" pitchFamily="34" charset="0"/>
                <a:ea typeface="Times New Roman" panose="02020603050405020304" pitchFamily="18" charset="0"/>
                <a:cs typeface="Times New Roman" panose="02020603050405020304" pitchFamily="18" charset="0"/>
              </a:rPr>
              <a:t>increased resistance requires a greater afterload to force open the semilunar valves and pump the blood into the arteries.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b="1" dirty="0" smtClean="0">
                <a:solidFill>
                  <a:srgbClr val="800000"/>
                </a:solidFill>
                <a:latin typeface="Calibri" panose="020F0502020204030204" pitchFamily="34" charset="0"/>
                <a:ea typeface="Times New Roman" panose="02020603050405020304" pitchFamily="18" charset="0"/>
                <a:cs typeface="Times New Roman" panose="02020603050405020304" pitchFamily="18" charset="0"/>
              </a:rPr>
              <a:t>Increased </a:t>
            </a:r>
            <a:r>
              <a:rPr lang="en-US" sz="1600" b="1" dirty="0">
                <a:solidFill>
                  <a:srgbClr val="800000"/>
                </a:solidFill>
                <a:latin typeface="Calibri" panose="020F0502020204030204" pitchFamily="34" charset="0"/>
                <a:ea typeface="Times New Roman" panose="02020603050405020304" pitchFamily="18" charset="0"/>
                <a:cs typeface="Times New Roman" panose="02020603050405020304" pitchFamily="18" charset="0"/>
              </a:rPr>
              <a:t>afterload </a:t>
            </a:r>
            <a:r>
              <a:rPr lang="en-US" sz="1600" u="sng" dirty="0">
                <a:latin typeface="Calibri" panose="020F0502020204030204" pitchFamily="34" charset="0"/>
                <a:ea typeface="Times New Roman" panose="02020603050405020304" pitchFamily="18" charset="0"/>
                <a:cs typeface="Times New Roman" panose="02020603050405020304" pitchFamily="18" charset="0"/>
              </a:rPr>
              <a:t>decreases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SV; </a:t>
            </a:r>
            <a:r>
              <a:rPr lang="en-US"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decreased afterload </a:t>
            </a:r>
            <a:r>
              <a:rPr lang="en-US" sz="1600" u="sng" dirty="0">
                <a:latin typeface="Calibri" panose="020F0502020204030204" pitchFamily="34" charset="0"/>
                <a:ea typeface="Times New Roman" panose="02020603050405020304" pitchFamily="18" charset="0"/>
                <a:cs typeface="Times New Roman" panose="02020603050405020304" pitchFamily="18" charset="0"/>
              </a:rPr>
              <a:t>increases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SV.</a:t>
            </a:r>
            <a:endParaRPr lang="en-US" sz="1600" dirty="0">
              <a:ea typeface="Times New Roman" panose="02020603050405020304" pitchFamily="18" charset="0"/>
              <a:cs typeface="Times New Roman" panose="02020603050405020304" pitchFamily="18" charset="0"/>
            </a:endParaRPr>
          </a:p>
        </p:txBody>
      </p:sp>
      <p:sp>
        <p:nvSpPr>
          <p:cNvPr id="4" name="Rectangle 3"/>
          <p:cNvSpPr/>
          <p:nvPr/>
        </p:nvSpPr>
        <p:spPr>
          <a:xfrm>
            <a:off x="224073" y="115727"/>
            <a:ext cx="8749054" cy="1477328"/>
          </a:xfrm>
          <a:prstGeom prst="rect">
            <a:avLst/>
          </a:prstGeom>
        </p:spPr>
        <p:txBody>
          <a:bodyPr wrap="square">
            <a:spAutoFit/>
          </a:bodyPr>
          <a:lstStyle/>
          <a:p>
            <a:pPr algn="just"/>
            <a:r>
              <a:rPr lang="en-US" sz="1600" b="1" u="sng" dirty="0" smtClean="0">
                <a:solidFill>
                  <a:srgbClr val="0000FF"/>
                </a:solidFill>
                <a:latin typeface="Calibri" panose="020F0502020204030204" pitchFamily="34" charset="0"/>
              </a:rPr>
              <a:t>Things that influence SV</a:t>
            </a:r>
            <a:r>
              <a:rPr lang="en-US" sz="1600" b="1" dirty="0" smtClean="0">
                <a:solidFill>
                  <a:srgbClr val="0000FF"/>
                </a:solidFill>
                <a:latin typeface="Calibri" panose="020F0502020204030204" pitchFamily="34" charset="0"/>
              </a:rPr>
              <a:t>:</a:t>
            </a:r>
            <a:endParaRPr lang="en-US" sz="1600" dirty="0" smtClean="0">
              <a:solidFill>
                <a:srgbClr val="0000FF"/>
              </a:solidFill>
            </a:endParaRPr>
          </a:p>
          <a:p>
            <a:pPr marL="0" marR="0">
              <a:spcBef>
                <a:spcPts val="0"/>
              </a:spcBef>
              <a:spcAft>
                <a:spcPts val="0"/>
              </a:spcAft>
            </a:pPr>
            <a:endParaRPr lang="en-US" sz="1600" b="1" dirty="0" smtClean="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 Length-Tension (Stretch-Force) Relationships (Starling's Law of the Heart)</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1000" dirty="0" smtClean="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000" dirty="0" smtClean="0">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As cardiac muscle </a:t>
            </a:r>
            <a:r>
              <a:rPr lang="en-US" sz="1600" u="sng" dirty="0" smtClean="0">
                <a:latin typeface="Calibri" panose="020F0502020204030204" pitchFamily="34" charset="0"/>
                <a:ea typeface="Times New Roman" panose="02020603050405020304" pitchFamily="18" charset="0"/>
                <a:cs typeface="Times New Roman" panose="02020603050405020304" pitchFamily="18" charset="0"/>
              </a:rPr>
              <a:t>sarcomere length</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increases, tension generated contracting muscle increases =    SV. </a:t>
            </a:r>
          </a:p>
          <a:p>
            <a:pPr marL="0" marR="0" algn="just">
              <a:spcBef>
                <a:spcPts val="0"/>
              </a:spcBef>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More force, greater amount of blood ejected. </a:t>
            </a:r>
            <a:r>
              <a:rPr lang="en-US" sz="10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8332297" y="1020629"/>
            <a:ext cx="0" cy="246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416" y="3155255"/>
            <a:ext cx="949747" cy="14639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04249" y="3279175"/>
            <a:ext cx="1696171" cy="1216123"/>
          </a:xfrm>
          <a:prstGeom prst="rect">
            <a:avLst/>
          </a:prstGeom>
        </p:spPr>
      </p:pic>
    </p:spTree>
    <p:extLst>
      <p:ext uri="{BB962C8B-B14F-4D97-AF65-F5344CB8AC3E}">
        <p14:creationId xmlns:p14="http://schemas.microsoft.com/office/powerpoint/2010/main" val="15154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5704">
            <a:off x="7246819" y="18617"/>
            <a:ext cx="1430138" cy="2878343"/>
          </a:xfrm>
          <a:prstGeom prst="rect">
            <a:avLst/>
          </a:prstGeom>
        </p:spPr>
      </p:pic>
      <p:sp>
        <p:nvSpPr>
          <p:cNvPr id="2" name="Rectangle 1"/>
          <p:cNvSpPr/>
          <p:nvPr/>
        </p:nvSpPr>
        <p:spPr>
          <a:xfrm>
            <a:off x="512064" y="762046"/>
            <a:ext cx="6236208" cy="584775"/>
          </a:xfrm>
          <a:prstGeom prst="rect">
            <a:avLst/>
          </a:prstGeom>
        </p:spPr>
        <p:txBody>
          <a:bodyPr wrap="square">
            <a:spAutoFit/>
          </a:bodyPr>
          <a:lstStyle/>
          <a:p>
            <a:pPr marL="0" marR="0" algn="just">
              <a:spcBef>
                <a:spcPts val="0"/>
              </a:spcBef>
              <a:spcAft>
                <a:spcPts val="0"/>
              </a:spcAft>
            </a:pPr>
            <a:r>
              <a:rPr lang="en-US" sz="1600"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Parasympathetic</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activity </a:t>
            </a:r>
            <a:r>
              <a:rPr lang="en-US" sz="1600" b="1" dirty="0">
                <a:latin typeface="Calibri" panose="020F0502020204030204" pitchFamily="34" charset="0"/>
                <a:ea typeface="Times New Roman" panose="02020603050405020304" pitchFamily="18" charset="0"/>
                <a:cs typeface="Times New Roman" panose="02020603050405020304" pitchFamily="18" charset="0"/>
              </a:rPr>
              <a:t>decreases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heart rate and force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of contraction.</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Sympathetic</a:t>
            </a:r>
            <a:r>
              <a:rPr lang="en-US" sz="1600" dirty="0">
                <a:latin typeface="Calibri" panose="020F0502020204030204" pitchFamily="34" charset="0"/>
                <a:ea typeface="Times New Roman" panose="02020603050405020304" pitchFamily="18" charset="0"/>
                <a:cs typeface="Times New Roman" panose="02020603050405020304" pitchFamily="18" charset="0"/>
              </a:rPr>
              <a:t> activity </a:t>
            </a:r>
            <a:r>
              <a:rPr lang="en-US" sz="1600" b="1" dirty="0">
                <a:latin typeface="Calibri" panose="020F0502020204030204" pitchFamily="34" charset="0"/>
                <a:ea typeface="Times New Roman" panose="02020603050405020304" pitchFamily="18" charset="0"/>
                <a:cs typeface="Times New Roman" panose="02020603050405020304" pitchFamily="18" charset="0"/>
              </a:rPr>
              <a:t>increases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heart rate and force of contraction. </a:t>
            </a:r>
            <a:endParaRPr lang="en-US" sz="1600" dirty="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701126" y="475865"/>
            <a:ext cx="595884" cy="5723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6" y="3343907"/>
            <a:ext cx="3864864" cy="29199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81550"/>
            <a:ext cx="4569019" cy="3429000"/>
          </a:xfrm>
          <a:prstGeom prst="rect">
            <a:avLst/>
          </a:prstGeom>
        </p:spPr>
      </p:pic>
      <p:sp>
        <p:nvSpPr>
          <p:cNvPr id="9" name="Rectangle 8"/>
          <p:cNvSpPr/>
          <p:nvPr/>
        </p:nvSpPr>
        <p:spPr>
          <a:xfrm>
            <a:off x="7452457" y="268064"/>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0" name="Rectangle 9"/>
          <p:cNvSpPr/>
          <p:nvPr/>
        </p:nvSpPr>
        <p:spPr>
          <a:xfrm>
            <a:off x="185240" y="1719697"/>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1" name="Rectangle 10"/>
          <p:cNvSpPr/>
          <p:nvPr/>
        </p:nvSpPr>
        <p:spPr>
          <a:xfrm>
            <a:off x="5011116" y="3951413"/>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2" name="Rectangle 11"/>
          <p:cNvSpPr/>
          <p:nvPr/>
        </p:nvSpPr>
        <p:spPr>
          <a:xfrm>
            <a:off x="185240" y="749087"/>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3" name="Rectangle 12"/>
          <p:cNvSpPr/>
          <p:nvPr/>
        </p:nvSpPr>
        <p:spPr>
          <a:xfrm>
            <a:off x="839041" y="3415664"/>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4" name="Rectangle 13"/>
          <p:cNvSpPr/>
          <p:nvPr/>
        </p:nvSpPr>
        <p:spPr>
          <a:xfrm>
            <a:off x="4456386" y="3123696"/>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5" name="Rectangle 14"/>
          <p:cNvSpPr/>
          <p:nvPr/>
        </p:nvSpPr>
        <p:spPr>
          <a:xfrm>
            <a:off x="425376" y="1719697"/>
            <a:ext cx="4031010" cy="1323439"/>
          </a:xfrm>
          <a:prstGeom prst="rect">
            <a:avLst/>
          </a:prstGeom>
        </p:spPr>
        <p:txBody>
          <a:bodyPr wrap="square">
            <a:spAutoFit/>
          </a:bodyPr>
          <a:lstStyle/>
          <a:p>
            <a:pPr marL="0" marR="0" algn="just">
              <a:spcBef>
                <a:spcPts val="0"/>
              </a:spcBef>
              <a:spcAft>
                <a:spcPts val="0"/>
              </a:spcAft>
            </a:pPr>
            <a:r>
              <a:rPr lang="en-US" sz="1600" b="1" dirty="0" smtClean="0">
                <a:solidFill>
                  <a:srgbClr val="CC0066"/>
                </a:solidFill>
                <a:latin typeface="Calibri" panose="020F0502020204030204" pitchFamily="34" charset="0"/>
                <a:ea typeface="Times New Roman" panose="02020603050405020304" pitchFamily="18" charset="0"/>
                <a:cs typeface="Times New Roman" panose="02020603050405020304" pitchFamily="18" charset="0"/>
              </a:rPr>
              <a:t>Optimal Length of Sarcomere = Most Force</a:t>
            </a:r>
          </a:p>
          <a:p>
            <a:pPr marL="0" marR="0" algn="just">
              <a:spcBef>
                <a:spcPts val="0"/>
              </a:spcBef>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Note: At rest, cardiac sarcomeres are short, thus stretching heart chambers (with increased volume) makes heart contract with more force, </a:t>
            </a:r>
            <a:r>
              <a:rPr lang="en-US" sz="1600" u="sng" dirty="0" smtClean="0">
                <a:latin typeface="Calibri" panose="020F0502020204030204" pitchFamily="34" charset="0"/>
                <a:ea typeface="Times New Roman" panose="02020603050405020304" pitchFamily="18" charset="0"/>
                <a:cs typeface="Times New Roman" panose="02020603050405020304" pitchFamily="18" charset="0"/>
              </a:rPr>
              <a:t>this will increase SV</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6" name="Rectangle 15"/>
          <p:cNvSpPr/>
          <p:nvPr/>
        </p:nvSpPr>
        <p:spPr>
          <a:xfrm>
            <a:off x="4732766" y="3134517"/>
            <a:ext cx="4031010" cy="338554"/>
          </a:xfrm>
          <a:prstGeom prst="rect">
            <a:avLst/>
          </a:prstGeom>
        </p:spPr>
        <p:txBody>
          <a:bodyPr wrap="square">
            <a:spAutoFit/>
          </a:bodyPr>
          <a:lstStyle/>
          <a:p>
            <a:pPr marL="0" marR="0" algn="just">
              <a:spcBef>
                <a:spcPts val="0"/>
              </a:spcBef>
              <a:spcAft>
                <a:spcPts val="0"/>
              </a:spcAft>
            </a:pPr>
            <a:r>
              <a:rPr lang="en-US" sz="1600" b="1" dirty="0" smtClean="0">
                <a:solidFill>
                  <a:srgbClr val="800000"/>
                </a:solidFill>
                <a:latin typeface="Calibri" panose="020F0502020204030204" pitchFamily="34" charset="0"/>
                <a:ea typeface="Times New Roman" panose="02020603050405020304" pitchFamily="18" charset="0"/>
                <a:cs typeface="Times New Roman" panose="02020603050405020304" pitchFamily="18" charset="0"/>
              </a:rPr>
              <a:t>Preload and Afterload effect Stroke Volume!</a:t>
            </a:r>
            <a:endParaRPr lang="en-US" sz="1600" b="1" dirty="0">
              <a:solidFill>
                <a:srgbClr val="CC0066"/>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152056" y="89882"/>
            <a:ext cx="6454203" cy="553998"/>
          </a:xfrm>
          <a:prstGeom prst="rect">
            <a:avLst/>
          </a:prstGeom>
        </p:spPr>
        <p:txBody>
          <a:bodyPr wrap="none">
            <a:spAutoFit/>
          </a:bodyPr>
          <a:lstStyle/>
          <a:p>
            <a:r>
              <a:rPr lang="en-US" sz="3000" b="1" u="sng" dirty="0" smtClean="0">
                <a:solidFill>
                  <a:srgbClr val="339933"/>
                </a:solidFill>
                <a:latin typeface="Calibri" panose="020F0502020204030204" pitchFamily="34" charset="0"/>
                <a:ea typeface="Times New Roman" panose="02020603050405020304" pitchFamily="18" charset="0"/>
                <a:cs typeface="Times New Roman" panose="02020603050405020304" pitchFamily="18" charset="0"/>
              </a:rPr>
              <a:t>Summary of Impacts on Cardiac Output</a:t>
            </a:r>
            <a:endParaRPr lang="en-US" sz="3000" u="sng" dirty="0">
              <a:solidFill>
                <a:srgbClr val="339933"/>
              </a:solidFill>
              <a:latin typeface="Calibri" panose="020F0502020204030204" pitchFamily="34" charset="0"/>
            </a:endParaRPr>
          </a:p>
        </p:txBody>
      </p:sp>
      <p:pic>
        <p:nvPicPr>
          <p:cNvPr id="18" name="Picture 17"/>
          <p:cNvPicPr>
            <a:picLocks noChangeAspect="1"/>
          </p:cNvPicPr>
          <p:nvPr/>
        </p:nvPicPr>
        <p:blipFill>
          <a:blip r:embed="rId3"/>
          <a:stretch>
            <a:fillRect/>
          </a:stretch>
        </p:blipFill>
        <p:spPr>
          <a:xfrm>
            <a:off x="2889719" y="3358233"/>
            <a:ext cx="595884" cy="572362"/>
          </a:xfrm>
          <a:prstGeom prst="rect">
            <a:avLst/>
          </a:prstGeom>
        </p:spPr>
      </p:pic>
      <p:pic>
        <p:nvPicPr>
          <p:cNvPr id="19" name="Picture 18"/>
          <p:cNvPicPr>
            <a:picLocks noChangeAspect="1"/>
          </p:cNvPicPr>
          <p:nvPr/>
        </p:nvPicPr>
        <p:blipFill>
          <a:blip r:embed="rId3"/>
          <a:stretch>
            <a:fillRect/>
          </a:stretch>
        </p:blipFill>
        <p:spPr>
          <a:xfrm>
            <a:off x="8358195" y="3830925"/>
            <a:ext cx="595884" cy="572362"/>
          </a:xfrm>
          <a:prstGeom prst="rect">
            <a:avLst/>
          </a:prstGeom>
        </p:spPr>
      </p:pic>
    </p:spTree>
    <p:extLst>
      <p:ext uri="{BB962C8B-B14F-4D97-AF65-F5344CB8AC3E}">
        <p14:creationId xmlns:p14="http://schemas.microsoft.com/office/powerpoint/2010/main" val="24700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714375" y="169863"/>
            <a:ext cx="778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latin typeface="Calibri" panose="020F0502020204030204" pitchFamily="34" charset="0"/>
              </a:rPr>
              <a:t>Trace of an </a:t>
            </a:r>
            <a:r>
              <a:rPr lang="en-US" altLang="en-US" sz="4000" b="1" dirty="0" err="1">
                <a:latin typeface="Calibri" panose="020F0502020204030204" pitchFamily="34" charset="0"/>
              </a:rPr>
              <a:t>E</a:t>
            </a:r>
            <a:r>
              <a:rPr lang="en-US" altLang="en-US" sz="4000" dirty="0" err="1">
                <a:latin typeface="Calibri" panose="020F0502020204030204" pitchFamily="34" charset="0"/>
              </a:rPr>
              <a:t>lectro</a:t>
            </a:r>
            <a:r>
              <a:rPr lang="en-US" altLang="en-US" sz="4000" b="1" dirty="0" err="1">
                <a:latin typeface="Calibri" panose="020F0502020204030204" pitchFamily="34" charset="0"/>
              </a:rPr>
              <a:t>C</a:t>
            </a:r>
            <a:r>
              <a:rPr lang="en-US" altLang="en-US" sz="4000" dirty="0" err="1">
                <a:latin typeface="Calibri" panose="020F0502020204030204" pitchFamily="34" charset="0"/>
              </a:rPr>
              <a:t>ardio</a:t>
            </a:r>
            <a:r>
              <a:rPr lang="en-US" altLang="en-US" sz="4000" b="1" dirty="0" err="1">
                <a:latin typeface="Calibri" panose="020F0502020204030204" pitchFamily="34" charset="0"/>
              </a:rPr>
              <a:t>G</a:t>
            </a:r>
            <a:r>
              <a:rPr lang="en-US" altLang="en-US" sz="4000" dirty="0" err="1">
                <a:latin typeface="Calibri" panose="020F0502020204030204" pitchFamily="34" charset="0"/>
              </a:rPr>
              <a:t>ram</a:t>
            </a:r>
            <a:r>
              <a:rPr lang="en-US" altLang="en-US" sz="4000" dirty="0">
                <a:latin typeface="Calibri" panose="020F0502020204030204" pitchFamily="34" charset="0"/>
              </a:rPr>
              <a:t> (ECG)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433" y="971345"/>
            <a:ext cx="8296037" cy="5433954"/>
          </a:xfrm>
          <a:prstGeom prst="rect">
            <a:avLst/>
          </a:prstGeom>
        </p:spPr>
      </p:pic>
      <p:sp>
        <p:nvSpPr>
          <p:cNvPr id="2" name="Rectangle 1"/>
          <p:cNvSpPr/>
          <p:nvPr/>
        </p:nvSpPr>
        <p:spPr>
          <a:xfrm>
            <a:off x="1205706" y="3149600"/>
            <a:ext cx="4594731" cy="2724727"/>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872" y="877888"/>
            <a:ext cx="2909455" cy="2054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2222 0 " pathEditMode="relative" ptsTypes="A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03523" y="142150"/>
            <a:ext cx="3325645" cy="4462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smtClean="0">
                <a:solidFill>
                  <a:srgbClr val="000099"/>
                </a:solidFill>
                <a:latin typeface="Calibri" panose="020F0502020204030204" pitchFamily="34" charset="0"/>
                <a:ea typeface="Calibri" panose="020F0502020204030204" pitchFamily="34" charset="0"/>
                <a:cs typeface="Times New Roman" panose="02020603050405020304" pitchFamily="18" charset="0"/>
              </a:rPr>
              <a:t>Components of the </a:t>
            </a:r>
            <a:r>
              <a:rPr lang="en-US" altLang="en-US" sz="2400" b="1" kern="0" dirty="0" smtClean="0">
                <a:solidFill>
                  <a:srgbClr val="000099"/>
                </a:solidFill>
                <a:latin typeface="Calibri" panose="020F0502020204030204" pitchFamily="34" charset="0"/>
              </a:rPr>
              <a:t>ECG</a:t>
            </a:r>
          </a:p>
        </p:txBody>
      </p:sp>
      <p:sp>
        <p:nvSpPr>
          <p:cNvPr id="6" name="Rectangle 5"/>
          <p:cNvSpPr/>
          <p:nvPr/>
        </p:nvSpPr>
        <p:spPr>
          <a:xfrm>
            <a:off x="323534" y="682449"/>
            <a:ext cx="4241782" cy="1261884"/>
          </a:xfrm>
          <a:prstGeom prst="rect">
            <a:avLst/>
          </a:prstGeom>
          <a:ln>
            <a:solidFill>
              <a:srgbClr val="CC0066"/>
            </a:solidFill>
          </a:ln>
        </p:spPr>
        <p:txBody>
          <a:bodyPr wrap="square">
            <a:spAutoFit/>
          </a:bodyPr>
          <a:lstStyle/>
          <a:p>
            <a:pPr marL="0" marR="0" algn="just">
              <a:spcBef>
                <a:spcPts val="0"/>
              </a:spcBef>
              <a:spcAft>
                <a:spcPts val="0"/>
              </a:spcAft>
            </a:pPr>
            <a:r>
              <a:rPr lang="en-US" sz="1600" b="1" u="sng" dirty="0" smtClean="0">
                <a:latin typeface="Calibri" panose="020F0502020204030204" pitchFamily="34" charset="0"/>
                <a:ea typeface="Times New Roman" panose="02020603050405020304" pitchFamily="18" charset="0"/>
                <a:cs typeface="Times New Roman" panose="02020603050405020304" pitchFamily="18" charset="0"/>
              </a:rPr>
              <a:t>General Features of ECG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W</a:t>
            </a:r>
            <a:r>
              <a:rPr lang="en-US" sz="1500" b="1" dirty="0" smtClean="0">
                <a:latin typeface="Calibri" panose="020F0502020204030204" pitchFamily="34" charset="0"/>
                <a:ea typeface="Times New Roman" panose="02020603050405020304" pitchFamily="18" charset="0"/>
                <a:cs typeface="Times New Roman" panose="02020603050405020304" pitchFamily="18" charset="0"/>
              </a:rPr>
              <a:t>ave</a:t>
            </a:r>
            <a:r>
              <a:rPr lang="en-US" sz="1500" dirty="0" smtClean="0">
                <a:latin typeface="Calibri" panose="020F0502020204030204" pitchFamily="34" charset="0"/>
                <a:ea typeface="Times New Roman" panose="02020603050405020304" pitchFamily="18" charset="0"/>
                <a:cs typeface="Times New Roman" panose="02020603050405020304" pitchFamily="18" charset="0"/>
              </a:rPr>
              <a:t> – Deflection from baseline (+ or - direction). </a:t>
            </a:r>
            <a:endParaRPr lang="en-US" sz="15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Segment</a:t>
            </a:r>
            <a:r>
              <a:rPr lang="en-US" sz="1500" dirty="0">
                <a:latin typeface="Calibri" panose="020F0502020204030204" pitchFamily="34" charset="0"/>
                <a:ea typeface="Times New Roman" panose="02020603050405020304" pitchFamily="18" charset="0"/>
                <a:cs typeface="Times New Roman" panose="02020603050405020304" pitchFamily="18" charset="0"/>
              </a:rPr>
              <a:t> - A line between waveforms.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Interval</a:t>
            </a:r>
            <a:r>
              <a:rPr lang="en-US" sz="1500" dirty="0">
                <a:latin typeface="Calibri" panose="020F0502020204030204" pitchFamily="34" charset="0"/>
                <a:ea typeface="Times New Roman" panose="02020603050405020304" pitchFamily="18" charset="0"/>
                <a:cs typeface="Times New Roman" panose="02020603050405020304" pitchFamily="18" charset="0"/>
              </a:rPr>
              <a:t>  - A waveform and a segment.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Complex</a:t>
            </a:r>
            <a:r>
              <a:rPr lang="en-US" sz="1500" dirty="0">
                <a:latin typeface="Calibri" panose="020F0502020204030204" pitchFamily="34" charset="0"/>
                <a:ea typeface="Times New Roman" panose="02020603050405020304" pitchFamily="18" charset="0"/>
                <a:cs typeface="Times New Roman" panose="02020603050405020304" pitchFamily="18" charset="0"/>
              </a:rPr>
              <a:t>  - Consists of several waveforms. </a:t>
            </a:r>
          </a:p>
        </p:txBody>
      </p:sp>
      <p:sp>
        <p:nvSpPr>
          <p:cNvPr id="8" name="Rectangle 7"/>
          <p:cNvSpPr/>
          <p:nvPr/>
        </p:nvSpPr>
        <p:spPr>
          <a:xfrm>
            <a:off x="340469" y="2213696"/>
            <a:ext cx="3269064" cy="1638654"/>
          </a:xfrm>
          <a:prstGeom prst="rect">
            <a:avLst/>
          </a:prstGeom>
        </p:spPr>
        <p:txBody>
          <a:bodyPr wrap="square">
            <a:spAutoFit/>
          </a:bodyPr>
          <a:lstStyle/>
          <a:p>
            <a:pPr marL="0" marR="0">
              <a:lnSpc>
                <a:spcPct val="107000"/>
              </a:lnSpc>
              <a:spcBef>
                <a:spcPts val="0"/>
              </a:spcBef>
              <a:spcAft>
                <a:spcPts val="0"/>
              </a:spcAft>
            </a:pPr>
            <a:r>
              <a:rPr lang="en-US" sz="16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Specific Waves and Complexes</a:t>
            </a:r>
          </a:p>
          <a:p>
            <a:pPr>
              <a:lnSpc>
                <a:spcPct val="107000"/>
              </a:lnSpc>
              <a:spcBef>
                <a:spcPts val="0"/>
              </a:spcBef>
              <a:spcAft>
                <a:spcPts val="0"/>
              </a:spcAft>
            </a:pPr>
            <a:r>
              <a:rPr lang="en-US" sz="1600" b="1" u="sng" dirty="0" smtClean="0">
                <a:latin typeface="Calibri" panose="020F0502020204030204" pitchFamily="34" charset="0"/>
                <a:ea typeface="Calibri" panose="020F0502020204030204" pitchFamily="34" charset="0"/>
                <a:cs typeface="Times New Roman" panose="02020603050405020304" pitchFamily="18" charset="0"/>
              </a:rPr>
              <a:t>P Wave</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600" b="1" u="sng"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u="sng" dirty="0" smtClean="0">
                <a:latin typeface="Calibri" panose="020F0502020204030204" pitchFamily="34" charset="0"/>
                <a:ea typeface="Calibri" panose="020F0502020204030204" pitchFamily="34" charset="0"/>
                <a:cs typeface="Times New Roman" panose="02020603050405020304" pitchFamily="18" charset="0"/>
              </a:rPr>
              <a:t>QRS Complex</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p>
          <a:p>
            <a:endParaRPr lang="en-US" sz="1600" b="1" u="sng" dirty="0" smtClean="0">
              <a:latin typeface="Calibri" panose="020F0502020204030204" pitchFamily="34" charset="0"/>
            </a:endParaRPr>
          </a:p>
          <a:p>
            <a:r>
              <a:rPr lang="en-US" sz="1600" b="1" u="sng" dirty="0" smtClean="0">
                <a:latin typeface="Calibri" panose="020F0502020204030204" pitchFamily="34" charset="0"/>
              </a:rPr>
              <a:t>T Wave</a:t>
            </a:r>
            <a:r>
              <a:rPr lang="en-US" sz="1600" b="1" dirty="0" smtClean="0">
                <a:latin typeface="Calibri" panose="020F0502020204030204" pitchFamily="34" charset="0"/>
              </a:rPr>
              <a:t> -</a:t>
            </a:r>
            <a:endParaRPr lang="en-US" sz="1600" b="1" dirty="0">
              <a:latin typeface="Calibri" panose="020F0502020204030204" pitchFamily="34" charset="0"/>
            </a:endParaRPr>
          </a:p>
        </p:txBody>
      </p:sp>
      <p:sp>
        <p:nvSpPr>
          <p:cNvPr id="9" name="Rectangle 8"/>
          <p:cNvSpPr/>
          <p:nvPr/>
        </p:nvSpPr>
        <p:spPr>
          <a:xfrm>
            <a:off x="5086523" y="1163065"/>
            <a:ext cx="3951941" cy="276999"/>
          </a:xfrm>
          <a:prstGeom prst="rect">
            <a:avLst/>
          </a:prstGeom>
        </p:spPr>
        <p:txBody>
          <a:bodyPr wrap="square">
            <a:spAutoFit/>
          </a:bodyPr>
          <a:lstStyle/>
          <a:p>
            <a:r>
              <a:rPr lang="en-US" sz="1200" dirty="0">
                <a:solidFill>
                  <a:srgbClr val="CC3300"/>
                </a:solidFill>
                <a:latin typeface="Calibri" panose="020F0502020204030204" pitchFamily="34" charset="0"/>
              </a:rPr>
              <a:t>https://www.youtube.com/watch?v=RYZ4daFwMa8</a:t>
            </a:r>
          </a:p>
        </p:txBody>
      </p:sp>
      <p:sp>
        <p:nvSpPr>
          <p:cNvPr id="10" name="Rectangle 9"/>
          <p:cNvSpPr/>
          <p:nvPr/>
        </p:nvSpPr>
        <p:spPr>
          <a:xfrm>
            <a:off x="5086524" y="1516267"/>
            <a:ext cx="4229527" cy="276999"/>
          </a:xfrm>
          <a:prstGeom prst="rect">
            <a:avLst/>
          </a:prstGeom>
        </p:spPr>
        <p:txBody>
          <a:bodyPr wrap="square">
            <a:spAutoFit/>
          </a:bodyPr>
          <a:lstStyle/>
          <a:p>
            <a:r>
              <a:rPr lang="en-US" sz="1200" dirty="0">
                <a:solidFill>
                  <a:srgbClr val="CC3300"/>
                </a:solidFill>
                <a:latin typeface="Calibri" panose="020F0502020204030204" pitchFamily="34" charset="0"/>
              </a:rPr>
              <a:t>http://ekginterpretation.weebly.com/cardiac-cycle.html</a:t>
            </a:r>
          </a:p>
        </p:txBody>
      </p:sp>
      <p:sp>
        <p:nvSpPr>
          <p:cNvPr id="11" name="Rectangle 10"/>
          <p:cNvSpPr/>
          <p:nvPr/>
        </p:nvSpPr>
        <p:spPr>
          <a:xfrm>
            <a:off x="5064082" y="847682"/>
            <a:ext cx="2416429" cy="276999"/>
          </a:xfrm>
          <a:prstGeom prst="rect">
            <a:avLst/>
          </a:prstGeom>
        </p:spPr>
        <p:txBody>
          <a:bodyPr wrap="square">
            <a:spAutoFit/>
          </a:bodyPr>
          <a:lstStyle/>
          <a:p>
            <a:r>
              <a:rPr lang="en-US" sz="1200" dirty="0" smtClean="0">
                <a:solidFill>
                  <a:srgbClr val="006666"/>
                </a:solidFill>
                <a:latin typeface="Calibri" panose="020F0502020204030204" pitchFamily="34" charset="0"/>
              </a:rPr>
              <a:t>Take a look at these links…</a:t>
            </a:r>
            <a:endParaRPr lang="en-US" sz="1200" dirty="0">
              <a:solidFill>
                <a:srgbClr val="006666"/>
              </a:solidFill>
              <a:latin typeface="Calibri" panose="020F0502020204030204"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4604" t="1665" r="14924" b="44916"/>
          <a:stretch/>
        </p:blipFill>
        <p:spPr>
          <a:xfrm>
            <a:off x="2493818" y="3587739"/>
            <a:ext cx="4424218" cy="3108625"/>
          </a:xfrm>
          <a:prstGeom prst="rect">
            <a:avLst/>
          </a:prstGeom>
        </p:spPr>
      </p:pic>
      <p:sp>
        <p:nvSpPr>
          <p:cNvPr id="7" name="Rectangle 6"/>
          <p:cNvSpPr/>
          <p:nvPr/>
        </p:nvSpPr>
        <p:spPr>
          <a:xfrm>
            <a:off x="5625688" y="2186181"/>
            <a:ext cx="2837110" cy="1128963"/>
          </a:xfrm>
          <a:prstGeom prst="rect">
            <a:avLst/>
          </a:prstGeom>
        </p:spPr>
        <p:txBody>
          <a:bodyPr wrap="square">
            <a:spAutoFit/>
          </a:bodyPr>
          <a:lstStyle/>
          <a:p>
            <a:pPr>
              <a:lnSpc>
                <a:spcPct val="107000"/>
              </a:lnSpc>
              <a:spcBef>
                <a:spcPts val="0"/>
              </a:spcBef>
              <a:spcAft>
                <a:spcPts val="0"/>
              </a:spcAft>
            </a:pPr>
            <a:r>
              <a:rPr lang="en-US" sz="16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Specific Intervals and Segments</a:t>
            </a:r>
          </a:p>
          <a:p>
            <a:pPr marL="0" marR="0">
              <a:lnSpc>
                <a:spcPct val="107000"/>
              </a:lnSpc>
              <a:spcBef>
                <a:spcPts val="0"/>
              </a:spcBef>
              <a:spcAft>
                <a:spcPts val="0"/>
              </a:spcAft>
            </a:pPr>
            <a:r>
              <a:rPr lang="en-US" sz="1600" b="1" u="sng" dirty="0">
                <a:solidFill>
                  <a:srgbClr val="800000"/>
                </a:solidFill>
                <a:latin typeface="Calibri" panose="020F0502020204030204" pitchFamily="34" charset="0"/>
              </a:rPr>
              <a:t>S-T </a:t>
            </a:r>
            <a:r>
              <a:rPr lang="en-US" sz="1600" b="1" u="sng" dirty="0" smtClean="0">
                <a:solidFill>
                  <a:srgbClr val="800000"/>
                </a:solidFill>
                <a:latin typeface="Calibri" panose="020F0502020204030204" pitchFamily="34" charset="0"/>
              </a:rPr>
              <a:t>Segment, T-P </a:t>
            </a:r>
            <a:r>
              <a:rPr lang="en-US" sz="1600" b="1" u="sng" dirty="0">
                <a:solidFill>
                  <a:srgbClr val="800000"/>
                </a:solidFill>
                <a:latin typeface="Calibri" panose="020F0502020204030204" pitchFamily="34" charset="0"/>
              </a:rPr>
              <a:t>Segment</a:t>
            </a:r>
            <a:r>
              <a:rPr lang="en-US" sz="1600" dirty="0">
                <a:latin typeface="Calibri" panose="020F0502020204030204" pitchFamily="34" charset="0"/>
              </a:rPr>
              <a:t> </a:t>
            </a:r>
          </a:p>
          <a:p>
            <a:r>
              <a:rPr lang="en-US" sz="1600" b="1" u="sng" dirty="0">
                <a:solidFill>
                  <a:srgbClr val="800000"/>
                </a:solidFill>
                <a:latin typeface="Calibri" panose="020F0502020204030204" pitchFamily="34" charset="0"/>
                <a:ea typeface="Calibri" panose="020F0502020204030204" pitchFamily="34" charset="0"/>
                <a:cs typeface="Times New Roman" panose="02020603050405020304" pitchFamily="18" charset="0"/>
              </a:rPr>
              <a:t>PR </a:t>
            </a:r>
            <a:r>
              <a:rPr lang="en-US" sz="1600" b="1" u="sng" dirty="0" smtClean="0">
                <a:solidFill>
                  <a:srgbClr val="800000"/>
                </a:solidFill>
                <a:latin typeface="Calibri" panose="020F0502020204030204" pitchFamily="34" charset="0"/>
                <a:ea typeface="Calibri" panose="020F0502020204030204" pitchFamily="34" charset="0"/>
                <a:cs typeface="Times New Roman" panose="02020603050405020304" pitchFamily="18" charset="0"/>
              </a:rPr>
              <a:t>Segment, </a:t>
            </a:r>
            <a:r>
              <a:rPr lang="en-US" sz="1600" b="1" u="sng" dirty="0" smtClean="0">
                <a:solidFill>
                  <a:srgbClr val="800000"/>
                </a:solidFill>
                <a:latin typeface="Calibri" panose="020F0502020204030204" pitchFamily="34" charset="0"/>
              </a:rPr>
              <a:t>P-R Interval </a:t>
            </a:r>
          </a:p>
          <a:p>
            <a:r>
              <a:rPr lang="en-US" sz="1600" b="1" u="sng" dirty="0" smtClean="0">
                <a:solidFill>
                  <a:srgbClr val="800000"/>
                </a:solidFill>
                <a:latin typeface="Calibri" panose="020F0502020204030204" pitchFamily="34" charset="0"/>
              </a:rPr>
              <a:t>QT Interval</a:t>
            </a:r>
            <a:endParaRPr lang="en-US" sz="1600" b="1" u="sng" dirty="0">
              <a:solidFill>
                <a:srgbClr val="800000"/>
              </a:solidFill>
              <a:latin typeface="Calibri" panose="020F0502020204030204" pitchFamily="34" charset="0"/>
            </a:endParaRPr>
          </a:p>
        </p:txBody>
      </p:sp>
    </p:spTree>
    <p:extLst>
      <p:ext uri="{BB962C8B-B14F-4D97-AF65-F5344CB8AC3E}">
        <p14:creationId xmlns:p14="http://schemas.microsoft.com/office/powerpoint/2010/main" val="22200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947" y="192400"/>
            <a:ext cx="8686829" cy="830997"/>
          </a:xfrm>
          <a:prstGeom prst="rect">
            <a:avLst/>
          </a:prstGeom>
        </p:spPr>
        <p:txBody>
          <a:bodyPr wrap="square">
            <a:spAutoFit/>
          </a:bodyPr>
          <a:lstStyle/>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Examine the ECG traces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below. Use the Normal ECG trace as a guide. Identify the waves and complexes and state what they indicate. Then find the abnormal component on </a:t>
            </a:r>
            <a:r>
              <a:rPr lang="en-US" sz="1600" u="sng" dirty="0" smtClean="0">
                <a:latin typeface="Calibri" panose="020F0502020204030204" pitchFamily="34" charset="0"/>
                <a:ea typeface="Times New Roman" panose="02020603050405020304" pitchFamily="18" charset="0"/>
                <a:cs typeface="Times New Roman" panose="02020603050405020304" pitchFamily="18" charset="0"/>
              </a:rPr>
              <a:t>each</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of these ECG traces </a:t>
            </a: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b)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 </a:t>
            </a:r>
            <a:r>
              <a:rPr lang="en-US" sz="1600" dirty="0">
                <a:latin typeface="Calibri" panose="020F0502020204030204" pitchFamily="34" charset="0"/>
                <a:ea typeface="Times New Roman" panose="02020603050405020304" pitchFamily="18" charset="0"/>
                <a:cs typeface="Times New Roman" panose="02020603050405020304" pitchFamily="18" charset="0"/>
              </a:rPr>
              <a:t>and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suggest what </a:t>
            </a:r>
            <a:r>
              <a:rPr lang="en-US" sz="1600" dirty="0">
                <a:latin typeface="Calibri" panose="020F0502020204030204" pitchFamily="34" charset="0"/>
                <a:ea typeface="Times New Roman" panose="02020603050405020304" pitchFamily="18" charset="0"/>
                <a:cs typeface="Times New Roman" panose="02020603050405020304" pitchFamily="18" charset="0"/>
              </a:rPr>
              <a:t>they might indicate: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70" y="1358388"/>
            <a:ext cx="3913632" cy="2386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02" y="4193472"/>
            <a:ext cx="3881628" cy="24359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362" y="1358388"/>
            <a:ext cx="3982212" cy="2313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46" y="3896094"/>
            <a:ext cx="3722870" cy="2782801"/>
          </a:xfrm>
          <a:prstGeom prst="rect">
            <a:avLst/>
          </a:prstGeom>
        </p:spPr>
      </p:pic>
      <p:sp>
        <p:nvSpPr>
          <p:cNvPr id="11" name="Rectangle 10"/>
          <p:cNvSpPr/>
          <p:nvPr/>
        </p:nvSpPr>
        <p:spPr>
          <a:xfrm>
            <a:off x="788127" y="1333452"/>
            <a:ext cx="1716683" cy="338554"/>
          </a:xfrm>
          <a:prstGeom prst="rect">
            <a:avLst/>
          </a:prstGeom>
        </p:spPr>
        <p:txBody>
          <a:bodyPr wrap="square">
            <a:spAutoFit/>
          </a:bodyPr>
          <a:lstStyle/>
          <a:p>
            <a:pPr marL="0" marR="0">
              <a:spcBef>
                <a:spcPts val="0"/>
              </a:spcBef>
              <a:spcAft>
                <a:spcPts val="0"/>
              </a:spcAft>
            </a:pPr>
            <a:r>
              <a:rPr lang="en-US" sz="16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Normal ECG trace</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5022189" y="1399558"/>
            <a:ext cx="395019" cy="338554"/>
          </a:xfrm>
          <a:prstGeom prst="rect">
            <a:avLst/>
          </a:prstGeom>
        </p:spPr>
        <p:txBody>
          <a:bodyPr wrap="square">
            <a:spAutoFit/>
          </a:bodyPr>
          <a:lstStyle/>
          <a:p>
            <a:pPr marL="0" marR="0">
              <a:spcBef>
                <a:spcPts val="0"/>
              </a:spcBef>
              <a:spcAft>
                <a:spcPts val="0"/>
              </a:spcAft>
            </a:pP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876909" y="4024195"/>
            <a:ext cx="395019" cy="338554"/>
          </a:xfrm>
          <a:prstGeom prst="rect">
            <a:avLst/>
          </a:prstGeom>
        </p:spPr>
        <p:txBody>
          <a:bodyPr wrap="square">
            <a:spAutoFit/>
          </a:bodyPr>
          <a:lstStyle/>
          <a:p>
            <a:pPr marL="0" marR="0">
              <a:spcBef>
                <a:spcPts val="0"/>
              </a:spcBef>
              <a:spcAft>
                <a:spcPts val="0"/>
              </a:spcAft>
            </a:pP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5101437" y="4284049"/>
            <a:ext cx="395019" cy="338554"/>
          </a:xfrm>
          <a:prstGeom prst="rect">
            <a:avLst/>
          </a:prstGeom>
        </p:spPr>
        <p:txBody>
          <a:bodyPr wrap="square">
            <a:spAutoFit/>
          </a:bodyPr>
          <a:lstStyle/>
          <a:p>
            <a:pPr marL="0" marR="0">
              <a:spcBef>
                <a:spcPts val="0"/>
              </a:spcBef>
              <a:spcAft>
                <a:spcPts val="0"/>
              </a:spcAft>
            </a:pPr>
            <a:r>
              <a:rPr lang="en-US"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2" name="Oval 1"/>
          <p:cNvSpPr/>
          <p:nvPr/>
        </p:nvSpPr>
        <p:spPr>
          <a:xfrm>
            <a:off x="1074418" y="2816042"/>
            <a:ext cx="701963" cy="5737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856509" y="1857956"/>
            <a:ext cx="1089566" cy="181386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50527" y="2764887"/>
            <a:ext cx="902250" cy="62485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4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1662" t="710" r="1175" b="2838"/>
          <a:stretch>
            <a:fillRect/>
          </a:stretch>
        </p:blipFill>
        <p:spPr bwMode="auto">
          <a:xfrm>
            <a:off x="876300" y="777875"/>
            <a:ext cx="7456488"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2247900" y="44450"/>
            <a:ext cx="4637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CC3300"/>
                </a:solidFill>
                <a:latin typeface="Calibri" panose="020F0502020204030204" pitchFamily="34" charset="0"/>
              </a:rPr>
              <a:t>The Cardiac Cycle </a:t>
            </a:r>
          </a:p>
        </p:txBody>
      </p:sp>
      <p:sp>
        <p:nvSpPr>
          <p:cNvPr id="19460" name="Rectangle 4"/>
          <p:cNvSpPr>
            <a:spLocks noChangeArrowheads="1"/>
          </p:cNvSpPr>
          <p:nvPr/>
        </p:nvSpPr>
        <p:spPr bwMode="auto">
          <a:xfrm>
            <a:off x="2247900" y="6351588"/>
            <a:ext cx="4869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smtClean="0">
                <a:solidFill>
                  <a:srgbClr val="0000FF"/>
                </a:solidFill>
                <a:latin typeface="Calibri" panose="020F0502020204030204" pitchFamily="34" charset="0"/>
              </a:rPr>
              <a:t>http://www.youtube.com/watch?v=rguztY8aqpk</a:t>
            </a:r>
            <a:endParaRPr lang="en-US" altLang="en-US" sz="1800" b="1" dirty="0">
              <a:solidFill>
                <a:srgbClr val="0000FF"/>
              </a:solidFill>
              <a:latin typeface="Calibri" panose="020F0502020204030204" pitchFamily="34" charset="0"/>
            </a:endParaRPr>
          </a:p>
        </p:txBody>
      </p:sp>
      <p:sp>
        <p:nvSpPr>
          <p:cNvPr id="2" name="Rectangle 1"/>
          <p:cNvSpPr/>
          <p:nvPr/>
        </p:nvSpPr>
        <p:spPr>
          <a:xfrm>
            <a:off x="301082" y="161680"/>
            <a:ext cx="1449659" cy="1015663"/>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q"/>
            </a:pP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Diastole</a:t>
            </a:r>
            <a:r>
              <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endParaRPr lang="en-US" sz="1000"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q"/>
            </a:pPr>
            <a:endParaRPr lang="en-US" sz="1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q"/>
            </a:pPr>
            <a:r>
              <a:rPr lang="en-US" sz="2000"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Systole</a:t>
            </a:r>
            <a:endPar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801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531938"/>
            <a:ext cx="9096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AutoNum type="arabicPeriod"/>
            </a:pPr>
            <a:r>
              <a:rPr lang="en-US" altLang="en-US" b="1" u="sng" dirty="0">
                <a:solidFill>
                  <a:srgbClr val="0000FF"/>
                </a:solidFill>
                <a:latin typeface="Calibri" panose="020F0502020204030204" pitchFamily="34" charset="0"/>
              </a:rPr>
              <a:t>Late Diastole</a:t>
            </a:r>
            <a:r>
              <a:rPr lang="en-US" altLang="en-US" dirty="0">
                <a:solidFill>
                  <a:srgbClr val="000000"/>
                </a:solidFill>
                <a:latin typeface="Calibri" panose="020F0502020204030204" pitchFamily="34" charset="0"/>
              </a:rPr>
              <a:t>: “Heart at rest” all chambers relaxed filling with blood (passive filling ~ 80% full).</a:t>
            </a:r>
          </a:p>
        </p:txBody>
      </p:sp>
      <p:sp>
        <p:nvSpPr>
          <p:cNvPr id="26627" name="Rectangle 3"/>
          <p:cNvSpPr>
            <a:spLocks noChangeArrowheads="1"/>
          </p:cNvSpPr>
          <p:nvPr/>
        </p:nvSpPr>
        <p:spPr bwMode="auto">
          <a:xfrm>
            <a:off x="19050" y="3228975"/>
            <a:ext cx="88296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2. </a:t>
            </a:r>
            <a:r>
              <a:rPr lang="en-US" altLang="en-US" b="1" u="sng" dirty="0">
                <a:solidFill>
                  <a:srgbClr val="0000FF"/>
                </a:solidFill>
                <a:latin typeface="Calibri" panose="020F0502020204030204" pitchFamily="34" charset="0"/>
              </a:rPr>
              <a:t>Atrial Systole</a:t>
            </a:r>
            <a:r>
              <a:rPr lang="en-US" altLang="en-US" dirty="0">
                <a:solidFill>
                  <a:srgbClr val="000000"/>
                </a:solidFill>
                <a:latin typeface="Calibri" panose="020F0502020204030204" pitchFamily="34" charset="0"/>
              </a:rPr>
              <a:t>: atria contract, adds the last 20% of blood to ventricles (top off ventricles)</a:t>
            </a:r>
          </a:p>
          <a:p>
            <a:pPr eaLnBrk="1" hangingPunct="1">
              <a:lnSpc>
                <a:spcPct val="125000"/>
              </a:lnSpc>
              <a:spcBef>
                <a:spcPct val="25000"/>
              </a:spcBef>
              <a:buFontTx/>
              <a:buNone/>
            </a:pPr>
            <a:r>
              <a:rPr lang="en-US" altLang="en-US" sz="2800" i="1" dirty="0">
                <a:solidFill>
                  <a:srgbClr val="000000"/>
                </a:solidFill>
                <a:latin typeface="Calibri" panose="020F0502020204030204" pitchFamily="34" charset="0"/>
              </a:rPr>
              <a:t>			Occurs after P-wave on EKG</a:t>
            </a:r>
          </a:p>
        </p:txBody>
      </p:sp>
      <p:sp>
        <p:nvSpPr>
          <p:cNvPr id="20484" name="Text Box 4"/>
          <p:cNvSpPr txBox="1">
            <a:spLocks noChangeArrowheads="1"/>
          </p:cNvSpPr>
          <p:nvPr/>
        </p:nvSpPr>
        <p:spPr bwMode="auto">
          <a:xfrm>
            <a:off x="882650" y="207963"/>
            <a:ext cx="7346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000000"/>
                </a:solidFill>
                <a:latin typeface="Calibri" panose="020F0502020204030204" pitchFamily="34" charset="0"/>
              </a:rPr>
              <a:t>The Cardiac Cycle: </a:t>
            </a:r>
          </a:p>
          <a:p>
            <a:pPr algn="ctr">
              <a:spcBef>
                <a:spcPct val="0"/>
              </a:spcBef>
              <a:buFontTx/>
              <a:buNone/>
            </a:pPr>
            <a:r>
              <a:rPr lang="en-US" altLang="en-US" sz="3600" b="1">
                <a:solidFill>
                  <a:srgbClr val="000000"/>
                </a:solidFill>
                <a:latin typeface="Calibri" panose="020F0502020204030204" pitchFamily="34" charset="0"/>
              </a:rPr>
              <a:t>Mechanical Events of the Heart </a:t>
            </a:r>
          </a:p>
        </p:txBody>
      </p:sp>
      <p:sp>
        <p:nvSpPr>
          <p:cNvPr id="26629" name="Text Box 5"/>
          <p:cNvSpPr txBox="1">
            <a:spLocks noChangeArrowheads="1"/>
          </p:cNvSpPr>
          <p:nvPr/>
        </p:nvSpPr>
        <p:spPr bwMode="auto">
          <a:xfrm>
            <a:off x="555625" y="5699125"/>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0000"/>
                </a:solidFill>
                <a:latin typeface="Calibri" panose="020F0502020204030204" pitchFamily="34" charset="0"/>
              </a:rPr>
              <a:t>End Diastolic Volume (</a:t>
            </a:r>
            <a:r>
              <a:rPr lang="en-US" altLang="en-US" sz="2400" b="1" dirty="0">
                <a:solidFill>
                  <a:srgbClr val="000000"/>
                </a:solidFill>
                <a:latin typeface="Calibri" panose="020F0502020204030204" pitchFamily="34" charset="0"/>
              </a:rPr>
              <a:t>EDV</a:t>
            </a:r>
            <a:r>
              <a:rPr lang="en-US" altLang="en-US" sz="2400" dirty="0">
                <a:solidFill>
                  <a:srgbClr val="000000"/>
                </a:solidFill>
                <a:latin typeface="Calibri" panose="020F0502020204030204" pitchFamily="34" charset="0"/>
              </a:rPr>
              <a:t>) = Maximum ventricular volume</a:t>
            </a:r>
            <a:r>
              <a:rPr lang="en-US" altLang="en-US" sz="2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23590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87338" y="446088"/>
            <a:ext cx="86598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3. </a:t>
            </a:r>
            <a:r>
              <a:rPr lang="en-US" altLang="en-US" b="1" u="sng" dirty="0">
                <a:solidFill>
                  <a:srgbClr val="0000FF"/>
                </a:solidFill>
                <a:latin typeface="Calibri" panose="020F0502020204030204" pitchFamily="34" charset="0"/>
              </a:rPr>
              <a:t>Ventricular Systole </a:t>
            </a:r>
            <a:r>
              <a:rPr lang="en-US" altLang="en-US" u="sng" dirty="0">
                <a:solidFill>
                  <a:srgbClr val="000000"/>
                </a:solidFill>
                <a:latin typeface="Calibri" panose="020F0502020204030204" pitchFamily="34" charset="0"/>
              </a:rPr>
              <a:t>(part 1)</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Ventricular contraction begins - </a:t>
            </a:r>
            <a:r>
              <a:rPr lang="en-US" altLang="en-US" dirty="0">
                <a:solidFill>
                  <a:srgbClr val="000000"/>
                </a:solidFill>
                <a:latin typeface="Calibri" panose="020F0502020204030204" pitchFamily="34" charset="0"/>
                <a:sym typeface="Symbol" panose="05050102010706020507" pitchFamily="18" charset="2"/>
              </a:rPr>
              <a:t>Pressure (P).</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Closure of AV valves = 1</a:t>
            </a:r>
            <a:r>
              <a:rPr lang="en-US" altLang="en-US" baseline="30000" dirty="0">
                <a:solidFill>
                  <a:srgbClr val="000000"/>
                </a:solidFill>
                <a:latin typeface="Calibri" panose="020F0502020204030204" pitchFamily="34" charset="0"/>
              </a:rPr>
              <a:t>st</a:t>
            </a:r>
            <a:r>
              <a:rPr lang="en-US" altLang="en-US" dirty="0">
                <a:solidFill>
                  <a:srgbClr val="000000"/>
                </a:solidFill>
                <a:latin typeface="Calibri" panose="020F0502020204030204" pitchFamily="34" charset="0"/>
              </a:rPr>
              <a:t> heart sound ("</a:t>
            </a:r>
            <a:r>
              <a:rPr lang="en-US" altLang="en-US" dirty="0" err="1">
                <a:solidFill>
                  <a:srgbClr val="000000"/>
                </a:solidFill>
                <a:latin typeface="Calibri" panose="020F0502020204030204" pitchFamily="34" charset="0"/>
              </a:rPr>
              <a:t>lub</a:t>
            </a:r>
            <a:r>
              <a:rPr lang="en-US" altLang="en-US" dirty="0">
                <a:solidFill>
                  <a:srgbClr val="000000"/>
                </a:solidFill>
                <a:latin typeface="Calibri" panose="020F0502020204030204" pitchFamily="34" charset="0"/>
              </a:rPr>
              <a:t>") </a:t>
            </a:r>
          </a:p>
        </p:txBody>
      </p:sp>
      <p:sp>
        <p:nvSpPr>
          <p:cNvPr id="27651" name="Text Box 3"/>
          <p:cNvSpPr txBox="1">
            <a:spLocks noChangeArrowheads="1"/>
          </p:cNvSpPr>
          <p:nvPr/>
        </p:nvSpPr>
        <p:spPr bwMode="auto">
          <a:xfrm>
            <a:off x="784225" y="3063875"/>
            <a:ext cx="75961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en-US" dirty="0">
                <a:solidFill>
                  <a:srgbClr val="000000"/>
                </a:solidFill>
                <a:latin typeface="Calibri" panose="020F0502020204030204" pitchFamily="34" charset="0"/>
              </a:rPr>
              <a:t>Sealed Compartment – all valves are closed.</a:t>
            </a:r>
            <a:r>
              <a:rPr lang="en-US" altLang="en-US" i="1" dirty="0">
                <a:solidFill>
                  <a:srgbClr val="000000"/>
                </a:solidFill>
                <a:latin typeface="Calibri" panose="020F0502020204030204" pitchFamily="34" charset="0"/>
              </a:rPr>
              <a:t> </a:t>
            </a:r>
          </a:p>
          <a:p>
            <a:pPr>
              <a:lnSpc>
                <a:spcPct val="125000"/>
              </a:lnSpc>
              <a:spcBef>
                <a:spcPct val="0"/>
              </a:spcBef>
              <a:buFontTx/>
              <a:buNone/>
            </a:pPr>
            <a:endParaRPr lang="en-US" altLang="en-US" sz="1000" i="1" dirty="0">
              <a:solidFill>
                <a:srgbClr val="000000"/>
              </a:solidFill>
              <a:latin typeface="Calibri" panose="020F0502020204030204" pitchFamily="34" charset="0"/>
            </a:endParaRPr>
          </a:p>
        </p:txBody>
      </p:sp>
      <p:sp>
        <p:nvSpPr>
          <p:cNvPr id="27652" name="Rectangle 4"/>
          <p:cNvSpPr>
            <a:spLocks noChangeArrowheads="1"/>
          </p:cNvSpPr>
          <p:nvPr/>
        </p:nvSpPr>
        <p:spPr bwMode="auto">
          <a:xfrm>
            <a:off x="600075" y="4400550"/>
            <a:ext cx="76295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000000"/>
                </a:solidFill>
                <a:latin typeface="Calibri" panose="020F0502020204030204" pitchFamily="34" charset="0"/>
              </a:rPr>
              <a:t>Isovolumetric ventricular contraction</a:t>
            </a:r>
            <a:r>
              <a:rPr lang="en-US" altLang="en-US" dirty="0">
                <a:solidFill>
                  <a:srgbClr val="000000"/>
                </a:solidFill>
                <a:latin typeface="Calibri" panose="020F0502020204030204" pitchFamily="34" charset="0"/>
              </a:rPr>
              <a:t>: </a:t>
            </a:r>
          </a:p>
          <a:p>
            <a:pPr>
              <a:spcBef>
                <a:spcPct val="0"/>
              </a:spcBef>
              <a:buFontTx/>
              <a:buNone/>
            </a:pPr>
            <a:endParaRPr lang="en-US" altLang="en-US" sz="1800" dirty="0">
              <a:solidFill>
                <a:srgbClr val="000000"/>
              </a:solidFill>
              <a:latin typeface="Calibri" panose="020F0502020204030204" pitchFamily="34" charset="0"/>
            </a:endParaRPr>
          </a:p>
          <a:p>
            <a:pPr>
              <a:spcBef>
                <a:spcPct val="0"/>
              </a:spcBef>
              <a:buFontTx/>
              <a:buNone/>
            </a:pPr>
            <a:r>
              <a:rPr lang="en-US" altLang="en-US" dirty="0">
                <a:solidFill>
                  <a:srgbClr val="000000"/>
                </a:solidFill>
                <a:latin typeface="Calibri" panose="020F0502020204030204" pitchFamily="34" charset="0"/>
              </a:rPr>
              <a:t>=&gt; pressure builds as volume stays the same.</a:t>
            </a:r>
          </a:p>
        </p:txBody>
      </p:sp>
    </p:spTree>
    <p:extLst>
      <p:ext uri="{BB962C8B-B14F-4D97-AF65-F5344CB8AC3E}">
        <p14:creationId xmlns:p14="http://schemas.microsoft.com/office/powerpoint/2010/main" val="181463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6050" y="371475"/>
            <a:ext cx="88836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4. </a:t>
            </a:r>
            <a:r>
              <a:rPr lang="en-US" altLang="en-US" b="1" u="sng" dirty="0">
                <a:solidFill>
                  <a:srgbClr val="0000FF"/>
                </a:solidFill>
                <a:latin typeface="Calibri" panose="020F0502020204030204" pitchFamily="34" charset="0"/>
              </a:rPr>
              <a:t>Ventricular Systole </a:t>
            </a:r>
            <a:r>
              <a:rPr lang="en-US" altLang="en-US" u="sng" dirty="0">
                <a:solidFill>
                  <a:srgbClr val="000000"/>
                </a:solidFill>
                <a:latin typeface="Calibri" panose="020F0502020204030204" pitchFamily="34" charset="0"/>
              </a:rPr>
              <a:t>(part 2)</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  Ejection phase: </a:t>
            </a:r>
            <a:r>
              <a:rPr lang="en-US" altLang="en-US" dirty="0">
                <a:solidFill>
                  <a:srgbClr val="000000"/>
                </a:solidFill>
                <a:latin typeface="Calibri" panose="020F0502020204030204" pitchFamily="34" charset="0"/>
                <a:sym typeface="Symbol" panose="05050102010706020507" pitchFamily="18" charset="2"/>
              </a:rPr>
              <a:t>P </a:t>
            </a:r>
            <a:r>
              <a:rPr lang="en-US" altLang="en-US" dirty="0">
                <a:solidFill>
                  <a:srgbClr val="000000"/>
                </a:solidFill>
                <a:latin typeface="Calibri" panose="020F0502020204030204" pitchFamily="34" charset="0"/>
              </a:rPr>
              <a:t>pushes open semilunar valves, blood forced out into artery leaving ventricle.</a:t>
            </a:r>
          </a:p>
        </p:txBody>
      </p:sp>
      <p:sp>
        <p:nvSpPr>
          <p:cNvPr id="28675" name="Text Box 3"/>
          <p:cNvSpPr txBox="1">
            <a:spLocks noChangeArrowheads="1"/>
          </p:cNvSpPr>
          <p:nvPr/>
        </p:nvSpPr>
        <p:spPr bwMode="auto">
          <a:xfrm>
            <a:off x="898525" y="2876550"/>
            <a:ext cx="712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0000"/>
                </a:solidFill>
                <a:latin typeface="Calibri" panose="020F0502020204030204" pitchFamily="34" charset="0"/>
              </a:rPr>
              <a:t>Pulmonary Semilunar =&gt; 25 mmHg (minimum pressure)</a:t>
            </a:r>
          </a:p>
        </p:txBody>
      </p:sp>
      <p:sp>
        <p:nvSpPr>
          <p:cNvPr id="28676" name="Text Box 4"/>
          <p:cNvSpPr txBox="1">
            <a:spLocks noChangeArrowheads="1"/>
          </p:cNvSpPr>
          <p:nvPr/>
        </p:nvSpPr>
        <p:spPr bwMode="auto">
          <a:xfrm>
            <a:off x="908050" y="3648075"/>
            <a:ext cx="708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Calibri" panose="020F0502020204030204" pitchFamily="34" charset="0"/>
              </a:rPr>
              <a:t>Aortic Semilunar =&gt; 80 mmHg (minimum pressure)</a:t>
            </a:r>
          </a:p>
        </p:txBody>
      </p:sp>
      <p:sp>
        <p:nvSpPr>
          <p:cNvPr id="28677" name="Text Box 5"/>
          <p:cNvSpPr txBox="1">
            <a:spLocks noChangeArrowheads="1"/>
          </p:cNvSpPr>
          <p:nvPr/>
        </p:nvSpPr>
        <p:spPr bwMode="auto">
          <a:xfrm>
            <a:off x="517525" y="4702175"/>
            <a:ext cx="8612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000000"/>
                </a:solidFill>
                <a:latin typeface="Calibri" panose="020F0502020204030204" pitchFamily="34" charset="0"/>
              </a:rPr>
              <a:t>End Systolic Volume (</a:t>
            </a:r>
            <a:r>
              <a:rPr lang="en-US" altLang="en-US" sz="2800" b="1" dirty="0">
                <a:solidFill>
                  <a:srgbClr val="000000"/>
                </a:solidFill>
                <a:latin typeface="Calibri" panose="020F0502020204030204" pitchFamily="34" charset="0"/>
              </a:rPr>
              <a:t>ESV</a:t>
            </a:r>
            <a:r>
              <a:rPr lang="en-US" altLang="en-US" sz="2800" dirty="0">
                <a:solidFill>
                  <a:srgbClr val="000000"/>
                </a:solidFill>
                <a:latin typeface="Calibri" panose="020F0502020204030204" pitchFamily="34" charset="0"/>
              </a:rPr>
              <a:t>) = volume remaining in </a:t>
            </a:r>
          </a:p>
          <a:p>
            <a:pPr>
              <a:spcBef>
                <a:spcPct val="0"/>
              </a:spcBef>
              <a:buFontTx/>
              <a:buNone/>
            </a:pPr>
            <a:r>
              <a:rPr lang="en-US" altLang="en-US" sz="2800" dirty="0">
                <a:solidFill>
                  <a:srgbClr val="000000"/>
                </a:solidFill>
                <a:latin typeface="Calibri" panose="020F0502020204030204" pitchFamily="34" charset="0"/>
              </a:rPr>
              <a:t>					heart after ejection (~</a:t>
            </a:r>
            <a:r>
              <a:rPr lang="en-US" altLang="en-US" sz="2800" dirty="0">
                <a:solidFill>
                  <a:srgbClr val="000000"/>
                </a:solidFill>
                <a:latin typeface="Calibri" panose="020F0502020204030204" pitchFamily="34" charset="0"/>
                <a:cs typeface="Times New Roman" panose="02020603050405020304" pitchFamily="18" charset="0"/>
              </a:rPr>
              <a:t>½</a:t>
            </a:r>
            <a:r>
              <a:rPr lang="en-US" altLang="en-US" sz="2800" dirty="0">
                <a:solidFill>
                  <a:srgbClr val="000000"/>
                </a:solidFill>
                <a:latin typeface="Calibri" panose="020F0502020204030204" pitchFamily="34" charset="0"/>
              </a:rPr>
              <a:t>)</a:t>
            </a:r>
            <a:r>
              <a:rPr lang="en-US" altLang="en-US" sz="2800" dirty="0">
                <a:solidFill>
                  <a:srgbClr val="FF0000"/>
                </a:solidFill>
                <a:latin typeface="Calibri" panose="020F0502020204030204" pitchFamily="34" charset="0"/>
              </a:rPr>
              <a:t>*</a:t>
            </a:r>
            <a:r>
              <a:rPr lang="en-US" altLang="en-US" sz="2800" dirty="0">
                <a:solidFill>
                  <a:srgbClr val="000000"/>
                </a:solidFill>
                <a:latin typeface="Calibri" panose="020F0502020204030204" pitchFamily="34" charset="0"/>
              </a:rPr>
              <a:t>.</a:t>
            </a:r>
          </a:p>
        </p:txBody>
      </p:sp>
      <p:sp>
        <p:nvSpPr>
          <p:cNvPr id="28678" name="Text Box 6"/>
          <p:cNvSpPr txBox="1">
            <a:spLocks noChangeArrowheads="1"/>
          </p:cNvSpPr>
          <p:nvPr/>
        </p:nvSpPr>
        <p:spPr bwMode="auto">
          <a:xfrm>
            <a:off x="1577975" y="5981700"/>
            <a:ext cx="5006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00"/>
                </a:solidFill>
                <a:latin typeface="Calibri" panose="020F0502020204030204" pitchFamily="34" charset="0"/>
              </a:rPr>
              <a:t>Stroke Volume = EDV -  ESV  (ml/beat)</a:t>
            </a:r>
          </a:p>
        </p:txBody>
      </p:sp>
    </p:spTree>
    <p:extLst>
      <p:ext uri="{BB962C8B-B14F-4D97-AF65-F5344CB8AC3E}">
        <p14:creationId xmlns:p14="http://schemas.microsoft.com/office/powerpoint/2010/main" val="4325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463" y="287338"/>
            <a:ext cx="885031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5. </a:t>
            </a:r>
            <a:r>
              <a:rPr lang="en-US" altLang="en-US" b="1" u="sng" dirty="0">
                <a:solidFill>
                  <a:srgbClr val="0000FF"/>
                </a:solidFill>
                <a:latin typeface="Calibri" panose="020F0502020204030204" pitchFamily="34" charset="0"/>
              </a:rPr>
              <a:t>Ventricular Diastole</a:t>
            </a:r>
            <a:r>
              <a:rPr lang="en-US" altLang="en-US" dirty="0">
                <a:solidFill>
                  <a:srgbClr val="000000"/>
                </a:solidFill>
                <a:latin typeface="Calibri" panose="020F0502020204030204" pitchFamily="34" charset="0"/>
              </a:rPr>
              <a:t>:</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	Relaxation of ventricles, artery back flow slams semilunar valves shut = 2</a:t>
            </a:r>
            <a:r>
              <a:rPr lang="en-US" altLang="en-US" baseline="30000" dirty="0">
                <a:solidFill>
                  <a:srgbClr val="000000"/>
                </a:solidFill>
                <a:latin typeface="Calibri" panose="020F0502020204030204" pitchFamily="34" charset="0"/>
              </a:rPr>
              <a:t>nd</a:t>
            </a:r>
            <a:r>
              <a:rPr lang="en-US" altLang="en-US" dirty="0">
                <a:solidFill>
                  <a:srgbClr val="000000"/>
                </a:solidFill>
                <a:latin typeface="Calibri" panose="020F0502020204030204" pitchFamily="34" charset="0"/>
              </a:rPr>
              <a:t> heart sound ("dup"). </a:t>
            </a:r>
          </a:p>
        </p:txBody>
      </p:sp>
      <p:sp>
        <p:nvSpPr>
          <p:cNvPr id="29699" name="Text Box 3"/>
          <p:cNvSpPr txBox="1">
            <a:spLocks noChangeArrowheads="1"/>
          </p:cNvSpPr>
          <p:nvPr/>
        </p:nvSpPr>
        <p:spPr bwMode="auto">
          <a:xfrm>
            <a:off x="1403350" y="5543550"/>
            <a:ext cx="6330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solidFill>
                  <a:srgbClr val="000000"/>
                </a:solidFill>
                <a:latin typeface="Calibri" panose="020F0502020204030204" pitchFamily="34" charset="0"/>
              </a:rPr>
              <a:t>The AV valves then open, refilling starts – </a:t>
            </a:r>
          </a:p>
          <a:p>
            <a:pPr algn="ctr">
              <a:spcBef>
                <a:spcPct val="0"/>
              </a:spcBef>
              <a:buFontTx/>
              <a:buNone/>
            </a:pPr>
            <a:r>
              <a:rPr lang="en-US" altLang="en-US" sz="2800" dirty="0">
                <a:solidFill>
                  <a:srgbClr val="000000"/>
                </a:solidFill>
                <a:latin typeface="Calibri" panose="020F0502020204030204" pitchFamily="34" charset="0"/>
              </a:rPr>
              <a:t>back to start of cycle.</a:t>
            </a:r>
          </a:p>
        </p:txBody>
      </p:sp>
      <p:sp>
        <p:nvSpPr>
          <p:cNvPr id="29700" name="Text Box 4"/>
          <p:cNvSpPr txBox="1">
            <a:spLocks noChangeArrowheads="1"/>
          </p:cNvSpPr>
          <p:nvPr/>
        </p:nvSpPr>
        <p:spPr bwMode="auto">
          <a:xfrm>
            <a:off x="469900" y="2784475"/>
            <a:ext cx="8488606" cy="66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en-US" dirty="0">
                <a:solidFill>
                  <a:srgbClr val="000000"/>
                </a:solidFill>
                <a:latin typeface="Calibri" panose="020F0502020204030204" pitchFamily="34" charset="0"/>
              </a:rPr>
              <a:t>Sealed Compartment again – all valves are closed</a:t>
            </a:r>
            <a:r>
              <a:rPr lang="en-US" altLang="en-US" dirty="0" smtClean="0">
                <a:solidFill>
                  <a:srgbClr val="000000"/>
                </a:solidFill>
                <a:latin typeface="Calibri" panose="020F0502020204030204" pitchFamily="34" charset="0"/>
              </a:rPr>
              <a:t>.</a:t>
            </a:r>
            <a:endParaRPr lang="en-US" altLang="en-US" sz="1000" i="1" dirty="0">
              <a:solidFill>
                <a:srgbClr val="000000"/>
              </a:solidFill>
              <a:latin typeface="Calibri" panose="020F0502020204030204" pitchFamily="34" charset="0"/>
            </a:endParaRPr>
          </a:p>
        </p:txBody>
      </p:sp>
      <p:sp>
        <p:nvSpPr>
          <p:cNvPr id="29701" name="Rectangle 5"/>
          <p:cNvSpPr>
            <a:spLocks noChangeArrowheads="1"/>
          </p:cNvSpPr>
          <p:nvPr/>
        </p:nvSpPr>
        <p:spPr bwMode="auto">
          <a:xfrm>
            <a:off x="633413" y="3857625"/>
            <a:ext cx="79533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000000"/>
                </a:solidFill>
                <a:latin typeface="Calibri" panose="020F0502020204030204" pitchFamily="34" charset="0"/>
              </a:rPr>
              <a:t>Isovolumetric ventricular relaxation</a:t>
            </a:r>
            <a:r>
              <a:rPr lang="en-US" altLang="en-US" dirty="0">
                <a:solidFill>
                  <a:srgbClr val="000000"/>
                </a:solidFill>
                <a:latin typeface="Calibri" panose="020F0502020204030204" pitchFamily="34" charset="0"/>
              </a:rPr>
              <a:t>: </a:t>
            </a:r>
          </a:p>
          <a:p>
            <a:pPr>
              <a:spcBef>
                <a:spcPct val="0"/>
              </a:spcBef>
              <a:buFontTx/>
              <a:buNone/>
            </a:pPr>
            <a:endParaRPr lang="en-US" altLang="en-US" sz="1800" dirty="0">
              <a:solidFill>
                <a:srgbClr val="000000"/>
              </a:solidFill>
              <a:latin typeface="Calibri" panose="020F0502020204030204" pitchFamily="34" charset="0"/>
            </a:endParaRPr>
          </a:p>
          <a:p>
            <a:pPr>
              <a:spcBef>
                <a:spcPct val="0"/>
              </a:spcBef>
              <a:buFontTx/>
              <a:buNone/>
            </a:pPr>
            <a:r>
              <a:rPr lang="en-US" altLang="en-US" dirty="0">
                <a:solidFill>
                  <a:srgbClr val="000000"/>
                </a:solidFill>
                <a:latin typeface="Calibri" panose="020F0502020204030204" pitchFamily="34" charset="0"/>
              </a:rPr>
              <a:t>=&gt; </a:t>
            </a:r>
            <a:r>
              <a:rPr lang="en-US" altLang="en-US" dirty="0">
                <a:solidFill>
                  <a:srgbClr val="000000"/>
                </a:solidFill>
                <a:latin typeface="Calibri" panose="020F0502020204030204" pitchFamily="34" charset="0"/>
                <a:sym typeface="Symbol" panose="05050102010706020507" pitchFamily="18" charset="2"/>
              </a:rPr>
              <a:t></a:t>
            </a:r>
            <a:r>
              <a:rPr lang="en-US" altLang="en-US" dirty="0">
                <a:solidFill>
                  <a:srgbClr val="000000"/>
                </a:solidFill>
                <a:latin typeface="Calibri" panose="020F0502020204030204" pitchFamily="34" charset="0"/>
              </a:rPr>
              <a:t> pressure as volume stays the same.</a:t>
            </a:r>
          </a:p>
        </p:txBody>
      </p:sp>
    </p:spTree>
    <p:extLst>
      <p:ext uri="{BB962C8B-B14F-4D97-AF65-F5344CB8AC3E}">
        <p14:creationId xmlns:p14="http://schemas.microsoft.com/office/powerpoint/2010/main" val="8428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3349</TotalTime>
  <Words>1015</Words>
  <Application>Microsoft Office PowerPoint</Application>
  <PresentationFormat>On-screen Show (4:3)</PresentationFormat>
  <Paragraphs>169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Symbol</vt:lpstr>
      <vt:lpstr>Times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Miramar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Marie McMahon</cp:lastModifiedBy>
  <cp:revision>191</cp:revision>
  <dcterms:created xsi:type="dcterms:W3CDTF">2006-07-13T05:35:07Z</dcterms:created>
  <dcterms:modified xsi:type="dcterms:W3CDTF">2023-04-24T02:00:45Z</dcterms:modified>
</cp:coreProperties>
</file>