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279" r:id="rId4"/>
    <p:sldId id="274" r:id="rId5"/>
    <p:sldId id="267" r:id="rId6"/>
    <p:sldId id="271" r:id="rId7"/>
    <p:sldId id="287" r:id="rId8"/>
    <p:sldId id="284" r:id="rId9"/>
    <p:sldId id="290" r:id="rId10"/>
    <p:sldId id="285" r:id="rId11"/>
    <p:sldId id="289" r:id="rId12"/>
    <p:sldId id="286" r:id="rId13"/>
    <p:sldId id="291" r:id="rId14"/>
    <p:sldId id="292" r:id="rId15"/>
    <p:sldId id="293" r:id="rId16"/>
    <p:sldId id="294" r:id="rId17"/>
    <p:sldId id="29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377989"/>
    <a:srgbClr val="33877F"/>
    <a:srgbClr val="990000"/>
    <a:srgbClr val="CC0000"/>
    <a:srgbClr val="FAC090"/>
    <a:srgbClr val="9BBB59"/>
    <a:srgbClr val="221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uarao\Downloads\export-1380078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 1'!$A$2:$A$5</c:f>
              <c:strCache>
                <c:ptCount val="4"/>
                <c:pt idx="0">
                  <c:v>I am a voting member of this Committee</c:v>
                </c:pt>
                <c:pt idx="1">
                  <c:v>I am a guest</c:v>
                </c:pt>
                <c:pt idx="2">
                  <c:v>I am the Chair/Faculty Co-chair of this Committee</c:v>
                </c:pt>
                <c:pt idx="3">
                  <c:v>I am a resource person</c:v>
                </c:pt>
              </c:strCache>
            </c:strRef>
          </c:cat>
          <c:val>
            <c:numRef>
              <c:f>'Sheet 1'!$B$2:$B$5</c:f>
              <c:numCache>
                <c:formatCode>General</c:formatCode>
                <c:ptCount val="4"/>
                <c:pt idx="0">
                  <c:v>61</c:v>
                </c:pt>
                <c:pt idx="1">
                  <c:v>10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8F-4D4E-A20D-07BBFD4057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4367536"/>
        <c:axId val="194367120"/>
      </c:barChart>
      <c:catAx>
        <c:axId val="19436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367120"/>
        <c:crosses val="autoZero"/>
        <c:auto val="1"/>
        <c:lblAlgn val="ctr"/>
        <c:lblOffset val="100"/>
        <c:noMultiLvlLbl val="0"/>
      </c:catAx>
      <c:valAx>
        <c:axId val="194367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436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 1'!$A$21:$A$23</c:f>
              <c:strCache>
                <c:ptCount val="3"/>
                <c:pt idx="0">
                  <c:v>One or two meetings</c:v>
                </c:pt>
                <c:pt idx="1">
                  <c:v>At least half the meetings</c:v>
                </c:pt>
                <c:pt idx="2">
                  <c:v>Nearly all the meetings</c:v>
                </c:pt>
              </c:strCache>
            </c:strRef>
          </c:cat>
          <c:val>
            <c:numRef>
              <c:f>'Sheet 1'!$B$21:$B$23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6-4C7A-B5E1-193EFDB6AC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3861904"/>
        <c:axId val="283862736"/>
      </c:barChart>
      <c:catAx>
        <c:axId val="28386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862736"/>
        <c:crosses val="autoZero"/>
        <c:auto val="1"/>
        <c:lblAlgn val="ctr"/>
        <c:lblOffset val="100"/>
        <c:noMultiLvlLbl val="0"/>
      </c:catAx>
      <c:valAx>
        <c:axId val="283862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386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'Q1-Q4'!$J$1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'Q1-Q4'!$I$2:$I$5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'Q1-Q4'!$J$2:$J$5</c:f>
              <c:numCache>
                <c:formatCode>0%</c:formatCode>
                <c:ptCount val="4"/>
                <c:pt idx="0">
                  <c:v>5.2631578947368418E-2</c:v>
                </c:pt>
                <c:pt idx="1">
                  <c:v>3.9473684210526314E-2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9-4D8F-85DA-82FE6565CBBB}"/>
            </c:ext>
          </c:extLst>
        </c:ser>
        <c:ser>
          <c:idx val="1"/>
          <c:order val="1"/>
          <c:tx>
            <c:strRef>
              <c:f>'Q1-Q4'!$K$1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8.6206896551724144E-2"/>
                  <c:y val="-1.91486971724009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89-4D8F-85DA-82FE6565C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'Q1-Q4'!$I$2:$I$5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'Q1-Q4'!$K$2:$K$5</c:f>
              <c:numCache>
                <c:formatCode>General</c:formatCode>
                <c:ptCount val="4"/>
                <c:pt idx="0" formatCode="0%">
                  <c:v>1.3157894736842105E-2</c:v>
                </c:pt>
                <c:pt idx="2" formatCode="0%">
                  <c:v>5.2631578947368418E-2</c:v>
                </c:pt>
                <c:pt idx="3" formatCode="0%">
                  <c:v>7.8947368421052627E-2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89-4D8F-85DA-82FE6565CBBB}"/>
            </c:ext>
          </c:extLst>
        </c:ser>
        <c:ser>
          <c:idx val="2"/>
          <c:order val="2"/>
          <c:tx>
            <c:strRef>
              <c:f>'Q1-Q4'!$L$1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8.6206896551724144E-2"/>
                  <c:y val="-2.87230457586012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89-4D8F-85DA-82FE6565C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'Q1-Q4'!$I$2:$I$5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'Q1-Q4'!$L$2:$L$5</c:f>
              <c:numCache>
                <c:formatCode>0%</c:formatCode>
                <c:ptCount val="4"/>
                <c:pt idx="0">
                  <c:v>5.2631578947368418E-2</c:v>
                </c:pt>
                <c:pt idx="1">
                  <c:v>1.3157894736842105E-2</c:v>
                </c:pt>
                <c:pt idx="2">
                  <c:v>6.5789473684210523E-2</c:v>
                </c:pt>
                <c:pt idx="3">
                  <c:v>0.11842105263157894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89-4D8F-85DA-82FE6565CBBB}"/>
            </c:ext>
          </c:extLst>
        </c:ser>
        <c:ser>
          <c:idx val="3"/>
          <c:order val="3"/>
          <c:tx>
            <c:strRef>
              <c:f>'Q1-Q4'!$M$1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'Q1-Q4'!$I$2:$I$5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'Q1-Q4'!$M$2:$M$5</c:f>
              <c:numCache>
                <c:formatCode>0%</c:formatCode>
                <c:ptCount val="4"/>
                <c:pt idx="0">
                  <c:v>0.39473684210526316</c:v>
                </c:pt>
                <c:pt idx="1">
                  <c:v>0.32894736842105265</c:v>
                </c:pt>
                <c:pt idx="2">
                  <c:v>0.42105263157894735</c:v>
                </c:pt>
                <c:pt idx="3">
                  <c:v>0.42105263157894735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89-4D8F-85DA-82FE6565CBBB}"/>
            </c:ext>
          </c:extLst>
        </c:ser>
        <c:ser>
          <c:idx val="4"/>
          <c:order val="4"/>
          <c:tx>
            <c:strRef>
              <c:f>'Q1-Q4'!$N$1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'Q1-Q4'!$I$2:$I$5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'Q1-Q4'!$N$2:$N$5</c:f>
              <c:numCache>
                <c:formatCode>0%</c:formatCode>
                <c:ptCount val="4"/>
                <c:pt idx="0">
                  <c:v>0.48684210526315791</c:v>
                </c:pt>
                <c:pt idx="1">
                  <c:v>0.61842105263157898</c:v>
                </c:pt>
                <c:pt idx="2">
                  <c:v>0.46052631578947367</c:v>
                </c:pt>
                <c:pt idx="3">
                  <c:v>0.38157894736842107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89-4D8F-85DA-82FE6565CBB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8917792"/>
        <c:axId val="286322352"/>
      </c:barChart>
      <c:catAx>
        <c:axId val="18891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322352"/>
        <c:crosses val="autoZero"/>
        <c:auto val="1"/>
        <c:lblAlgn val="ctr"/>
        <c:lblOffset val="100"/>
        <c:noMultiLvlLbl val="0"/>
      </c:catAx>
      <c:valAx>
        <c:axId val="2863223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891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'Q5-Q11'!$J$1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5"/>
              <c:layout>
                <c:manualLayout>
                  <c:x val="-4.7413793103448273E-2"/>
                  <c:y val="-4.22191305851006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9D-4A90-BA5A-2B8436002A71}"/>
                </c:ext>
              </c:extLst>
            </c:dLbl>
            <c:dLbl>
              <c:idx val="6"/>
              <c:layout>
                <c:manualLayout>
                  <c:x val="-5.0287356321839081E-2"/>
                  <c:y val="-3.37753044680805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9D-4A90-BA5A-2B8436002A71}"/>
                </c:ext>
              </c:extLst>
            </c:dLbl>
            <c:dLbl>
              <c:idx val="7"/>
              <c:layout>
                <c:manualLayout>
                  <c:x val="-4.3103448275862072E-2"/>
                  <c:y val="-4.22191305851006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39D-4A90-BA5A-2B8436002A71}"/>
                </c:ext>
              </c:extLst>
            </c:dLbl>
            <c:dLbl>
              <c:idx val="8"/>
              <c:layout>
                <c:manualLayout>
                  <c:x val="-4.5977011494252977E-2"/>
                  <c:y val="-3.37753044680805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9D-4A90-BA5A-2B8436002A71}"/>
                </c:ext>
              </c:extLst>
            </c:dLbl>
            <c:dLbl>
              <c:idx val="9"/>
              <c:layout>
                <c:manualLayout>
                  <c:x val="-4.8850574712643681E-2"/>
                  <c:y val="-3.79972175265907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39D-4A90-BA5A-2B8436002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'Q5-Q11'!$I$2:$I$11</c:f>
              <c:strCache>
                <c:ptCount val="10"/>
                <c:pt idx="0">
                  <c:v>Q5</c:v>
                </c:pt>
                <c:pt idx="1">
                  <c:v>Q6</c:v>
                </c:pt>
                <c:pt idx="2">
                  <c:v>Q7</c:v>
                </c:pt>
                <c:pt idx="3">
                  <c:v>Q7.1.a</c:v>
                </c:pt>
                <c:pt idx="4">
                  <c:v>Q7.1.b</c:v>
                </c:pt>
                <c:pt idx="5">
                  <c:v>Q7.2</c:v>
                </c:pt>
                <c:pt idx="6">
                  <c:v>Q8</c:v>
                </c:pt>
                <c:pt idx="7">
                  <c:v>Q9</c:v>
                </c:pt>
                <c:pt idx="8">
                  <c:v>Q10</c:v>
                </c:pt>
                <c:pt idx="9">
                  <c:v>Q11</c:v>
                </c:pt>
              </c:strCache>
            </c:strRef>
          </c:cat>
          <c:val>
            <c:numRef>
              <c:f>'Q5-Q11'!$J$2:$J$11</c:f>
              <c:numCache>
                <c:formatCode>General</c:formatCode>
                <c:ptCount val="10"/>
                <c:pt idx="5" formatCode="0%">
                  <c:v>1.3157894736842105E-2</c:v>
                </c:pt>
                <c:pt idx="6" formatCode="0%">
                  <c:v>2.5974025974025976E-2</c:v>
                </c:pt>
                <c:pt idx="7" formatCode="0%">
                  <c:v>2.5974025974025976E-2</c:v>
                </c:pt>
                <c:pt idx="8" formatCode="0%">
                  <c:v>1.3157894736842105E-2</c:v>
                </c:pt>
                <c:pt idx="9" formatCode="0%">
                  <c:v>1.3157894736842105E-2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D-4A90-BA5A-2B8436002A71}"/>
            </c:ext>
          </c:extLst>
        </c:ser>
        <c:ser>
          <c:idx val="1"/>
          <c:order val="1"/>
          <c:tx>
            <c:strRef>
              <c:f>'Q5-Q11'!$K$1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4.8850574712643688E-2"/>
                  <c:y val="-4.64410436436107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9D-4A90-BA5A-2B8436002A71}"/>
                </c:ext>
              </c:extLst>
            </c:dLbl>
            <c:dLbl>
              <c:idx val="2"/>
              <c:layout>
                <c:manualLayout>
                  <c:x val="-4.3103448275862072E-2"/>
                  <c:y val="-4.22191305851006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9D-4A90-BA5A-2B8436002A71}"/>
                </c:ext>
              </c:extLst>
            </c:dLbl>
            <c:dLbl>
              <c:idx val="3"/>
              <c:layout>
                <c:manualLayout>
                  <c:x val="-4.4540229885057521E-2"/>
                  <c:y val="-4.64410436436107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9D-4A90-BA5A-2B8436002A71}"/>
                </c:ext>
              </c:extLst>
            </c:dLbl>
            <c:dLbl>
              <c:idx val="4"/>
              <c:layout>
                <c:manualLayout>
                  <c:x val="-4.7413793103448225E-2"/>
                  <c:y val="-5.48848697606308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9D-4A90-BA5A-2B8436002A71}"/>
                </c:ext>
              </c:extLst>
            </c:dLbl>
            <c:dLbl>
              <c:idx val="5"/>
              <c:layout>
                <c:manualLayout>
                  <c:x val="-4.5977011494252873E-2"/>
                  <c:y val="-0.122435478696791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9D-4A90-BA5A-2B8436002A71}"/>
                </c:ext>
              </c:extLst>
            </c:dLbl>
            <c:dLbl>
              <c:idx val="6"/>
              <c:layout>
                <c:manualLayout>
                  <c:x val="-4.8850574712643681E-2"/>
                  <c:y val="-0.109769739521261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39D-4A90-BA5A-2B8436002A71}"/>
                </c:ext>
              </c:extLst>
            </c:dLbl>
            <c:dLbl>
              <c:idx val="7"/>
              <c:layout>
                <c:manualLayout>
                  <c:x val="-4.3103448275862072E-2"/>
                  <c:y val="-0.1139916525797717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39D-4A90-BA5A-2B8436002A71}"/>
                </c:ext>
              </c:extLst>
            </c:dLbl>
            <c:dLbl>
              <c:idx val="8"/>
              <c:layout>
                <c:manualLayout>
                  <c:x val="-4.4540229885057576E-2"/>
                  <c:y val="-8.8660174228711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9D-4A90-BA5A-2B8436002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'Q5-Q11'!$I$2:$I$11</c:f>
              <c:strCache>
                <c:ptCount val="10"/>
                <c:pt idx="0">
                  <c:v>Q5</c:v>
                </c:pt>
                <c:pt idx="1">
                  <c:v>Q6</c:v>
                </c:pt>
                <c:pt idx="2">
                  <c:v>Q7</c:v>
                </c:pt>
                <c:pt idx="3">
                  <c:v>Q7.1.a</c:v>
                </c:pt>
                <c:pt idx="4">
                  <c:v>Q7.1.b</c:v>
                </c:pt>
                <c:pt idx="5">
                  <c:v>Q7.2</c:v>
                </c:pt>
                <c:pt idx="6">
                  <c:v>Q8</c:v>
                </c:pt>
                <c:pt idx="7">
                  <c:v>Q9</c:v>
                </c:pt>
                <c:pt idx="8">
                  <c:v>Q10</c:v>
                </c:pt>
                <c:pt idx="9">
                  <c:v>Q11</c:v>
                </c:pt>
              </c:strCache>
            </c:strRef>
          </c:cat>
          <c:val>
            <c:numRef>
              <c:f>'Q5-Q11'!$K$2:$K$11</c:f>
              <c:numCache>
                <c:formatCode>0%</c:formatCode>
                <c:ptCount val="10"/>
                <c:pt idx="0">
                  <c:v>6.4935064935064929E-2</c:v>
                </c:pt>
                <c:pt idx="1">
                  <c:v>1.2987012987012988E-2</c:v>
                </c:pt>
                <c:pt idx="2">
                  <c:v>1.2987012987012988E-2</c:v>
                </c:pt>
                <c:pt idx="3">
                  <c:v>1.3157894736842105E-2</c:v>
                </c:pt>
                <c:pt idx="4">
                  <c:v>1.2987012987012988E-2</c:v>
                </c:pt>
                <c:pt idx="5">
                  <c:v>2.6315789473684209E-2</c:v>
                </c:pt>
                <c:pt idx="6">
                  <c:v>3.896103896103896E-2</c:v>
                </c:pt>
                <c:pt idx="7">
                  <c:v>2.5974025974025976E-2</c:v>
                </c:pt>
                <c:pt idx="8">
                  <c:v>2.6315789473684209E-2</c:v>
                </c:pt>
                <c:pt idx="9">
                  <c:v>5.2631578947368418E-2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9D-4A90-BA5A-2B8436002A71}"/>
            </c:ext>
          </c:extLst>
        </c:ser>
        <c:ser>
          <c:idx val="2"/>
          <c:order val="2"/>
          <c:tx>
            <c:strRef>
              <c:f>'Q5-Q11'!$L$1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'Q5-Q11'!$I$2:$I$11</c:f>
              <c:strCache>
                <c:ptCount val="10"/>
                <c:pt idx="0">
                  <c:v>Q5</c:v>
                </c:pt>
                <c:pt idx="1">
                  <c:v>Q6</c:v>
                </c:pt>
                <c:pt idx="2">
                  <c:v>Q7</c:v>
                </c:pt>
                <c:pt idx="3">
                  <c:v>Q7.1.a</c:v>
                </c:pt>
                <c:pt idx="4">
                  <c:v>Q7.1.b</c:v>
                </c:pt>
                <c:pt idx="5">
                  <c:v>Q7.2</c:v>
                </c:pt>
                <c:pt idx="6">
                  <c:v>Q8</c:v>
                </c:pt>
                <c:pt idx="7">
                  <c:v>Q9</c:v>
                </c:pt>
                <c:pt idx="8">
                  <c:v>Q10</c:v>
                </c:pt>
                <c:pt idx="9">
                  <c:v>Q11</c:v>
                </c:pt>
              </c:strCache>
            </c:strRef>
          </c:cat>
          <c:val>
            <c:numRef>
              <c:f>'Q5-Q11'!$L$2:$L$11</c:f>
              <c:numCache>
                <c:formatCode>0%</c:formatCode>
                <c:ptCount val="10"/>
                <c:pt idx="0">
                  <c:v>0.19480519480519481</c:v>
                </c:pt>
                <c:pt idx="1">
                  <c:v>3.896103896103896E-2</c:v>
                </c:pt>
                <c:pt idx="2">
                  <c:v>3.896103896103896E-2</c:v>
                </c:pt>
                <c:pt idx="3">
                  <c:v>6.5789473684210523E-2</c:v>
                </c:pt>
                <c:pt idx="4">
                  <c:v>7.792207792207792E-2</c:v>
                </c:pt>
                <c:pt idx="5">
                  <c:v>9.2105263157894732E-2</c:v>
                </c:pt>
                <c:pt idx="6">
                  <c:v>5.1948051948051951E-2</c:v>
                </c:pt>
                <c:pt idx="7">
                  <c:v>0.11688311688311688</c:v>
                </c:pt>
                <c:pt idx="8">
                  <c:v>0.31578947368421051</c:v>
                </c:pt>
                <c:pt idx="9">
                  <c:v>6.5789473684210523E-2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9D-4A90-BA5A-2B8436002A71}"/>
            </c:ext>
          </c:extLst>
        </c:ser>
        <c:ser>
          <c:idx val="3"/>
          <c:order val="3"/>
          <c:tx>
            <c:strRef>
              <c:f>'Q5-Q11'!$M$1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'Q5-Q11'!$I$2:$I$11</c:f>
              <c:strCache>
                <c:ptCount val="10"/>
                <c:pt idx="0">
                  <c:v>Q5</c:v>
                </c:pt>
                <c:pt idx="1">
                  <c:v>Q6</c:v>
                </c:pt>
                <c:pt idx="2">
                  <c:v>Q7</c:v>
                </c:pt>
                <c:pt idx="3">
                  <c:v>Q7.1.a</c:v>
                </c:pt>
                <c:pt idx="4">
                  <c:v>Q7.1.b</c:v>
                </c:pt>
                <c:pt idx="5">
                  <c:v>Q7.2</c:v>
                </c:pt>
                <c:pt idx="6">
                  <c:v>Q8</c:v>
                </c:pt>
                <c:pt idx="7">
                  <c:v>Q9</c:v>
                </c:pt>
                <c:pt idx="8">
                  <c:v>Q10</c:v>
                </c:pt>
                <c:pt idx="9">
                  <c:v>Q11</c:v>
                </c:pt>
              </c:strCache>
            </c:strRef>
          </c:cat>
          <c:val>
            <c:numRef>
              <c:f>'Q5-Q11'!$M$2:$M$11</c:f>
              <c:numCache>
                <c:formatCode>0%</c:formatCode>
                <c:ptCount val="10"/>
                <c:pt idx="0">
                  <c:v>0.32467532467532467</c:v>
                </c:pt>
                <c:pt idx="1">
                  <c:v>0.29870129870129869</c:v>
                </c:pt>
                <c:pt idx="2">
                  <c:v>0.29870129870129869</c:v>
                </c:pt>
                <c:pt idx="3">
                  <c:v>0.36842105263157893</c:v>
                </c:pt>
                <c:pt idx="4">
                  <c:v>0.35064935064935066</c:v>
                </c:pt>
                <c:pt idx="5">
                  <c:v>0.30263157894736842</c:v>
                </c:pt>
                <c:pt idx="6">
                  <c:v>0.22077922077922077</c:v>
                </c:pt>
                <c:pt idx="7">
                  <c:v>0.35064935064935066</c:v>
                </c:pt>
                <c:pt idx="8">
                  <c:v>0.21052631578947367</c:v>
                </c:pt>
                <c:pt idx="9">
                  <c:v>0.30263157894736842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9D-4A90-BA5A-2B8436002A71}"/>
            </c:ext>
          </c:extLst>
        </c:ser>
        <c:ser>
          <c:idx val="4"/>
          <c:order val="4"/>
          <c:tx>
            <c:strRef>
              <c:f>'Q5-Q11'!$N$1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'Q5-Q11'!$I$2:$I$11</c:f>
              <c:strCache>
                <c:ptCount val="10"/>
                <c:pt idx="0">
                  <c:v>Q5</c:v>
                </c:pt>
                <c:pt idx="1">
                  <c:v>Q6</c:v>
                </c:pt>
                <c:pt idx="2">
                  <c:v>Q7</c:v>
                </c:pt>
                <c:pt idx="3">
                  <c:v>Q7.1.a</c:v>
                </c:pt>
                <c:pt idx="4">
                  <c:v>Q7.1.b</c:v>
                </c:pt>
                <c:pt idx="5">
                  <c:v>Q7.2</c:v>
                </c:pt>
                <c:pt idx="6">
                  <c:v>Q8</c:v>
                </c:pt>
                <c:pt idx="7">
                  <c:v>Q9</c:v>
                </c:pt>
                <c:pt idx="8">
                  <c:v>Q10</c:v>
                </c:pt>
                <c:pt idx="9">
                  <c:v>Q11</c:v>
                </c:pt>
              </c:strCache>
            </c:strRef>
          </c:cat>
          <c:val>
            <c:numRef>
              <c:f>'Q5-Q11'!$N$2:$N$11</c:f>
              <c:numCache>
                <c:formatCode>0%</c:formatCode>
                <c:ptCount val="10"/>
                <c:pt idx="0">
                  <c:v>0.41558441558441561</c:v>
                </c:pt>
                <c:pt idx="1">
                  <c:v>0.64935064935064934</c:v>
                </c:pt>
                <c:pt idx="2">
                  <c:v>0.64935064935064934</c:v>
                </c:pt>
                <c:pt idx="3">
                  <c:v>0.55263157894736847</c:v>
                </c:pt>
                <c:pt idx="4">
                  <c:v>0.55844155844155841</c:v>
                </c:pt>
                <c:pt idx="5">
                  <c:v>0.56578947368421051</c:v>
                </c:pt>
                <c:pt idx="6">
                  <c:v>0.66233766233766234</c:v>
                </c:pt>
                <c:pt idx="7">
                  <c:v>0.48051948051948051</c:v>
                </c:pt>
                <c:pt idx="8">
                  <c:v>0.43421052631578949</c:v>
                </c:pt>
                <c:pt idx="9">
                  <c:v>0.56578947368421051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9D-4A90-BA5A-2B8436002A7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0234128"/>
        <c:axId val="180233296"/>
      </c:barChart>
      <c:catAx>
        <c:axId val="18023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33296"/>
        <c:crosses val="autoZero"/>
        <c:auto val="1"/>
        <c:lblAlgn val="ctr"/>
        <c:lblOffset val="100"/>
        <c:noMultiLvlLbl val="0"/>
      </c:catAx>
      <c:valAx>
        <c:axId val="1802332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023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'Q12-Q19'!$J$1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3.8824104050863312E-2"/>
                  <c:y val="-6.74542973897976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E1-4406-B67F-4ECFE7D86B68}"/>
                </c:ext>
              </c:extLst>
            </c:dLbl>
            <c:dLbl>
              <c:idx val="1"/>
              <c:layout>
                <c:manualLayout>
                  <c:x val="-4.0262033830524901E-2"/>
                  <c:y val="-6.3238403802935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E1-4406-B67F-4ECFE7D86B68}"/>
                </c:ext>
              </c:extLst>
            </c:dLbl>
            <c:dLbl>
              <c:idx val="2"/>
              <c:layout>
                <c:manualLayout>
                  <c:x val="-4.3137893389848123E-2"/>
                  <c:y val="-6.74542973897975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E1-4406-B67F-4ECFE7D86B68}"/>
                </c:ext>
              </c:extLst>
            </c:dLbl>
            <c:dLbl>
              <c:idx val="5"/>
              <c:layout>
                <c:manualLayout>
                  <c:x val="-4.7451682728833045E-2"/>
                  <c:y val="-6.74542973897975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E1-4406-B67F-4ECFE7D86B68}"/>
                </c:ext>
              </c:extLst>
            </c:dLbl>
            <c:dLbl>
              <c:idx val="6"/>
              <c:layout>
                <c:manualLayout>
                  <c:x val="-5.0327542288156148E-2"/>
                  <c:y val="-5.0590723042348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3E1-4406-B67F-4ECFE7D86B68}"/>
                </c:ext>
              </c:extLst>
            </c:dLbl>
            <c:dLbl>
              <c:idx val="7"/>
              <c:layout>
                <c:manualLayout>
                  <c:x val="-4.4575823169509726E-2"/>
                  <c:y val="-5.0590723042348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3E1-4406-B67F-4ECFE7D86B68}"/>
                </c:ext>
              </c:extLst>
            </c:dLbl>
            <c:dLbl>
              <c:idx val="8"/>
              <c:layout>
                <c:manualLayout>
                  <c:x val="-4.6013752949171226E-2"/>
                  <c:y val="-5.0590723042348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3E1-4406-B67F-4ECFE7D86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'Q12-Q19'!$I$2:$I$11</c:f>
              <c:strCache>
                <c:ptCount val="10"/>
                <c:pt idx="0">
                  <c:v>Q12</c:v>
                </c:pt>
                <c:pt idx="1">
                  <c:v>Q13</c:v>
                </c:pt>
                <c:pt idx="2">
                  <c:v>Q14</c:v>
                </c:pt>
                <c:pt idx="3">
                  <c:v>Q15</c:v>
                </c:pt>
                <c:pt idx="4">
                  <c:v>Q16</c:v>
                </c:pt>
                <c:pt idx="5">
                  <c:v>Q17</c:v>
                </c:pt>
                <c:pt idx="6">
                  <c:v>Q18</c:v>
                </c:pt>
                <c:pt idx="7">
                  <c:v>Q19.1</c:v>
                </c:pt>
                <c:pt idx="8">
                  <c:v>Q19.2</c:v>
                </c:pt>
                <c:pt idx="9">
                  <c:v>Q19.3</c:v>
                </c:pt>
              </c:strCache>
            </c:strRef>
          </c:cat>
          <c:val>
            <c:numRef>
              <c:f>'Q12-Q19'!$J$2:$J$11</c:f>
              <c:numCache>
                <c:formatCode>0%</c:formatCode>
                <c:ptCount val="10"/>
                <c:pt idx="0">
                  <c:v>1.3157894736842105E-2</c:v>
                </c:pt>
                <c:pt idx="1">
                  <c:v>2.5974025974025976E-2</c:v>
                </c:pt>
                <c:pt idx="2">
                  <c:v>1.2987012987012988E-2</c:v>
                </c:pt>
                <c:pt idx="5">
                  <c:v>1.2987012987012988E-2</c:v>
                </c:pt>
                <c:pt idx="6">
                  <c:v>2.5974025974025976E-2</c:v>
                </c:pt>
                <c:pt idx="7">
                  <c:v>1.3157894736842105E-2</c:v>
                </c:pt>
                <c:pt idx="8">
                  <c:v>1.3157894736842105E-2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1-4406-B67F-4ECFE7D86B68}"/>
            </c:ext>
          </c:extLst>
        </c:ser>
        <c:ser>
          <c:idx val="1"/>
          <c:order val="1"/>
          <c:tx>
            <c:strRef>
              <c:f>'Q12-Q19'!$K$1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8"/>
              <c:layout>
                <c:manualLayout>
                  <c:x val="-4.6013752949171226E-2"/>
                  <c:y val="-0.1433403819533197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3E1-4406-B67F-4ECFE7D86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'Q12-Q19'!$I$2:$I$11</c:f>
              <c:strCache>
                <c:ptCount val="10"/>
                <c:pt idx="0">
                  <c:v>Q12</c:v>
                </c:pt>
                <c:pt idx="1">
                  <c:v>Q13</c:v>
                </c:pt>
                <c:pt idx="2">
                  <c:v>Q14</c:v>
                </c:pt>
                <c:pt idx="3">
                  <c:v>Q15</c:v>
                </c:pt>
                <c:pt idx="4">
                  <c:v>Q16</c:v>
                </c:pt>
                <c:pt idx="5">
                  <c:v>Q17</c:v>
                </c:pt>
                <c:pt idx="6">
                  <c:v>Q18</c:v>
                </c:pt>
                <c:pt idx="7">
                  <c:v>Q19.1</c:v>
                </c:pt>
                <c:pt idx="8">
                  <c:v>Q19.2</c:v>
                </c:pt>
                <c:pt idx="9">
                  <c:v>Q19.3</c:v>
                </c:pt>
              </c:strCache>
            </c:strRef>
          </c:cat>
          <c:val>
            <c:numRef>
              <c:f>'Q12-Q19'!$K$2:$K$11</c:f>
              <c:numCache>
                <c:formatCode>0%</c:formatCode>
                <c:ptCount val="10"/>
                <c:pt idx="0">
                  <c:v>5.2631578947368418E-2</c:v>
                </c:pt>
                <c:pt idx="1">
                  <c:v>0.16883116883116883</c:v>
                </c:pt>
                <c:pt idx="2">
                  <c:v>9.0909090909090912E-2</c:v>
                </c:pt>
                <c:pt idx="3">
                  <c:v>5.1948051948051951E-2</c:v>
                </c:pt>
                <c:pt idx="4">
                  <c:v>6.4935064935064929E-2</c:v>
                </c:pt>
                <c:pt idx="7">
                  <c:v>5.2631578947368418E-2</c:v>
                </c:pt>
                <c:pt idx="8">
                  <c:v>1.3157894736842105E-2</c:v>
                </c:pt>
                <c:pt idx="9">
                  <c:v>9.2105263157894732E-2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E1-4406-B67F-4ECFE7D86B68}"/>
            </c:ext>
          </c:extLst>
        </c:ser>
        <c:ser>
          <c:idx val="2"/>
          <c:order val="2"/>
          <c:tx>
            <c:strRef>
              <c:f>'Q12-Q19'!$L$1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'Q12-Q19'!$I$2:$I$11</c:f>
              <c:strCache>
                <c:ptCount val="10"/>
                <c:pt idx="0">
                  <c:v>Q12</c:v>
                </c:pt>
                <c:pt idx="1">
                  <c:v>Q13</c:v>
                </c:pt>
                <c:pt idx="2">
                  <c:v>Q14</c:v>
                </c:pt>
                <c:pt idx="3">
                  <c:v>Q15</c:v>
                </c:pt>
                <c:pt idx="4">
                  <c:v>Q16</c:v>
                </c:pt>
                <c:pt idx="5">
                  <c:v>Q17</c:v>
                </c:pt>
                <c:pt idx="6">
                  <c:v>Q18</c:v>
                </c:pt>
                <c:pt idx="7">
                  <c:v>Q19.1</c:v>
                </c:pt>
                <c:pt idx="8">
                  <c:v>Q19.2</c:v>
                </c:pt>
                <c:pt idx="9">
                  <c:v>Q19.3</c:v>
                </c:pt>
              </c:strCache>
            </c:strRef>
          </c:cat>
          <c:val>
            <c:numRef>
              <c:f>'Q12-Q19'!$L$2:$L$11</c:f>
              <c:numCache>
                <c:formatCode>0%</c:formatCode>
                <c:ptCount val="10"/>
                <c:pt idx="0">
                  <c:v>3.9473684210526314E-2</c:v>
                </c:pt>
                <c:pt idx="1">
                  <c:v>0.35064935064935066</c:v>
                </c:pt>
                <c:pt idx="2">
                  <c:v>0.14285714285714285</c:v>
                </c:pt>
                <c:pt idx="3">
                  <c:v>5.1948051948051951E-2</c:v>
                </c:pt>
                <c:pt idx="4">
                  <c:v>0.18181818181818182</c:v>
                </c:pt>
                <c:pt idx="5">
                  <c:v>7.792207792207792E-2</c:v>
                </c:pt>
                <c:pt idx="6">
                  <c:v>0.33766233766233766</c:v>
                </c:pt>
                <c:pt idx="7">
                  <c:v>0.26315789473684209</c:v>
                </c:pt>
                <c:pt idx="8">
                  <c:v>0.10526315789473684</c:v>
                </c:pt>
                <c:pt idx="9">
                  <c:v>0.13157894736842105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E1-4406-B67F-4ECFE7D86B68}"/>
            </c:ext>
          </c:extLst>
        </c:ser>
        <c:ser>
          <c:idx val="3"/>
          <c:order val="3"/>
          <c:tx>
            <c:strRef>
              <c:f>'Q12-Q19'!$M$1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'Q12-Q19'!$I$2:$I$11</c:f>
              <c:strCache>
                <c:ptCount val="10"/>
                <c:pt idx="0">
                  <c:v>Q12</c:v>
                </c:pt>
                <c:pt idx="1">
                  <c:v>Q13</c:v>
                </c:pt>
                <c:pt idx="2">
                  <c:v>Q14</c:v>
                </c:pt>
                <c:pt idx="3">
                  <c:v>Q15</c:v>
                </c:pt>
                <c:pt idx="4">
                  <c:v>Q16</c:v>
                </c:pt>
                <c:pt idx="5">
                  <c:v>Q17</c:v>
                </c:pt>
                <c:pt idx="6">
                  <c:v>Q18</c:v>
                </c:pt>
                <c:pt idx="7">
                  <c:v>Q19.1</c:v>
                </c:pt>
                <c:pt idx="8">
                  <c:v>Q19.2</c:v>
                </c:pt>
                <c:pt idx="9">
                  <c:v>Q19.3</c:v>
                </c:pt>
              </c:strCache>
            </c:strRef>
          </c:cat>
          <c:val>
            <c:numRef>
              <c:f>'Q12-Q19'!$M$2:$M$11</c:f>
              <c:numCache>
                <c:formatCode>0%</c:formatCode>
                <c:ptCount val="10"/>
                <c:pt idx="0">
                  <c:v>0.46052631578947367</c:v>
                </c:pt>
                <c:pt idx="1">
                  <c:v>0.27272727272727271</c:v>
                </c:pt>
                <c:pt idx="2">
                  <c:v>0.41558441558441561</c:v>
                </c:pt>
                <c:pt idx="3">
                  <c:v>0.36363636363636365</c:v>
                </c:pt>
                <c:pt idx="4">
                  <c:v>0.42857142857142855</c:v>
                </c:pt>
                <c:pt idx="5">
                  <c:v>0.42857142857142855</c:v>
                </c:pt>
                <c:pt idx="6">
                  <c:v>0.33766233766233766</c:v>
                </c:pt>
                <c:pt idx="7">
                  <c:v>0.26315789473684209</c:v>
                </c:pt>
                <c:pt idx="8">
                  <c:v>0.47368421052631576</c:v>
                </c:pt>
                <c:pt idx="9">
                  <c:v>0.38157894736842107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E1-4406-B67F-4ECFE7D86B68}"/>
            </c:ext>
          </c:extLst>
        </c:ser>
        <c:ser>
          <c:idx val="4"/>
          <c:order val="4"/>
          <c:tx>
            <c:strRef>
              <c:f>'Q12-Q19'!$N$1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'Q12-Q19'!$I$2:$I$11</c:f>
              <c:strCache>
                <c:ptCount val="10"/>
                <c:pt idx="0">
                  <c:v>Q12</c:v>
                </c:pt>
                <c:pt idx="1">
                  <c:v>Q13</c:v>
                </c:pt>
                <c:pt idx="2">
                  <c:v>Q14</c:v>
                </c:pt>
                <c:pt idx="3">
                  <c:v>Q15</c:v>
                </c:pt>
                <c:pt idx="4">
                  <c:v>Q16</c:v>
                </c:pt>
                <c:pt idx="5">
                  <c:v>Q17</c:v>
                </c:pt>
                <c:pt idx="6">
                  <c:v>Q18</c:v>
                </c:pt>
                <c:pt idx="7">
                  <c:v>Q19.1</c:v>
                </c:pt>
                <c:pt idx="8">
                  <c:v>Q19.2</c:v>
                </c:pt>
                <c:pt idx="9">
                  <c:v>Q19.3</c:v>
                </c:pt>
              </c:strCache>
            </c:strRef>
          </c:cat>
          <c:val>
            <c:numRef>
              <c:f>'Q12-Q19'!$N$2:$N$11</c:f>
              <c:numCache>
                <c:formatCode>0%</c:formatCode>
                <c:ptCount val="10"/>
                <c:pt idx="0">
                  <c:v>0.43421052631578949</c:v>
                </c:pt>
                <c:pt idx="1">
                  <c:v>0.18181818181818182</c:v>
                </c:pt>
                <c:pt idx="2">
                  <c:v>0.33766233766233766</c:v>
                </c:pt>
                <c:pt idx="3">
                  <c:v>0.53246753246753242</c:v>
                </c:pt>
                <c:pt idx="4">
                  <c:v>0.32467532467532467</c:v>
                </c:pt>
                <c:pt idx="5">
                  <c:v>0.48051948051948051</c:v>
                </c:pt>
                <c:pt idx="6">
                  <c:v>0.29870129870129869</c:v>
                </c:pt>
                <c:pt idx="7">
                  <c:v>0.40789473684210525</c:v>
                </c:pt>
                <c:pt idx="8">
                  <c:v>0.39473684210526316</c:v>
                </c:pt>
                <c:pt idx="9">
                  <c:v>0.39473684210526316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E1-4406-B67F-4ECFE7D86B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72172320"/>
        <c:axId val="272173568"/>
      </c:barChart>
      <c:catAx>
        <c:axId val="2721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173568"/>
        <c:crosses val="autoZero"/>
        <c:auto val="1"/>
        <c:lblAlgn val="ctr"/>
        <c:lblOffset val="100"/>
        <c:noMultiLvlLbl val="0"/>
      </c:catAx>
      <c:valAx>
        <c:axId val="272173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217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'Q20-31'!$J$1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4.0314132801736999E-2"/>
                  <c:y val="-4.0150913690157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5E-4474-B374-218CE858125C}"/>
                </c:ext>
              </c:extLst>
            </c:dLbl>
            <c:dLbl>
              <c:idx val="1"/>
              <c:layout>
                <c:manualLayout>
                  <c:x val="-4.4633504173351678E-2"/>
                  <c:y val="-4.51697779014272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5E-4474-B374-218CE858125C}"/>
                </c:ext>
              </c:extLst>
            </c:dLbl>
            <c:dLbl>
              <c:idx val="2"/>
              <c:layout>
                <c:manualLayout>
                  <c:x val="-4.7513085087761489E-2"/>
                  <c:y val="-6.52452347465058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5E-4474-B374-218CE858125C}"/>
                </c:ext>
              </c:extLst>
            </c:dLbl>
            <c:dLbl>
              <c:idx val="3"/>
              <c:layout>
                <c:manualLayout>
                  <c:x val="-4.1753923258941894E-2"/>
                  <c:y val="-6.0226370535236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5E-4474-B374-218CE858125C}"/>
                </c:ext>
              </c:extLst>
            </c:dLbl>
            <c:dLbl>
              <c:idx val="4"/>
              <c:layout>
                <c:manualLayout>
                  <c:x val="-4.0314132801737054E-2"/>
                  <c:y val="-5.52075063239665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E5E-4474-B374-218CE858125C}"/>
                </c:ext>
              </c:extLst>
            </c:dLbl>
            <c:dLbl>
              <c:idx val="5"/>
              <c:layout>
                <c:manualLayout>
                  <c:x val="-3.8874342344532103E-2"/>
                  <c:y val="-4.01509136901574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E5E-4474-B374-218CE858125C}"/>
                </c:ext>
              </c:extLst>
            </c:dLbl>
            <c:dLbl>
              <c:idx val="6"/>
              <c:layout>
                <c:manualLayout>
                  <c:x val="-4.0314132801736999E-2"/>
                  <c:y val="-5.01886421126969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E5E-4474-B374-218CE858125C}"/>
                </c:ext>
              </c:extLst>
            </c:dLbl>
            <c:dLbl>
              <c:idx val="7"/>
              <c:layout>
                <c:manualLayout>
                  <c:x val="-4.4633504173351678E-2"/>
                  <c:y val="-4.51697779014270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E5E-4474-B374-218CE858125C}"/>
                </c:ext>
              </c:extLst>
            </c:dLbl>
            <c:dLbl>
              <c:idx val="8"/>
              <c:layout>
                <c:manualLayout>
                  <c:x val="-3.8874342344532103E-2"/>
                  <c:y val="-4.01509136901574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E5E-4474-B374-218CE8581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'Q20-31'!$I$2:$I$13</c:f>
              <c:strCache>
                <c:ptCount val="12"/>
                <c:pt idx="0">
                  <c:v>Q20</c:v>
                </c:pt>
                <c:pt idx="1">
                  <c:v>Q21</c:v>
                </c:pt>
                <c:pt idx="2">
                  <c:v>Q22</c:v>
                </c:pt>
                <c:pt idx="3">
                  <c:v>Q23</c:v>
                </c:pt>
                <c:pt idx="4">
                  <c:v>Q24</c:v>
                </c:pt>
                <c:pt idx="5">
                  <c:v>Q25</c:v>
                </c:pt>
                <c:pt idx="6">
                  <c:v>Q26</c:v>
                </c:pt>
                <c:pt idx="7">
                  <c:v>Q27</c:v>
                </c:pt>
                <c:pt idx="8">
                  <c:v>Q28</c:v>
                </c:pt>
                <c:pt idx="9">
                  <c:v>Q29</c:v>
                </c:pt>
                <c:pt idx="10">
                  <c:v>Q30</c:v>
                </c:pt>
                <c:pt idx="11">
                  <c:v>Q31</c:v>
                </c:pt>
              </c:strCache>
            </c:strRef>
          </c:cat>
          <c:val>
            <c:numRef>
              <c:f>'Q20-31'!$J$2:$J$13</c:f>
              <c:numCache>
                <c:formatCode>0%</c:formatCode>
                <c:ptCount val="12"/>
                <c:pt idx="0">
                  <c:v>1.2987012987012988E-2</c:v>
                </c:pt>
                <c:pt idx="1">
                  <c:v>1.3157894736842105E-2</c:v>
                </c:pt>
                <c:pt idx="2">
                  <c:v>1.2987012987012988E-2</c:v>
                </c:pt>
                <c:pt idx="3">
                  <c:v>1.2987012987012988E-2</c:v>
                </c:pt>
                <c:pt idx="4">
                  <c:v>1.2987012987012988E-2</c:v>
                </c:pt>
                <c:pt idx="5">
                  <c:v>1.2987012987012988E-2</c:v>
                </c:pt>
                <c:pt idx="6">
                  <c:v>1.2987012987012988E-2</c:v>
                </c:pt>
                <c:pt idx="7">
                  <c:v>1.2987012987012988E-2</c:v>
                </c:pt>
                <c:pt idx="8">
                  <c:v>1.2987012987012988E-2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5E-4474-B374-218CE858125C}"/>
            </c:ext>
          </c:extLst>
        </c:ser>
        <c:ser>
          <c:idx val="1"/>
          <c:order val="1"/>
          <c:tx>
            <c:strRef>
              <c:f>'Q20-31'!$K$1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3.8874342344532103E-2"/>
                  <c:y val="-0.13550933370428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5E-4474-B374-218CE858125C}"/>
                </c:ext>
              </c:extLst>
            </c:dLbl>
            <c:dLbl>
              <c:idx val="1"/>
              <c:layout>
                <c:manualLayout>
                  <c:x val="-4.3193713716146796E-2"/>
                  <c:y val="-0.150565926338090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5E-4474-B374-218CE858125C}"/>
                </c:ext>
              </c:extLst>
            </c:dLbl>
            <c:dLbl>
              <c:idx val="2"/>
              <c:layout>
                <c:manualLayout>
                  <c:x val="-3.7434551887327215E-2"/>
                  <c:y val="-0.271018667408562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5E-4474-B374-218CE858125C}"/>
                </c:ext>
              </c:extLst>
            </c:dLbl>
            <c:dLbl>
              <c:idx val="3"/>
              <c:layout>
                <c:manualLayout>
                  <c:x val="-4.1753923258941894E-2"/>
                  <c:y val="-0.155584790549360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5E-4474-B374-218CE858125C}"/>
                </c:ext>
              </c:extLst>
            </c:dLbl>
            <c:dLbl>
              <c:idx val="4"/>
              <c:layout>
                <c:manualLayout>
                  <c:x val="-4.0314132801737054E-2"/>
                  <c:y val="-0.150565926338090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E5E-4474-B374-218CE858125C}"/>
                </c:ext>
              </c:extLst>
            </c:dLbl>
            <c:dLbl>
              <c:idx val="5"/>
              <c:layout>
                <c:manualLayout>
                  <c:x val="-3.8874342344532103E-2"/>
                  <c:y val="-0.1304904694930117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E5E-4474-B374-218CE858125C}"/>
                </c:ext>
              </c:extLst>
            </c:dLbl>
            <c:dLbl>
              <c:idx val="8"/>
              <c:layout>
                <c:manualLayout>
                  <c:x val="-3.8874342344532103E-2"/>
                  <c:y val="-0.1204527410704723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E5E-4474-B374-218CE858125C}"/>
                </c:ext>
              </c:extLst>
            </c:dLbl>
            <c:dLbl>
              <c:idx val="9"/>
              <c:layout>
                <c:manualLayout>
                  <c:x val="-4.1753923258941894E-2"/>
                  <c:y val="-9.03395558028542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E5E-4474-B374-218CE858125C}"/>
                </c:ext>
              </c:extLst>
            </c:dLbl>
            <c:dLbl>
              <c:idx val="10"/>
              <c:layout>
                <c:manualLayout>
                  <c:x val="-3.599476143012232E-2"/>
                  <c:y val="-8.53206915915845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E5E-4474-B374-218CE8581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'Q20-31'!$I$2:$I$13</c:f>
              <c:strCache>
                <c:ptCount val="12"/>
                <c:pt idx="0">
                  <c:v>Q20</c:v>
                </c:pt>
                <c:pt idx="1">
                  <c:v>Q21</c:v>
                </c:pt>
                <c:pt idx="2">
                  <c:v>Q22</c:v>
                </c:pt>
                <c:pt idx="3">
                  <c:v>Q23</c:v>
                </c:pt>
                <c:pt idx="4">
                  <c:v>Q24</c:v>
                </c:pt>
                <c:pt idx="5">
                  <c:v>Q25</c:v>
                </c:pt>
                <c:pt idx="6">
                  <c:v>Q26</c:v>
                </c:pt>
                <c:pt idx="7">
                  <c:v>Q27</c:v>
                </c:pt>
                <c:pt idx="8">
                  <c:v>Q28</c:v>
                </c:pt>
                <c:pt idx="9">
                  <c:v>Q29</c:v>
                </c:pt>
                <c:pt idx="10">
                  <c:v>Q30</c:v>
                </c:pt>
                <c:pt idx="11">
                  <c:v>Q31</c:v>
                </c:pt>
              </c:strCache>
            </c:strRef>
          </c:cat>
          <c:val>
            <c:numRef>
              <c:f>'Q20-31'!$K$2:$K$13</c:f>
              <c:numCache>
                <c:formatCode>0%</c:formatCode>
                <c:ptCount val="12"/>
                <c:pt idx="0">
                  <c:v>1.2987012987012988E-2</c:v>
                </c:pt>
                <c:pt idx="1">
                  <c:v>3.9473684210526314E-2</c:v>
                </c:pt>
                <c:pt idx="2">
                  <c:v>3.896103896103896E-2</c:v>
                </c:pt>
                <c:pt idx="3">
                  <c:v>1.2987012987012988E-2</c:v>
                </c:pt>
                <c:pt idx="4">
                  <c:v>1.2987012987012988E-2</c:v>
                </c:pt>
                <c:pt idx="5">
                  <c:v>1.2987012987012988E-2</c:v>
                </c:pt>
                <c:pt idx="7">
                  <c:v>1.2987012987012988E-2</c:v>
                </c:pt>
                <c:pt idx="8">
                  <c:v>2.5974025974025976E-2</c:v>
                </c:pt>
                <c:pt idx="9">
                  <c:v>2.5974025974025976E-2</c:v>
                </c:pt>
                <c:pt idx="10">
                  <c:v>3.896103896103896E-2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5E-4474-B374-218CE858125C}"/>
            </c:ext>
          </c:extLst>
        </c:ser>
        <c:ser>
          <c:idx val="2"/>
          <c:order val="2"/>
          <c:tx>
            <c:strRef>
              <c:f>'Q20-31'!$L$1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6"/>
              <c:layout>
                <c:manualLayout>
                  <c:x val="-4.0314132801737103E-2"/>
                  <c:y val="-0.1204527410704723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E5E-4474-B374-218CE8581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'Q20-31'!$I$2:$I$13</c:f>
              <c:strCache>
                <c:ptCount val="12"/>
                <c:pt idx="0">
                  <c:v>Q20</c:v>
                </c:pt>
                <c:pt idx="1">
                  <c:v>Q21</c:v>
                </c:pt>
                <c:pt idx="2">
                  <c:v>Q22</c:v>
                </c:pt>
                <c:pt idx="3">
                  <c:v>Q23</c:v>
                </c:pt>
                <c:pt idx="4">
                  <c:v>Q24</c:v>
                </c:pt>
                <c:pt idx="5">
                  <c:v>Q25</c:v>
                </c:pt>
                <c:pt idx="6">
                  <c:v>Q26</c:v>
                </c:pt>
                <c:pt idx="7">
                  <c:v>Q27</c:v>
                </c:pt>
                <c:pt idx="8">
                  <c:v>Q28</c:v>
                </c:pt>
                <c:pt idx="9">
                  <c:v>Q29</c:v>
                </c:pt>
                <c:pt idx="10">
                  <c:v>Q30</c:v>
                </c:pt>
                <c:pt idx="11">
                  <c:v>Q31</c:v>
                </c:pt>
              </c:strCache>
            </c:strRef>
          </c:cat>
          <c:val>
            <c:numRef>
              <c:f>'Q20-31'!$L$2:$L$13</c:f>
              <c:numCache>
                <c:formatCode>0%</c:formatCode>
                <c:ptCount val="12"/>
                <c:pt idx="0">
                  <c:v>6.4935064935064929E-2</c:v>
                </c:pt>
                <c:pt idx="1">
                  <c:v>0.27631578947368424</c:v>
                </c:pt>
                <c:pt idx="2">
                  <c:v>0.16883116883116883</c:v>
                </c:pt>
                <c:pt idx="3">
                  <c:v>5.1948051948051951E-2</c:v>
                </c:pt>
                <c:pt idx="4">
                  <c:v>5.1948051948051951E-2</c:v>
                </c:pt>
                <c:pt idx="5">
                  <c:v>6.4935064935064929E-2</c:v>
                </c:pt>
                <c:pt idx="6">
                  <c:v>2.5974025974025976E-2</c:v>
                </c:pt>
                <c:pt idx="7">
                  <c:v>7.792207792207792E-2</c:v>
                </c:pt>
                <c:pt idx="8">
                  <c:v>0.11688311688311688</c:v>
                </c:pt>
                <c:pt idx="9">
                  <c:v>0.18181818181818182</c:v>
                </c:pt>
                <c:pt idx="10">
                  <c:v>0.23376623376623376</c:v>
                </c:pt>
                <c:pt idx="11">
                  <c:v>0.20779220779220781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5E-4474-B374-218CE858125C}"/>
            </c:ext>
          </c:extLst>
        </c:ser>
        <c:ser>
          <c:idx val="3"/>
          <c:order val="3"/>
          <c:tx>
            <c:strRef>
              <c:f>'Q20-31'!$M$1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'Q20-31'!$I$2:$I$13</c:f>
              <c:strCache>
                <c:ptCount val="12"/>
                <c:pt idx="0">
                  <c:v>Q20</c:v>
                </c:pt>
                <c:pt idx="1">
                  <c:v>Q21</c:v>
                </c:pt>
                <c:pt idx="2">
                  <c:v>Q22</c:v>
                </c:pt>
                <c:pt idx="3">
                  <c:v>Q23</c:v>
                </c:pt>
                <c:pt idx="4">
                  <c:v>Q24</c:v>
                </c:pt>
                <c:pt idx="5">
                  <c:v>Q25</c:v>
                </c:pt>
                <c:pt idx="6">
                  <c:v>Q26</c:v>
                </c:pt>
                <c:pt idx="7">
                  <c:v>Q27</c:v>
                </c:pt>
                <c:pt idx="8">
                  <c:v>Q28</c:v>
                </c:pt>
                <c:pt idx="9">
                  <c:v>Q29</c:v>
                </c:pt>
                <c:pt idx="10">
                  <c:v>Q30</c:v>
                </c:pt>
                <c:pt idx="11">
                  <c:v>Q31</c:v>
                </c:pt>
              </c:strCache>
            </c:strRef>
          </c:cat>
          <c:val>
            <c:numRef>
              <c:f>'Q20-31'!$M$2:$M$13</c:f>
              <c:numCache>
                <c:formatCode>0%</c:formatCode>
                <c:ptCount val="12"/>
                <c:pt idx="0">
                  <c:v>0.44155844155844154</c:v>
                </c:pt>
                <c:pt idx="1">
                  <c:v>0.40789473684210525</c:v>
                </c:pt>
                <c:pt idx="2">
                  <c:v>0.33766233766233766</c:v>
                </c:pt>
                <c:pt idx="3">
                  <c:v>0.31168831168831168</c:v>
                </c:pt>
                <c:pt idx="4">
                  <c:v>0.38961038961038963</c:v>
                </c:pt>
                <c:pt idx="5">
                  <c:v>0.36363636363636365</c:v>
                </c:pt>
                <c:pt idx="6">
                  <c:v>0.38961038961038963</c:v>
                </c:pt>
                <c:pt idx="7">
                  <c:v>0.29870129870129869</c:v>
                </c:pt>
                <c:pt idx="8">
                  <c:v>0.32467532467532467</c:v>
                </c:pt>
                <c:pt idx="9">
                  <c:v>0.42857142857142855</c:v>
                </c:pt>
                <c:pt idx="10">
                  <c:v>0.40259740259740262</c:v>
                </c:pt>
                <c:pt idx="11">
                  <c:v>0.37662337662337664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5E-4474-B374-218CE858125C}"/>
            </c:ext>
          </c:extLst>
        </c:ser>
        <c:ser>
          <c:idx val="4"/>
          <c:order val="4"/>
          <c:tx>
            <c:strRef>
              <c:f>'Q20-31'!$N$1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'Q20-31'!$I$2:$I$13</c:f>
              <c:strCache>
                <c:ptCount val="12"/>
                <c:pt idx="0">
                  <c:v>Q20</c:v>
                </c:pt>
                <c:pt idx="1">
                  <c:v>Q21</c:v>
                </c:pt>
                <c:pt idx="2">
                  <c:v>Q22</c:v>
                </c:pt>
                <c:pt idx="3">
                  <c:v>Q23</c:v>
                </c:pt>
                <c:pt idx="4">
                  <c:v>Q24</c:v>
                </c:pt>
                <c:pt idx="5">
                  <c:v>Q25</c:v>
                </c:pt>
                <c:pt idx="6">
                  <c:v>Q26</c:v>
                </c:pt>
                <c:pt idx="7">
                  <c:v>Q27</c:v>
                </c:pt>
                <c:pt idx="8">
                  <c:v>Q28</c:v>
                </c:pt>
                <c:pt idx="9">
                  <c:v>Q29</c:v>
                </c:pt>
                <c:pt idx="10">
                  <c:v>Q30</c:v>
                </c:pt>
                <c:pt idx="11">
                  <c:v>Q31</c:v>
                </c:pt>
              </c:strCache>
            </c:strRef>
          </c:cat>
          <c:val>
            <c:numRef>
              <c:f>'Q20-31'!$N$2:$N$13</c:f>
              <c:numCache>
                <c:formatCode>0%</c:formatCode>
                <c:ptCount val="12"/>
                <c:pt idx="0">
                  <c:v>0.46753246753246752</c:v>
                </c:pt>
                <c:pt idx="1">
                  <c:v>0.26315789473684209</c:v>
                </c:pt>
                <c:pt idx="2">
                  <c:v>0.44155844155844154</c:v>
                </c:pt>
                <c:pt idx="3">
                  <c:v>0.61038961038961037</c:v>
                </c:pt>
                <c:pt idx="4">
                  <c:v>0.53246753246753242</c:v>
                </c:pt>
                <c:pt idx="5">
                  <c:v>0.54545454545454541</c:v>
                </c:pt>
                <c:pt idx="6">
                  <c:v>0.5714285714285714</c:v>
                </c:pt>
                <c:pt idx="7">
                  <c:v>0.59740259740259738</c:v>
                </c:pt>
                <c:pt idx="8">
                  <c:v>0.51948051948051943</c:v>
                </c:pt>
                <c:pt idx="9">
                  <c:v>0.36363636363636365</c:v>
                </c:pt>
                <c:pt idx="10">
                  <c:v>0.32467532467532467</c:v>
                </c:pt>
                <c:pt idx="11">
                  <c:v>0.41558441558441561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5E-4474-B374-218CE85812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8539168"/>
        <c:axId val="268540416"/>
      </c:barChart>
      <c:catAx>
        <c:axId val="26853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8540416"/>
        <c:crosses val="autoZero"/>
        <c:auto val="1"/>
        <c:lblAlgn val="ctr"/>
        <c:lblOffset val="100"/>
        <c:noMultiLvlLbl val="0"/>
      </c:catAx>
      <c:valAx>
        <c:axId val="2685404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6853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'Q32-Q36'!$J$1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7.9105645277828998E-2"/>
                  <c:y val="-4.25679372418142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CB-40D0-8720-5FD1AF733E10}"/>
                </c:ext>
              </c:extLst>
            </c:dLbl>
            <c:dLbl>
              <c:idx val="1"/>
              <c:layout>
                <c:manualLayout>
                  <c:x val="-9.924162771218549E-2"/>
                  <c:y val="-2.94701103981790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CB-40D0-8720-5FD1AF733E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'Q32-Q36'!$I$2:$I$6</c:f>
              <c:strCache>
                <c:ptCount val="5"/>
                <c:pt idx="0">
                  <c:v>Q32</c:v>
                </c:pt>
                <c:pt idx="1">
                  <c:v>Q33</c:v>
                </c:pt>
                <c:pt idx="2">
                  <c:v>Q34</c:v>
                </c:pt>
                <c:pt idx="3">
                  <c:v>Q35</c:v>
                </c:pt>
                <c:pt idx="4">
                  <c:v>Q36</c:v>
                </c:pt>
              </c:strCache>
            </c:strRef>
          </c:cat>
          <c:val>
            <c:numRef>
              <c:f>'Q32-Q36'!$J$2:$J$6</c:f>
              <c:numCache>
                <c:formatCode>0%</c:formatCode>
                <c:ptCount val="5"/>
                <c:pt idx="0">
                  <c:v>2.5974025974025976E-2</c:v>
                </c:pt>
                <c:pt idx="1">
                  <c:v>2.5974025974025976E-2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CB-40D0-8720-5FD1AF733E10}"/>
            </c:ext>
          </c:extLst>
        </c:ser>
        <c:ser>
          <c:idx val="1"/>
          <c:order val="1"/>
          <c:tx>
            <c:strRef>
              <c:f>'Q32-Q36'!$K$1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7.9105645277828998E-2"/>
                  <c:y val="-0.1047826147490813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CB-40D0-8720-5FD1AF733E10}"/>
                </c:ext>
              </c:extLst>
            </c:dLbl>
            <c:dLbl>
              <c:idx val="1"/>
              <c:layout>
                <c:manualLayout>
                  <c:x val="-0.10067991217178235"/>
                  <c:y val="-8.5135874483628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CB-40D0-8720-5FD1AF733E10}"/>
                </c:ext>
              </c:extLst>
            </c:dLbl>
            <c:dLbl>
              <c:idx val="2"/>
              <c:layout>
                <c:manualLayout>
                  <c:x val="-7.7667360818232098E-2"/>
                  <c:y val="-3.92934805309054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CB-40D0-8720-5FD1AF733E10}"/>
                </c:ext>
              </c:extLst>
            </c:dLbl>
            <c:dLbl>
              <c:idx val="3"/>
              <c:layout>
                <c:manualLayout>
                  <c:x val="-8.917363649500723E-2"/>
                  <c:y val="-4.25679372418143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CB-40D0-8720-5FD1AF733E10}"/>
                </c:ext>
              </c:extLst>
            </c:dLbl>
            <c:dLbl>
              <c:idx val="4"/>
              <c:layout>
                <c:manualLayout>
                  <c:x val="-9.4926774333394789E-2"/>
                  <c:y val="-5.23913073745406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CB-40D0-8720-5FD1AF733E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'Q32-Q36'!$I$2:$I$6</c:f>
              <c:strCache>
                <c:ptCount val="5"/>
                <c:pt idx="0">
                  <c:v>Q32</c:v>
                </c:pt>
                <c:pt idx="1">
                  <c:v>Q33</c:v>
                </c:pt>
                <c:pt idx="2">
                  <c:v>Q34</c:v>
                </c:pt>
                <c:pt idx="3">
                  <c:v>Q35</c:v>
                </c:pt>
                <c:pt idx="4">
                  <c:v>Q36</c:v>
                </c:pt>
              </c:strCache>
            </c:strRef>
          </c:cat>
          <c:val>
            <c:numRef>
              <c:f>'Q32-Q36'!$K$2:$K$6</c:f>
              <c:numCache>
                <c:formatCode>0%</c:formatCode>
                <c:ptCount val="5"/>
                <c:pt idx="0">
                  <c:v>1.2987012987012988E-2</c:v>
                </c:pt>
                <c:pt idx="1">
                  <c:v>1.2987012987012988E-2</c:v>
                </c:pt>
                <c:pt idx="2">
                  <c:v>3.896103896103896E-2</c:v>
                </c:pt>
                <c:pt idx="3">
                  <c:v>3.9473684210526314E-2</c:v>
                </c:pt>
                <c:pt idx="4">
                  <c:v>1.3157894736842105E-2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CB-40D0-8720-5FD1AF733E10}"/>
            </c:ext>
          </c:extLst>
        </c:ser>
        <c:ser>
          <c:idx val="2"/>
          <c:order val="2"/>
          <c:tx>
            <c:strRef>
              <c:f>'Q32-Q36'!$L$1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7.9105645277828998E-2"/>
                  <c:y val="-0.16699729225634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CB-40D0-8720-5FD1AF733E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'Q32-Q36'!$I$2:$I$6</c:f>
              <c:strCache>
                <c:ptCount val="5"/>
                <c:pt idx="0">
                  <c:v>Q32</c:v>
                </c:pt>
                <c:pt idx="1">
                  <c:v>Q33</c:v>
                </c:pt>
                <c:pt idx="2">
                  <c:v>Q34</c:v>
                </c:pt>
                <c:pt idx="3">
                  <c:v>Q35</c:v>
                </c:pt>
                <c:pt idx="4">
                  <c:v>Q36</c:v>
                </c:pt>
              </c:strCache>
            </c:strRef>
          </c:cat>
          <c:val>
            <c:numRef>
              <c:f>'Q32-Q36'!$L$2:$L$6</c:f>
              <c:numCache>
                <c:formatCode>0%</c:formatCode>
                <c:ptCount val="5"/>
                <c:pt idx="0">
                  <c:v>2.5974025974025976E-2</c:v>
                </c:pt>
                <c:pt idx="1">
                  <c:v>5.1948051948051951E-2</c:v>
                </c:pt>
                <c:pt idx="2">
                  <c:v>0.1038961038961039</c:v>
                </c:pt>
                <c:pt idx="3">
                  <c:v>0.10526315789473684</c:v>
                </c:pt>
                <c:pt idx="4">
                  <c:v>5.2631578947368418E-2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CB-40D0-8720-5FD1AF733E10}"/>
            </c:ext>
          </c:extLst>
        </c:ser>
        <c:ser>
          <c:idx val="3"/>
          <c:order val="3"/>
          <c:tx>
            <c:strRef>
              <c:f>'Q32-Q36'!$M$1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'Q32-Q36'!$I$2:$I$6</c:f>
              <c:strCache>
                <c:ptCount val="5"/>
                <c:pt idx="0">
                  <c:v>Q32</c:v>
                </c:pt>
                <c:pt idx="1">
                  <c:v>Q33</c:v>
                </c:pt>
                <c:pt idx="2">
                  <c:v>Q34</c:v>
                </c:pt>
                <c:pt idx="3">
                  <c:v>Q35</c:v>
                </c:pt>
                <c:pt idx="4">
                  <c:v>Q36</c:v>
                </c:pt>
              </c:strCache>
            </c:strRef>
          </c:cat>
          <c:val>
            <c:numRef>
              <c:f>'Q32-Q36'!$M$2:$M$6</c:f>
              <c:numCache>
                <c:formatCode>0%</c:formatCode>
                <c:ptCount val="5"/>
                <c:pt idx="0">
                  <c:v>0.32467532467532467</c:v>
                </c:pt>
                <c:pt idx="1">
                  <c:v>0.35064935064935066</c:v>
                </c:pt>
                <c:pt idx="2">
                  <c:v>0.33766233766233766</c:v>
                </c:pt>
                <c:pt idx="3">
                  <c:v>0.32894736842105265</c:v>
                </c:pt>
                <c:pt idx="4">
                  <c:v>0.28947368421052633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7CB-40D0-8720-5FD1AF733E10}"/>
            </c:ext>
          </c:extLst>
        </c:ser>
        <c:ser>
          <c:idx val="4"/>
          <c:order val="4"/>
          <c:tx>
            <c:strRef>
              <c:f>'Q32-Q36'!$N$1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'Q32-Q36'!$I$2:$I$6</c:f>
              <c:strCache>
                <c:ptCount val="5"/>
                <c:pt idx="0">
                  <c:v>Q32</c:v>
                </c:pt>
                <c:pt idx="1">
                  <c:v>Q33</c:v>
                </c:pt>
                <c:pt idx="2">
                  <c:v>Q34</c:v>
                </c:pt>
                <c:pt idx="3">
                  <c:v>Q35</c:v>
                </c:pt>
                <c:pt idx="4">
                  <c:v>Q36</c:v>
                </c:pt>
              </c:strCache>
            </c:strRef>
          </c:cat>
          <c:val>
            <c:numRef>
              <c:f>'Q32-Q36'!$N$2:$N$6</c:f>
              <c:numCache>
                <c:formatCode>0%</c:formatCode>
                <c:ptCount val="5"/>
                <c:pt idx="0">
                  <c:v>0.61038961038961037</c:v>
                </c:pt>
                <c:pt idx="1">
                  <c:v>0.55844155844155841</c:v>
                </c:pt>
                <c:pt idx="2">
                  <c:v>0.51948051948051943</c:v>
                </c:pt>
                <c:pt idx="3">
                  <c:v>0.52631578947368418</c:v>
                </c:pt>
                <c:pt idx="4">
                  <c:v>0.64473684210526316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7CB-40D0-8720-5FD1AF733E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94092288"/>
        <c:axId val="294091872"/>
      </c:barChart>
      <c:catAx>
        <c:axId val="29409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091872"/>
        <c:crosses val="autoZero"/>
        <c:auto val="1"/>
        <c:lblAlgn val="ctr"/>
        <c:lblOffset val="100"/>
        <c:noMultiLvlLbl val="0"/>
      </c:catAx>
      <c:valAx>
        <c:axId val="2940918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9409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Reviewing!$A$52:$A$56</c:f>
              <c:strCache>
                <c:ptCount val="5"/>
                <c:pt idx="0">
                  <c:v>Less than 15 minutes</c:v>
                </c:pt>
                <c:pt idx="1">
                  <c:v>15 - 30 minutes</c:v>
                </c:pt>
                <c:pt idx="2">
                  <c:v>0.5 - 1 hr</c:v>
                </c:pt>
                <c:pt idx="3">
                  <c:v>1 - 2 hrs</c:v>
                </c:pt>
                <c:pt idx="4">
                  <c:v>More than 2 hrs</c:v>
                </c:pt>
              </c:strCache>
            </c:strRef>
          </c:cat>
          <c:val>
            <c:numRef>
              <c:f>Reviewing!$B$52:$B$56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10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93-40EE-B7B8-B6AAD54A8C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28807088"/>
        <c:axId val="328808336"/>
      </c:barChart>
      <c:catAx>
        <c:axId val="32880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808336"/>
        <c:crosses val="autoZero"/>
        <c:auto val="1"/>
        <c:lblAlgn val="ctr"/>
        <c:lblOffset val="100"/>
        <c:noMultiLvlLbl val="0"/>
      </c:catAx>
      <c:valAx>
        <c:axId val="328808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880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Other!$A$39:$A$42</c:f>
              <c:strCache>
                <c:ptCount val="4"/>
                <c:pt idx="0">
                  <c:v>&lt;1hrs</c:v>
                </c:pt>
                <c:pt idx="1">
                  <c:v>1-2hrs</c:v>
                </c:pt>
                <c:pt idx="2">
                  <c:v>2-5 hrs</c:v>
                </c:pt>
                <c:pt idx="3">
                  <c:v>5+ hours</c:v>
                </c:pt>
              </c:strCache>
            </c:strRef>
          </c:cat>
          <c:val>
            <c:numRef>
              <c:f>Other!$B$39:$B$42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E3-40E6-B309-2AACE09B8E9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75633200"/>
        <c:axId val="275631952"/>
      </c:barChart>
      <c:catAx>
        <c:axId val="27563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631952"/>
        <c:crosses val="autoZero"/>
        <c:auto val="1"/>
        <c:lblAlgn val="ctr"/>
        <c:lblOffset val="100"/>
        <c:noMultiLvlLbl val="0"/>
      </c:catAx>
      <c:valAx>
        <c:axId val="275631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563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4706D-897C-44FB-A985-EA2D44D2F2F3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CF6E0-B186-4E90-A290-2351D3C678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9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919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89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95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0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00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83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003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94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0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33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505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00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20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05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50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CF6E0-B186-4E90-A290-2351D3C678B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EF60-F6EB-4713-B7ED-E391A6EF4927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DCA6-75D2-4D6E-8DA2-F0573020847E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94027-D95C-45D9-8FE5-3B953BEEB3F9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EBA7-BA45-4320-BB7B-E3D4D7DED3BB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FB07-159C-4991-8D1C-E279643B13EC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FF4F-009C-4C74-91A8-C36F1E728FF6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F64AE4-655E-406C-94CA-19AB3469C609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C975-1BDD-4455-AB89-70393AB9BBED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E40B-BAEE-4EEA-89D1-EA63FA11061B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9BE3-BB8A-4C06-8CD7-5BD886648469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A2F5-142A-4B09-854C-209362B02224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4212-002F-44E9-A3EC-40865AECBA33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1F426B7-3D73-46C1-8DDF-F42C469CB21C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8B7D-9851-4C6F-9526-30D756A9B0C8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9C17-CA9E-46AD-A895-ED29684954E0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BFA7-18D2-4959-AFFC-562D48634703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C3FD5E7-C683-45C1-9484-F8E47A6E052E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2544-8709-4824-85F9-68332855379D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393D-DAF7-43CE-8568-84DA9EB5888F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1277-456C-47F3-8A16-1EFF9B3F67FA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0C77-21B5-456A-99B0-8E5C3AD73F65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F540CF-40E7-4850-B4AC-040E906A8F9B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/>
              <a:t>Miramar College Office of Planning, Research, and Institutional Effectiveness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2ECF93-0353-4BA7-9BC3-7E0017F80DC9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0E564D-FF10-47C5-9087-8A3256EF5D89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2CFD3A-6E92-4E5D-8203-868DD966CF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105400"/>
            <a:ext cx="7620000" cy="1295400"/>
          </a:xfrm>
        </p:spPr>
        <p:txBody>
          <a:bodyPr>
            <a:normAutofit/>
          </a:bodyPr>
          <a:lstStyle/>
          <a:p>
            <a:r>
              <a:rPr lang="en-US" sz="2400" dirty="0"/>
              <a:t>San Diego Miramar College</a:t>
            </a:r>
          </a:p>
          <a:p>
            <a:r>
              <a:rPr lang="en-US" sz="1500" dirty="0"/>
              <a:t>Office of Planning, Research, and Institutional Effectiveness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0999"/>
            <a:ext cx="8382000" cy="1447801"/>
          </a:xfrm>
        </p:spPr>
        <p:txBody>
          <a:bodyPr>
            <a:no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/>
              <a:t>Participatory Governance Evaluation </a:t>
            </a:r>
            <a:r>
              <a:rPr lang="en-US" sz="3200" dirty="0" smtClean="0"/>
              <a:t>Survey</a:t>
            </a:r>
            <a:br>
              <a:rPr lang="en-US" sz="3200" dirty="0" smtClean="0"/>
            </a:br>
            <a:r>
              <a:rPr lang="en-US" sz="3200" dirty="0" smtClean="0"/>
              <a:t>Fall 2022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129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377989"/>
                </a:solidFill>
              </a:rPr>
              <a:t>Feedback on Questions Q20-Q31</a:t>
            </a:r>
            <a:endParaRPr lang="en-US" sz="2400" dirty="0">
              <a:solidFill>
                <a:srgbClr val="37798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106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10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C8B8DD0-962B-40E6-96F9-1E09747F2A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1866" y="1791420"/>
            <a:ext cx="8316467" cy="413837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Respondents would like improvement in communication: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To share information outside committee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To be able to share ideas in a respectable manner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85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10848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72764" y="6297502"/>
            <a:ext cx="609600" cy="441324"/>
          </a:xfrm>
        </p:spPr>
        <p:txBody>
          <a:bodyPr/>
          <a:lstStyle/>
          <a:p>
            <a:fld id="{A32CFD3A-6E92-4E5D-8203-868DD966CFF4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77989"/>
                </a:solidFill>
                <a:latin typeface="Georgia" panose="02040502050405020303" pitchFamily="18" charset="0"/>
              </a:rPr>
              <a:t>Meeting Satisfaction</a:t>
            </a:r>
            <a:r>
              <a:rPr lang="en-US" dirty="0" smtClean="0">
                <a:solidFill>
                  <a:srgbClr val="377989"/>
                </a:solidFill>
              </a:rPr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>
            <a:off x="3124200" y="1489474"/>
            <a:ext cx="304800" cy="25320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23900" y="4697938"/>
            <a:ext cx="7696200" cy="159956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buNone/>
            </a:pP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009194"/>
            <a:ext cx="88299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32. The meeting room/virtual meeting room/tool (e.g., Zoom) is conducive to an effective committee meeting.</a:t>
            </a:r>
          </a:p>
          <a:p>
            <a:r>
              <a:rPr lang="en-US" sz="1300" dirty="0"/>
              <a:t>33. The features in the meeting room/virtual meeting room/tool facilitate the overall effectiveness of each committee meeting.</a:t>
            </a:r>
          </a:p>
          <a:p>
            <a:r>
              <a:rPr lang="en-US" sz="1300" dirty="0"/>
              <a:t>34. Overall, I am satisfied with the amount of time and effort I expend on this Committee.</a:t>
            </a:r>
          </a:p>
          <a:p>
            <a:r>
              <a:rPr lang="en-US" sz="1300" dirty="0"/>
              <a:t>35. Overall, I feel like the time and effort I expend on this Committee is worthwhile.</a:t>
            </a:r>
          </a:p>
          <a:p>
            <a:r>
              <a:rPr lang="en-US" sz="1300" dirty="0"/>
              <a:t>36. Overall, this Committee plays an important role in helping the college achieve its goals and mission.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143159"/>
              </p:ext>
            </p:extLst>
          </p:nvPr>
        </p:nvGraphicFramePr>
        <p:xfrm>
          <a:off x="152400" y="1021696"/>
          <a:ext cx="8829964" cy="3878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030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377989"/>
                </a:solidFill>
              </a:rPr>
              <a:t>Feedback on Questions Q32-Q36</a:t>
            </a:r>
            <a:endParaRPr lang="en-US" sz="2400" dirty="0">
              <a:solidFill>
                <a:srgbClr val="37798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106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12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C8B8DD0-962B-40E6-96F9-1E09747F2A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1866" y="1791420"/>
            <a:ext cx="8316467" cy="413837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Mixed feelings on using Zoom: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Easier to share resources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“allows some members to dominate the discussion and shut down alternative viewpoints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“still prefer face-to-face”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38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dirty="0"/>
              <a:t>Participatory Governance Evaluation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2362200"/>
            <a:ext cx="2362200" cy="3763963"/>
          </a:xfrm>
          <a:ln>
            <a:noFill/>
          </a:ln>
        </p:spPr>
        <p:txBody>
          <a:bodyPr anchor="t">
            <a:normAutofit/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latin typeface="Calibri" panose="020F0502020204030204" pitchFamily="34" charset="0"/>
              </a:rPr>
              <a:t>Wide variation in time spent preparing materials AND reviewing materials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399" y="6410848"/>
            <a:ext cx="8839199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FAA0C0-381C-4733-BCBA-1DBC5FC75287}"/>
              </a:ext>
            </a:extLst>
          </p:cNvPr>
          <p:cNvSpPr txBox="1">
            <a:spLocks/>
          </p:cNvSpPr>
          <p:nvPr/>
        </p:nvSpPr>
        <p:spPr>
          <a:xfrm>
            <a:off x="2933699" y="1750743"/>
            <a:ext cx="6019800" cy="916257"/>
          </a:xfrm>
          <a:prstGeom prst="rect">
            <a:avLst/>
          </a:prstGeom>
        </p:spPr>
        <p:txBody>
          <a:bodyPr vert="horz" anchor="ctr">
            <a:normAutofit fontScale="85000"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100" dirty="0"/>
              <a:t>Time spent preparing the agenda and reviewing </a:t>
            </a:r>
            <a:r>
              <a:rPr lang="en-US" sz="2100" dirty="0" smtClean="0"/>
              <a:t>minutes</a:t>
            </a:r>
          </a:p>
          <a:p>
            <a:pPr algn="l"/>
            <a:r>
              <a:rPr lang="en-US" sz="1600" dirty="0" smtClean="0">
                <a:solidFill>
                  <a:srgbClr val="377989"/>
                </a:solidFill>
                <a:latin typeface="Georgia" panose="02040502050405020303" pitchFamily="18" charset="0"/>
              </a:rPr>
              <a:t>	</a:t>
            </a:r>
          </a:p>
          <a:p>
            <a:r>
              <a:rPr lang="en-US" sz="1600" dirty="0" smtClean="0">
                <a:solidFill>
                  <a:srgbClr val="377989"/>
                </a:solidFill>
                <a:latin typeface="Georgia" panose="02040502050405020303" pitchFamily="18" charset="0"/>
              </a:rPr>
              <a:t>15 minutes to 10 hours, among five respondents</a:t>
            </a:r>
            <a:endParaRPr lang="en-US" sz="1600" dirty="0">
              <a:solidFill>
                <a:srgbClr val="377989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DFAA0C0-381C-4733-BCBA-1DBC5FC75287}"/>
              </a:ext>
            </a:extLst>
          </p:cNvPr>
          <p:cNvSpPr txBox="1">
            <a:spLocks/>
          </p:cNvSpPr>
          <p:nvPr/>
        </p:nvSpPr>
        <p:spPr>
          <a:xfrm>
            <a:off x="2933699" y="3124200"/>
            <a:ext cx="6019800" cy="40110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/>
              <a:t>Time spent reviewing materials to prepare for </a:t>
            </a:r>
            <a:r>
              <a:rPr lang="en-US" sz="1800" dirty="0" smtClean="0"/>
              <a:t>meeting</a:t>
            </a:r>
            <a:endParaRPr lang="en-US" sz="1800" dirty="0">
              <a:solidFill>
                <a:srgbClr val="377989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583193"/>
              </p:ext>
            </p:extLst>
          </p:nvPr>
        </p:nvGraphicFramePr>
        <p:xfrm>
          <a:off x="2895600" y="3659702"/>
          <a:ext cx="6095998" cy="2751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0674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dirty="0"/>
              <a:t>Participatory Governance Evaluation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2362200"/>
            <a:ext cx="2362200" cy="3763963"/>
          </a:xfrm>
          <a:ln>
            <a:noFill/>
          </a:ln>
        </p:spPr>
        <p:txBody>
          <a:bodyPr>
            <a:norm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26 respondents gave feedback on time spent on committee activities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11 respondents spent at least 5 hours per month</a:t>
            </a:r>
          </a:p>
          <a:p>
            <a:pPr>
              <a:buClr>
                <a:schemeClr val="bg1"/>
              </a:buClr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399" y="6410848"/>
            <a:ext cx="8839199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FAA0C0-381C-4733-BCBA-1DBC5FC75287}"/>
              </a:ext>
            </a:extLst>
          </p:cNvPr>
          <p:cNvSpPr txBox="1">
            <a:spLocks/>
          </p:cNvSpPr>
          <p:nvPr/>
        </p:nvSpPr>
        <p:spPr>
          <a:xfrm>
            <a:off x="2980942" y="914400"/>
            <a:ext cx="6019800" cy="363537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Time </a:t>
            </a:r>
            <a:r>
              <a:rPr lang="en-US" sz="2000" dirty="0"/>
              <a:t>spent per month on activities on behalf of the </a:t>
            </a:r>
            <a:r>
              <a:rPr lang="en-US" sz="2000" dirty="0" smtClean="0"/>
              <a:t>committee</a:t>
            </a:r>
            <a:endParaRPr lang="en-US" sz="2000" dirty="0">
              <a:solidFill>
                <a:srgbClr val="377989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737245"/>
              </p:ext>
            </p:extLst>
          </p:nvPr>
        </p:nvGraphicFramePr>
        <p:xfrm>
          <a:off x="2895600" y="1316036"/>
          <a:ext cx="6095998" cy="509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9923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8382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377989"/>
                </a:solidFill>
              </a:rPr>
              <a:t>Accomplishments of the Committee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" y="6410847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15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1752" y="1834308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Foster collaboration and inclusion</a:t>
            </a:r>
            <a:endParaRPr lang="en-US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Disseminate information</a:t>
            </a:r>
            <a:endParaRPr lang="en-US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Review student petitions</a:t>
            </a:r>
            <a:endParaRPr lang="en-US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Embrace diversity and equity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Receive, review, </a:t>
            </a:r>
            <a:r>
              <a:rPr lang="en-US" dirty="0" smtClean="0"/>
              <a:t>and update </a:t>
            </a:r>
            <a:r>
              <a:rPr lang="en-US" dirty="0"/>
              <a:t>college-wide </a:t>
            </a:r>
            <a:r>
              <a:rPr lang="en-US" dirty="0" smtClean="0"/>
              <a:t>plans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Guided </a:t>
            </a:r>
            <a:r>
              <a:rPr lang="en-US" dirty="0" smtClean="0"/>
              <a:t>Pathways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Setting goals/benchmarks/KPIs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08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8382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377989"/>
                </a:solidFill>
              </a:rPr>
              <a:t>Recommended Changes for the Committee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" y="6410847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16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1752" y="1677114"/>
            <a:ext cx="8534400" cy="4335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Increase </a:t>
            </a:r>
            <a:r>
              <a:rPr lang="en-US" sz="1400" dirty="0" smtClean="0"/>
              <a:t>membership/participation/invite guests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Encourage </a:t>
            </a:r>
            <a:r>
              <a:rPr lang="en-US" sz="1400" dirty="0"/>
              <a:t>communication/open </a:t>
            </a:r>
            <a:r>
              <a:rPr lang="en-US" sz="1400" dirty="0" smtClean="0"/>
              <a:t>discussion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Clarify or assign roles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Expectations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Note-taker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Secretary</a:t>
            </a:r>
            <a:endParaRPr lang="en-US" sz="14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Provide minutes in advance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Hold meetings on Zoom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Spread awareness of committee’s work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Longer term lengths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4768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00" dirty="0"/>
              <a:t>Participatory Governance Evaluation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2362200"/>
            <a:ext cx="2362200" cy="3763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A total of </a:t>
            </a:r>
            <a:r>
              <a:rPr lang="en-US" b="1" dirty="0" smtClean="0">
                <a:solidFill>
                  <a:schemeClr val="bg1"/>
                </a:solidFill>
              </a:rPr>
              <a:t>77</a:t>
            </a:r>
            <a:r>
              <a:rPr lang="en-US" dirty="0" smtClean="0"/>
              <a:t> respondents participated in the survey</a:t>
            </a:r>
          </a:p>
          <a:p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Most respondents were voting members</a:t>
            </a:r>
            <a:endParaRPr lang="en-US" dirty="0"/>
          </a:p>
          <a:p>
            <a:pPr>
              <a:buClr>
                <a:schemeClr val="bg1"/>
              </a:buClr>
            </a:pP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Most respondents attended nearly all the meetings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FAA0C0-381C-4733-BCBA-1DBC5FC75287}"/>
              </a:ext>
            </a:extLst>
          </p:cNvPr>
          <p:cNvSpPr txBox="1">
            <a:spLocks/>
          </p:cNvSpPr>
          <p:nvPr/>
        </p:nvSpPr>
        <p:spPr>
          <a:xfrm>
            <a:off x="2980942" y="914400"/>
            <a:ext cx="6019800" cy="363537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377989"/>
                </a:solidFill>
                <a:latin typeface="Georgia" panose="02040502050405020303" pitchFamily="18" charset="0"/>
              </a:rPr>
              <a:t>Committee Role &amp; Meeting Attendance</a:t>
            </a:r>
            <a:endParaRPr lang="en-US" sz="2000" dirty="0">
              <a:solidFill>
                <a:srgbClr val="377989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399" y="6410848"/>
            <a:ext cx="8839199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345418"/>
              </p:ext>
            </p:extLst>
          </p:nvPr>
        </p:nvGraphicFramePr>
        <p:xfrm>
          <a:off x="2895600" y="1562622"/>
          <a:ext cx="6095998" cy="2411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957054"/>
              </p:ext>
            </p:extLst>
          </p:nvPr>
        </p:nvGraphicFramePr>
        <p:xfrm>
          <a:off x="2895600" y="3973899"/>
          <a:ext cx="6095998" cy="2436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764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" y="6410848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52400" y="5029200"/>
            <a:ext cx="8839200" cy="1225018"/>
          </a:xfrm>
        </p:spPr>
        <p:txBody>
          <a:bodyPr>
            <a:noAutofit/>
          </a:bodyPr>
          <a:lstStyle/>
          <a:p>
            <a:pPr marL="457200" indent="-573088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/>
              <a:t>Q1</a:t>
            </a:r>
            <a:r>
              <a:rPr lang="en-US" sz="1300" dirty="0"/>
              <a:t>. The Committee establishes goals</a:t>
            </a:r>
          </a:p>
          <a:p>
            <a:pPr marL="457200" indent="-573088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/>
              <a:t>Q2</a:t>
            </a:r>
            <a:r>
              <a:rPr lang="en-US" sz="1300" dirty="0"/>
              <a:t>. The Committee’s goals are aligned with the College’s strategic goals</a:t>
            </a:r>
          </a:p>
          <a:p>
            <a:pPr marL="457200" indent="-573088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/>
              <a:t>Q3</a:t>
            </a:r>
            <a:r>
              <a:rPr lang="en-US" sz="1300" dirty="0"/>
              <a:t>. The Committee’s goals/charge are regularly reviewed and updated</a:t>
            </a:r>
          </a:p>
          <a:p>
            <a:pPr marL="457200" indent="-573088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/>
              <a:t>Q4</a:t>
            </a:r>
            <a:r>
              <a:rPr lang="en-US" sz="1300" dirty="0"/>
              <a:t>. The Committee regularly assesses the achievement/progress towards its goals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298430"/>
            <a:ext cx="609600" cy="441324"/>
          </a:xfrm>
        </p:spPr>
        <p:txBody>
          <a:bodyPr/>
          <a:lstStyle/>
          <a:p>
            <a:fld id="{A32CFD3A-6E92-4E5D-8203-868DD966CFF4}" type="slidenum">
              <a:rPr lang="en-US" smtClean="0"/>
              <a:t>3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2400" y="274638"/>
            <a:ext cx="8839200" cy="6397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377989"/>
                </a:solidFill>
                <a:latin typeface="Georgia" panose="02040502050405020303" pitchFamily="18" charset="0"/>
              </a:rPr>
              <a:t>Goals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276951"/>
              </p:ext>
            </p:extLst>
          </p:nvPr>
        </p:nvGraphicFramePr>
        <p:xfrm>
          <a:off x="152400" y="1012962"/>
          <a:ext cx="8839200" cy="397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111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377989"/>
                </a:solidFill>
              </a:rPr>
              <a:t>Feedback on Questions Q1-Q4</a:t>
            </a:r>
            <a:endParaRPr lang="en-US" sz="2400" dirty="0">
              <a:solidFill>
                <a:srgbClr val="37798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106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C8B8DD0-962B-40E6-96F9-1E09747F2A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1866" y="1791420"/>
            <a:ext cx="8316467" cy="413837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Mostly positive remarks from respondents about their committees:</a:t>
            </a:r>
            <a:endParaRPr lang="en-US" dirty="0">
              <a:latin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Efficient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Welcoming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Organized</a:t>
            </a: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Some critiques: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“Needs to do a better job”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“Should do better”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74320" lvl="1" indent="0">
              <a:lnSpc>
                <a:spcPct val="120000"/>
              </a:lnSpc>
              <a:buNone/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10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10848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72764" y="6297502"/>
            <a:ext cx="609600" cy="441324"/>
          </a:xfrm>
        </p:spPr>
        <p:txBody>
          <a:bodyPr/>
          <a:lstStyle/>
          <a:p>
            <a:fld id="{A32CFD3A-6E92-4E5D-8203-868DD966CFF4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77989"/>
                </a:solidFill>
                <a:latin typeface="Georgia" panose="02040502050405020303" pitchFamily="18" charset="0"/>
              </a:rPr>
              <a:t>Planning/Organization</a:t>
            </a:r>
            <a:r>
              <a:rPr lang="en-US" dirty="0" smtClean="0">
                <a:solidFill>
                  <a:srgbClr val="377989"/>
                </a:solidFill>
              </a:rPr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>
            <a:off x="3124200" y="1489474"/>
            <a:ext cx="304800" cy="25320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23900" y="4697938"/>
            <a:ext cx="7696200" cy="159956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buNone/>
            </a:pP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5990" y="4075746"/>
            <a:ext cx="8829964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5. The Committee regularly reviews meeting dates and times to provide appropriate accommodation of members' schedules.</a:t>
            </a:r>
          </a:p>
          <a:p>
            <a:r>
              <a:rPr lang="en-US" sz="1300" dirty="0"/>
              <a:t>6. The Committee posts an agenda 72 hours before each committee meeting.</a:t>
            </a:r>
          </a:p>
          <a:p>
            <a:r>
              <a:rPr lang="en-US" sz="1300" dirty="0"/>
              <a:t>7. The agenda sufficiently describes what will be covered in the upcoming meeting.</a:t>
            </a:r>
          </a:p>
          <a:p>
            <a:r>
              <a:rPr lang="en-US" sz="1300" dirty="0"/>
              <a:t>7.1.a. The agenda items are well aligned with the College’s strategic goals.</a:t>
            </a:r>
          </a:p>
          <a:p>
            <a:r>
              <a:rPr lang="en-US" sz="1300" dirty="0"/>
              <a:t>7.1.b. The agenda items are well aligned with the accreditation standards.</a:t>
            </a:r>
          </a:p>
          <a:p>
            <a:r>
              <a:rPr lang="en-US" sz="1300" dirty="0"/>
              <a:t>7.2. There are agenda items that intentionally address strategic goal V (DEI)</a:t>
            </a:r>
          </a:p>
          <a:p>
            <a:r>
              <a:rPr lang="en-US" sz="1300" dirty="0"/>
              <a:t>8. The Committee has a dedicated note-taker.</a:t>
            </a:r>
          </a:p>
          <a:p>
            <a:r>
              <a:rPr lang="en-US" sz="1300" dirty="0"/>
              <a:t>9. The Committee posts minutes in a timely manner.</a:t>
            </a:r>
          </a:p>
          <a:p>
            <a:r>
              <a:rPr lang="en-US" sz="1300" dirty="0"/>
              <a:t>10. The Committee's website is well maintained.</a:t>
            </a:r>
          </a:p>
          <a:p>
            <a:r>
              <a:rPr lang="en-US" sz="1300" dirty="0"/>
              <a:t>11. Minutes are clear, concise, well-organized, and provide sufficient details.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838019"/>
              </p:ext>
            </p:extLst>
          </p:nvPr>
        </p:nvGraphicFramePr>
        <p:xfrm>
          <a:off x="152400" y="1025463"/>
          <a:ext cx="8839200" cy="300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049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377989"/>
                </a:solidFill>
              </a:rPr>
              <a:t>Feedback on Questions Q5-Q11</a:t>
            </a:r>
            <a:endParaRPr lang="en-US" sz="2400" dirty="0">
              <a:solidFill>
                <a:srgbClr val="37798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106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C8B8DD0-962B-40E6-96F9-1E09747F2A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1866" y="1791420"/>
            <a:ext cx="8316467" cy="413837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alibri" panose="020F0502020204030204" pitchFamily="34" charset="0"/>
              </a:rPr>
              <a:t>Several respondents mention that their committee does not have a website or were unaware of one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309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10848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72764" y="6297502"/>
            <a:ext cx="609600" cy="441324"/>
          </a:xfrm>
        </p:spPr>
        <p:txBody>
          <a:bodyPr/>
          <a:lstStyle/>
          <a:p>
            <a:fld id="{A32CFD3A-6E92-4E5D-8203-868DD966CFF4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77989"/>
                </a:solidFill>
                <a:latin typeface="Georgia" panose="02040502050405020303" pitchFamily="18" charset="0"/>
              </a:rPr>
              <a:t>Committee’s Role</a:t>
            </a:r>
            <a:r>
              <a:rPr lang="en-US" dirty="0" smtClean="0">
                <a:solidFill>
                  <a:srgbClr val="377989"/>
                </a:solidFill>
              </a:rPr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>
            <a:off x="3124200" y="1489474"/>
            <a:ext cx="304800" cy="25320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23900" y="4697938"/>
            <a:ext cx="7696200" cy="159956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buNone/>
            </a:pP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4040156"/>
            <a:ext cx="8829964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12. Voting members of the Committee adequately reflect the constituency groups on campus most likely to be impacted by its recommendations and/or decisions.</a:t>
            </a:r>
          </a:p>
          <a:p>
            <a:r>
              <a:rPr lang="en-US" sz="1300" dirty="0"/>
              <a:t>13. The Committee provides its members with mentoring, training, or both.</a:t>
            </a:r>
          </a:p>
          <a:p>
            <a:r>
              <a:rPr lang="en-US" sz="1300" dirty="0"/>
              <a:t>14. The Committee establishes expectations/norms for its members</a:t>
            </a:r>
          </a:p>
          <a:p>
            <a:r>
              <a:rPr lang="en-US" sz="1300" dirty="0"/>
              <a:t>15. The Committee’s function is clearly defined</a:t>
            </a:r>
          </a:p>
          <a:p>
            <a:r>
              <a:rPr lang="en-US" sz="1300" dirty="0"/>
              <a:t>16. The Committee’s process is regularly reviewed and updated.</a:t>
            </a:r>
          </a:p>
          <a:p>
            <a:r>
              <a:rPr lang="en-US" sz="1300" dirty="0"/>
              <a:t>17. Committee functions and processes are aligned with/in service of achieving the Committee’s goals.</a:t>
            </a:r>
          </a:p>
          <a:p>
            <a:r>
              <a:rPr lang="en-US" sz="1300" dirty="0"/>
              <a:t>18. The Committee successfully fulfilled its stated charge the previous year.</a:t>
            </a:r>
          </a:p>
          <a:p>
            <a:r>
              <a:rPr lang="en-US" sz="1300" dirty="0"/>
              <a:t>19.1. The Committee makes data-informed decisions based on careful and thoughtful analysis of current research data</a:t>
            </a:r>
          </a:p>
          <a:p>
            <a:r>
              <a:rPr lang="en-US" sz="1300" dirty="0"/>
              <a:t>19.2. The Committee makes decisions timely.</a:t>
            </a:r>
          </a:p>
          <a:p>
            <a:r>
              <a:rPr lang="en-US" sz="1300" dirty="0"/>
              <a:t>19.3. The Committee facilitates a relatively quick turnaround moving from decision to action.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438392"/>
              </p:ext>
            </p:extLst>
          </p:nvPr>
        </p:nvGraphicFramePr>
        <p:xfrm>
          <a:off x="150222" y="1027746"/>
          <a:ext cx="8832142" cy="3012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269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377989"/>
                </a:solidFill>
              </a:rPr>
              <a:t>Feedback on Questions Q12-Q19</a:t>
            </a:r>
            <a:endParaRPr lang="en-US" sz="2400" dirty="0">
              <a:solidFill>
                <a:srgbClr val="37798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106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FD3A-6E92-4E5D-8203-868DD966CFF4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C8B8DD0-962B-40E6-96F9-1E09747F2A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1866" y="1791420"/>
            <a:ext cx="8316467" cy="413837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Differences in training among committees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“Not sure that there is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training”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“Does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 great job in mentoring new members and guests”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9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10848"/>
            <a:ext cx="8839200" cy="365760"/>
          </a:xfrm>
        </p:spPr>
        <p:txBody>
          <a:bodyPr/>
          <a:lstStyle/>
          <a:p>
            <a:pPr algn="ctr"/>
            <a:r>
              <a:rPr lang="en-US" dirty="0"/>
              <a:t>Miramar College Office of Planning, Research, and Institutional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72764" y="6297502"/>
            <a:ext cx="609600" cy="441324"/>
          </a:xfrm>
        </p:spPr>
        <p:txBody>
          <a:bodyPr/>
          <a:lstStyle/>
          <a:p>
            <a:fld id="{A32CFD3A-6E92-4E5D-8203-868DD966CFF4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77989"/>
                </a:solidFill>
                <a:latin typeface="Georgia" panose="02040502050405020303" pitchFamily="18" charset="0"/>
              </a:rPr>
              <a:t>Committee Relations</a:t>
            </a:r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>
            <a:off x="3124200" y="1489474"/>
            <a:ext cx="304800" cy="25320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23900" y="4697938"/>
            <a:ext cx="7696200" cy="159956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buNone/>
            </a:pP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636" y="3549574"/>
            <a:ext cx="88299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20. The Committee communicates its process effectively to its members</a:t>
            </a:r>
          </a:p>
          <a:p>
            <a:r>
              <a:rPr lang="en-US" sz="1300" dirty="0"/>
              <a:t>21. The Committee communicates its process effectively to outside constituency groups</a:t>
            </a:r>
          </a:p>
          <a:p>
            <a:r>
              <a:rPr lang="en-US" sz="1300" dirty="0"/>
              <a:t>22. The Committee consistently serves its specified purposes in the best possible manner with the least amount of time and efforts wasted.</a:t>
            </a:r>
          </a:p>
          <a:p>
            <a:r>
              <a:rPr lang="en-US" sz="1300" dirty="0"/>
              <a:t>23. The Committee is collaborative, inclusive, and respectful of diverse opinions/inputs.</a:t>
            </a:r>
          </a:p>
          <a:p>
            <a:r>
              <a:rPr lang="en-US" sz="1300" dirty="0"/>
              <a:t>24. Members feel comfortable contributing ideas.</a:t>
            </a:r>
          </a:p>
          <a:p>
            <a:r>
              <a:rPr lang="en-US" sz="1300" dirty="0"/>
              <a:t>25. Ideas are treated with respect, whether or not others agree with them.</a:t>
            </a:r>
          </a:p>
          <a:p>
            <a:r>
              <a:rPr lang="en-US" sz="1300" dirty="0"/>
              <a:t>26. Members have sufficient opportunities to provide input into committee recommendations.</a:t>
            </a:r>
          </a:p>
          <a:p>
            <a:r>
              <a:rPr lang="en-US" sz="1300" dirty="0"/>
              <a:t>27. The Committee often conducts meaningful, structured, and productive dialogues.</a:t>
            </a:r>
          </a:p>
          <a:p>
            <a:r>
              <a:rPr lang="en-US" sz="1300" dirty="0"/>
              <a:t>28. The Committee regularly considers how its recommendations and/or decisions may impact constituency groups and seeks input and buy-in before proceeding.</a:t>
            </a:r>
          </a:p>
          <a:p>
            <a:r>
              <a:rPr lang="en-US" sz="1300" dirty="0"/>
              <a:t>29. The Committee maintains effective information flow to constituency groups.</a:t>
            </a:r>
          </a:p>
          <a:p>
            <a:r>
              <a:rPr lang="en-US" sz="1300" dirty="0"/>
              <a:t>30. The Committee maintains effective communication with the campus community as a whole.</a:t>
            </a:r>
          </a:p>
          <a:p>
            <a:r>
              <a:rPr lang="en-US" sz="1300" dirty="0"/>
              <a:t>31. The Committee follows up with responsible constituency groups on turning decision to timely action.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722073"/>
              </p:ext>
            </p:extLst>
          </p:nvPr>
        </p:nvGraphicFramePr>
        <p:xfrm>
          <a:off x="161636" y="1019121"/>
          <a:ext cx="8820728" cy="2530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1306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10652</TotalTime>
  <Words>1120</Words>
  <Application>Microsoft Office PowerPoint</Application>
  <PresentationFormat>On-screen Show (4:3)</PresentationFormat>
  <Paragraphs>156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Georgia</vt:lpstr>
      <vt:lpstr>Wingdings</vt:lpstr>
      <vt:lpstr>Wingdings 2</vt:lpstr>
      <vt:lpstr>Civic</vt:lpstr>
      <vt:lpstr>1_Civic</vt:lpstr>
      <vt:lpstr> Participatory Governance Evaluation Survey Fall 2022</vt:lpstr>
      <vt:lpstr>Participatory Governance Evaluation Survey</vt:lpstr>
      <vt:lpstr>PowerPoint Presentation</vt:lpstr>
      <vt:lpstr>Feedback on Questions Q1-Q4</vt:lpstr>
      <vt:lpstr>Planning/Organization     </vt:lpstr>
      <vt:lpstr>Feedback on Questions Q5-Q11</vt:lpstr>
      <vt:lpstr>Committee’s Role     </vt:lpstr>
      <vt:lpstr>Feedback on Questions Q12-Q19</vt:lpstr>
      <vt:lpstr>Committee Relations</vt:lpstr>
      <vt:lpstr>Feedback on Questions Q20-Q31</vt:lpstr>
      <vt:lpstr>Meeting Satisfaction     </vt:lpstr>
      <vt:lpstr>Feedback on Questions Q32-Q36</vt:lpstr>
      <vt:lpstr>Participatory Governance Evaluation Survey</vt:lpstr>
      <vt:lpstr>Participatory Governance Evaluation Survey</vt:lpstr>
      <vt:lpstr>Accomplishments of the Committee</vt:lpstr>
      <vt:lpstr>Recommended Changes for the Committee</vt:lpstr>
    </vt:vector>
  </TitlesOfParts>
  <Company>SDCCD Miramar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Stephen Quis</cp:lastModifiedBy>
  <cp:revision>212</cp:revision>
  <dcterms:created xsi:type="dcterms:W3CDTF">2015-03-19T23:49:12Z</dcterms:created>
  <dcterms:modified xsi:type="dcterms:W3CDTF">2023-02-27T22:43:17Z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