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77" r:id="rId3"/>
    <p:sldId id="261" r:id="rId4"/>
    <p:sldId id="378" r:id="rId5"/>
    <p:sldId id="263" r:id="rId6"/>
    <p:sldId id="413" r:id="rId7"/>
    <p:sldId id="414" r:id="rId8"/>
    <p:sldId id="379" r:id="rId9"/>
    <p:sldId id="380" r:id="rId10"/>
    <p:sldId id="415" r:id="rId11"/>
    <p:sldId id="418" r:id="rId12"/>
    <p:sldId id="419" r:id="rId13"/>
    <p:sldId id="271" r:id="rId14"/>
    <p:sldId id="420" r:id="rId15"/>
    <p:sldId id="421" r:id="rId16"/>
    <p:sldId id="422" r:id="rId17"/>
    <p:sldId id="275" r:id="rId18"/>
    <p:sldId id="276" r:id="rId19"/>
    <p:sldId id="423" r:id="rId20"/>
    <p:sldId id="281" r:id="rId21"/>
    <p:sldId id="424" r:id="rId22"/>
    <p:sldId id="425" r:id="rId23"/>
    <p:sldId id="426" r:id="rId24"/>
    <p:sldId id="427" r:id="rId25"/>
    <p:sldId id="450" r:id="rId26"/>
    <p:sldId id="428" r:id="rId27"/>
    <p:sldId id="429" r:id="rId28"/>
    <p:sldId id="285" r:id="rId29"/>
    <p:sldId id="294" r:id="rId30"/>
    <p:sldId id="295" r:id="rId31"/>
    <p:sldId id="430" r:id="rId32"/>
    <p:sldId id="431" r:id="rId33"/>
    <p:sldId id="432" r:id="rId34"/>
    <p:sldId id="403" r:id="rId35"/>
    <p:sldId id="402" r:id="rId36"/>
    <p:sldId id="401" r:id="rId37"/>
    <p:sldId id="303" r:id="rId38"/>
    <p:sldId id="433" r:id="rId39"/>
    <p:sldId id="434" r:id="rId40"/>
    <p:sldId id="416" r:id="rId41"/>
    <p:sldId id="417" r:id="rId42"/>
    <p:sldId id="435" r:id="rId43"/>
    <p:sldId id="436" r:id="rId44"/>
    <p:sldId id="437" r:id="rId45"/>
    <p:sldId id="438" r:id="rId46"/>
    <p:sldId id="447" r:id="rId47"/>
    <p:sldId id="439" r:id="rId48"/>
    <p:sldId id="440" r:id="rId49"/>
    <p:sldId id="441" r:id="rId50"/>
    <p:sldId id="442" r:id="rId51"/>
    <p:sldId id="443" r:id="rId52"/>
    <p:sldId id="444" r:id="rId53"/>
    <p:sldId id="304" r:id="rId54"/>
    <p:sldId id="445" r:id="rId55"/>
    <p:sldId id="446" r:id="rId56"/>
    <p:sldId id="448" r:id="rId57"/>
    <p:sldId id="390" r:id="rId58"/>
    <p:sldId id="332" r:id="rId59"/>
    <p:sldId id="449" r:id="rId60"/>
    <p:sldId id="40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8" autoAdjust="0"/>
    <p:restoredTop sz="90281" autoAdjust="0"/>
  </p:normalViewPr>
  <p:slideViewPr>
    <p:cSldViewPr>
      <p:cViewPr varScale="1">
        <p:scale>
          <a:sx n="102" d="100"/>
          <a:sy n="102" d="100"/>
        </p:scale>
        <p:origin x="172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BC4CA-D50D-4093-AFD6-CC71A277234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4CFF3-6D08-4188-9046-80C1E59EF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8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CFF3-6D08-4188-9046-80C1E59EF6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86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0" dirty="0">
                <a:solidFill>
                  <a:srgbClr val="FF0000"/>
                </a:solidFill>
              </a:rPr>
              <a:t>The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San</a:t>
            </a:r>
            <a:r>
              <a:rPr lang="en-US" sz="1200" spc="20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Diego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P</a:t>
            </a:r>
            <a:r>
              <a:rPr lang="en-US" sz="1200" spc="-10" dirty="0">
                <a:solidFill>
                  <a:srgbClr val="FF0000"/>
                </a:solidFill>
              </a:rPr>
              <a:t>r</a:t>
            </a:r>
            <a:r>
              <a:rPr lang="en-US" sz="1200" spc="-15" dirty="0">
                <a:solidFill>
                  <a:srgbClr val="FF0000"/>
                </a:solidFill>
              </a:rPr>
              <a:t>omi</a:t>
            </a:r>
            <a:r>
              <a:rPr lang="en-US" sz="1200" spc="-10" dirty="0">
                <a:solidFill>
                  <a:srgbClr val="FF0000"/>
                </a:solidFill>
              </a:rPr>
              <a:t>se is a two-year program that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p</a:t>
            </a:r>
            <a:r>
              <a:rPr lang="en-US" sz="1200" spc="-10" dirty="0">
                <a:solidFill>
                  <a:srgbClr val="FF0000"/>
                </a:solidFill>
              </a:rPr>
              <a:t>ays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for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en</a:t>
            </a:r>
            <a:r>
              <a:rPr lang="en-US" sz="1200" spc="-5" dirty="0">
                <a:solidFill>
                  <a:srgbClr val="FF0000"/>
                </a:solidFill>
              </a:rPr>
              <a:t>r</a:t>
            </a:r>
            <a:r>
              <a:rPr lang="en-US" sz="1200" spc="-15" dirty="0">
                <a:solidFill>
                  <a:srgbClr val="FF0000"/>
                </a:solidFill>
              </a:rPr>
              <a:t>ollmen</a:t>
            </a:r>
            <a:r>
              <a:rPr lang="en-US" sz="1200" spc="-5" dirty="0">
                <a:solidFill>
                  <a:srgbClr val="FF0000"/>
                </a:solidFill>
              </a:rPr>
              <a:t>t</a:t>
            </a:r>
            <a:r>
              <a:rPr lang="en-US" sz="1200" spc="2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fe</a:t>
            </a:r>
            <a:r>
              <a:rPr lang="en-US" sz="1200" spc="-25" dirty="0">
                <a:solidFill>
                  <a:srgbClr val="FF0000"/>
                </a:solidFill>
              </a:rPr>
              <a:t>e</a:t>
            </a:r>
            <a:r>
              <a:rPr lang="en-US" sz="1200" spc="-10" dirty="0">
                <a:solidFill>
                  <a:srgbClr val="FF0000"/>
                </a:solidFill>
              </a:rPr>
              <a:t>s</a:t>
            </a:r>
            <a:r>
              <a:rPr lang="en-US" sz="1200" spc="10" dirty="0">
                <a:solidFill>
                  <a:srgbClr val="FF0000"/>
                </a:solidFill>
              </a:rPr>
              <a:t> </a:t>
            </a:r>
            <a:r>
              <a:rPr lang="en-US" sz="1200" spc="-5" dirty="0">
                <a:solidFill>
                  <a:srgbClr val="FF0000"/>
                </a:solidFill>
              </a:rPr>
              <a:t>for </a:t>
            </a:r>
            <a:r>
              <a:rPr lang="en-US" sz="1200" spc="5" dirty="0">
                <a:solidFill>
                  <a:srgbClr val="FF0000"/>
                </a:solidFill>
              </a:rPr>
              <a:t>all first-time, </a:t>
            </a:r>
            <a:br>
              <a:rPr lang="en-US" sz="1200" spc="5" dirty="0">
                <a:solidFill>
                  <a:srgbClr val="FF0000"/>
                </a:solidFill>
              </a:rPr>
            </a:br>
            <a:r>
              <a:rPr lang="en-US" sz="1200" spc="5" dirty="0">
                <a:solidFill>
                  <a:srgbClr val="FF0000"/>
                </a:solidFill>
              </a:rPr>
              <a:t>full-time </a:t>
            </a:r>
            <a:r>
              <a:rPr lang="en-US" sz="1200" spc="-5" dirty="0">
                <a:solidFill>
                  <a:srgbClr val="FF0000"/>
                </a:solidFill>
              </a:rPr>
              <a:t>students </a:t>
            </a:r>
            <a:r>
              <a:rPr lang="en-US" sz="1200" spc="-20" dirty="0">
                <a:solidFill>
                  <a:srgbClr val="FF0000"/>
                </a:solidFill>
              </a:rPr>
              <a:t>a</a:t>
            </a:r>
            <a:r>
              <a:rPr lang="en-US" sz="1200" spc="-5" dirty="0">
                <a:solidFill>
                  <a:srgbClr val="FF0000"/>
                </a:solidFill>
              </a:rPr>
              <a:t>t </a:t>
            </a:r>
            <a:r>
              <a:rPr lang="en-US" sz="1200" spc="-10" dirty="0">
                <a:solidFill>
                  <a:srgbClr val="FF0000"/>
                </a:solidFill>
              </a:rPr>
              <a:t>City, Me</a:t>
            </a:r>
            <a:r>
              <a:rPr lang="en-US" sz="1200" spc="-5" dirty="0">
                <a:solidFill>
                  <a:srgbClr val="FF0000"/>
                </a:solidFill>
              </a:rPr>
              <a:t>s</a:t>
            </a:r>
            <a:r>
              <a:rPr lang="en-US" sz="1200" spc="-20" dirty="0">
                <a:solidFill>
                  <a:srgbClr val="FF0000"/>
                </a:solidFill>
              </a:rPr>
              <a:t>a</a:t>
            </a:r>
            <a:r>
              <a:rPr lang="en-US" sz="1200" spc="-5" dirty="0">
                <a:solidFill>
                  <a:srgbClr val="FF0000"/>
                </a:solidFill>
              </a:rPr>
              <a:t>,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a</a:t>
            </a:r>
            <a:r>
              <a:rPr lang="en-US" sz="1200" spc="-10" dirty="0">
                <a:solidFill>
                  <a:srgbClr val="FF0000"/>
                </a:solidFill>
              </a:rPr>
              <a:t>nd</a:t>
            </a:r>
            <a:r>
              <a:rPr lang="en-US" sz="1200" spc="2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Mi</a:t>
            </a:r>
            <a:r>
              <a:rPr lang="en-US" sz="1200" spc="-5" dirty="0">
                <a:solidFill>
                  <a:srgbClr val="FF0000"/>
                </a:solidFill>
              </a:rPr>
              <a:t>r</a:t>
            </a:r>
            <a:r>
              <a:rPr lang="en-US" sz="1200" spc="-20" dirty="0">
                <a:solidFill>
                  <a:srgbClr val="FF0000"/>
                </a:solidFill>
              </a:rPr>
              <a:t>am</a:t>
            </a:r>
            <a:r>
              <a:rPr lang="en-US" sz="1200" spc="-10" dirty="0">
                <a:solidFill>
                  <a:srgbClr val="FF0000"/>
                </a:solidFill>
              </a:rPr>
              <a:t>ar</a:t>
            </a:r>
            <a:r>
              <a:rPr lang="en-US" sz="1200" spc="10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College</a:t>
            </a:r>
            <a:r>
              <a:rPr lang="en-US" sz="1200" spc="-10" dirty="0">
                <a:solidFill>
                  <a:srgbClr val="FF0000"/>
                </a:solidFill>
              </a:rPr>
              <a:t>s</a:t>
            </a:r>
            <a:r>
              <a:rPr lang="en-US" sz="1200" spc="-5" dirty="0">
                <a:solidFill>
                  <a:srgbClr val="FF0000"/>
                </a:solidFill>
              </a:rPr>
              <a:t>.</a:t>
            </a:r>
            <a:r>
              <a:rPr lang="en-US" sz="1200" spc="15" dirty="0">
                <a:solidFill>
                  <a:srgbClr val="FF0000"/>
                </a:solidFill>
              </a:rPr>
              <a:t> Students with the greatest financial </a:t>
            </a:r>
            <a:br>
              <a:rPr lang="en-US" sz="1200" spc="15" dirty="0">
                <a:solidFill>
                  <a:srgbClr val="FF0000"/>
                </a:solidFill>
              </a:rPr>
            </a:br>
            <a:r>
              <a:rPr lang="en-US" sz="1200" spc="15" dirty="0">
                <a:solidFill>
                  <a:srgbClr val="FF0000"/>
                </a:solidFill>
              </a:rPr>
              <a:t>need will also receive book grants. </a:t>
            </a:r>
            <a:r>
              <a:rPr lang="en-US" sz="1200" spc="-10" dirty="0">
                <a:solidFill>
                  <a:srgbClr val="FF0000"/>
                </a:solidFill>
              </a:rPr>
              <a:t>The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San</a:t>
            </a:r>
            <a:r>
              <a:rPr lang="en-US" sz="1200" spc="20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Diego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P</a:t>
            </a:r>
            <a:r>
              <a:rPr lang="en-US" sz="1200" spc="-10" dirty="0">
                <a:solidFill>
                  <a:srgbClr val="FF0000"/>
                </a:solidFill>
              </a:rPr>
              <a:t>r</a:t>
            </a:r>
            <a:r>
              <a:rPr lang="en-US" sz="1200" spc="-15" dirty="0">
                <a:solidFill>
                  <a:srgbClr val="FF0000"/>
                </a:solidFill>
              </a:rPr>
              <a:t>omi</a:t>
            </a:r>
            <a:r>
              <a:rPr lang="en-US" sz="1200" spc="-10" dirty="0">
                <a:solidFill>
                  <a:srgbClr val="FF0000"/>
                </a:solidFill>
              </a:rPr>
              <a:t>se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is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inten</a:t>
            </a:r>
            <a:r>
              <a:rPr lang="en-US" sz="1200" spc="-20" dirty="0">
                <a:solidFill>
                  <a:srgbClr val="FF0000"/>
                </a:solidFill>
              </a:rPr>
              <a:t>de</a:t>
            </a:r>
            <a:r>
              <a:rPr lang="en-US" sz="1200" spc="-15" dirty="0">
                <a:solidFill>
                  <a:srgbClr val="FF0000"/>
                </a:solidFill>
              </a:rPr>
              <a:t>d</a:t>
            </a:r>
            <a:r>
              <a:rPr lang="en-US" sz="1200" spc="2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to</a:t>
            </a:r>
            <a:r>
              <a:rPr lang="en-US" sz="1200" spc="-5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ensu</a:t>
            </a:r>
            <a:r>
              <a:rPr lang="en-US" sz="1200" spc="-5" dirty="0">
                <a:solidFill>
                  <a:srgbClr val="FF0000"/>
                </a:solidFill>
              </a:rPr>
              <a:t>r</a:t>
            </a:r>
            <a:r>
              <a:rPr lang="en-US" sz="1200" spc="-15" dirty="0">
                <a:solidFill>
                  <a:srgbClr val="FF0000"/>
                </a:solidFill>
              </a:rPr>
              <a:t>e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that</a:t>
            </a:r>
            <a:r>
              <a:rPr lang="en-US" sz="1200" spc="-5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no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deserving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lo</a:t>
            </a:r>
            <a:r>
              <a:rPr lang="en-US" sz="1200" spc="-25" dirty="0">
                <a:solidFill>
                  <a:srgbClr val="FF0000"/>
                </a:solidFill>
              </a:rPr>
              <a:t>c</a:t>
            </a:r>
            <a:r>
              <a:rPr lang="en-US" sz="1200" spc="-20" dirty="0">
                <a:solidFill>
                  <a:srgbClr val="FF0000"/>
                </a:solidFill>
              </a:rPr>
              <a:t>a</a:t>
            </a:r>
            <a:r>
              <a:rPr lang="en-US" sz="1200" spc="-5" dirty="0">
                <a:solidFill>
                  <a:srgbClr val="FF0000"/>
                </a:solidFill>
              </a:rPr>
              <a:t>l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st</a:t>
            </a:r>
            <a:r>
              <a:rPr lang="en-US" sz="1200" spc="-15" dirty="0">
                <a:solidFill>
                  <a:srgbClr val="FF0000"/>
                </a:solidFill>
              </a:rPr>
              <a:t>udent</a:t>
            </a:r>
            <a:r>
              <a:rPr lang="en-US" sz="1200" spc="-10" dirty="0">
                <a:solidFill>
                  <a:srgbClr val="FF0000"/>
                </a:solidFill>
              </a:rPr>
              <a:t>s</a:t>
            </a:r>
            <a:r>
              <a:rPr lang="en-US" sz="1200" spc="-15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a</a:t>
            </a:r>
            <a:r>
              <a:rPr lang="en-US" sz="1200" spc="-10" dirty="0">
                <a:solidFill>
                  <a:srgbClr val="FF0000"/>
                </a:solidFill>
              </a:rPr>
              <a:t>re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denied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the</a:t>
            </a:r>
            <a:r>
              <a:rPr lang="en-US" sz="1200" spc="-5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oppo</a:t>
            </a:r>
            <a:r>
              <a:rPr lang="en-US" sz="1200" spc="-5" dirty="0">
                <a:solidFill>
                  <a:srgbClr val="FF0000"/>
                </a:solidFill>
              </a:rPr>
              <a:t>r</a:t>
            </a:r>
            <a:r>
              <a:rPr lang="en-US" sz="1200" spc="-10" dirty="0">
                <a:solidFill>
                  <a:srgbClr val="FF0000"/>
                </a:solidFill>
              </a:rPr>
              <a:t>tunity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to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g</a:t>
            </a:r>
            <a:r>
              <a:rPr lang="en-US" sz="1200" spc="-15" dirty="0">
                <a:solidFill>
                  <a:srgbClr val="FF0000"/>
                </a:solidFill>
              </a:rPr>
              <a:t>o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to</a:t>
            </a:r>
            <a:r>
              <a:rPr lang="en-US" sz="1200" spc="5" dirty="0">
                <a:solidFill>
                  <a:srgbClr val="FF0000"/>
                </a:solidFill>
              </a:rPr>
              <a:t> </a:t>
            </a:r>
            <a:r>
              <a:rPr lang="en-US" sz="1200" spc="-15" dirty="0">
                <a:solidFill>
                  <a:srgbClr val="FF0000"/>
                </a:solidFill>
              </a:rPr>
              <a:t>college</a:t>
            </a:r>
            <a:r>
              <a:rPr lang="en-US" sz="1200" spc="30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d</a:t>
            </a:r>
            <a:r>
              <a:rPr lang="en-US" sz="1200" spc="-10" dirty="0">
                <a:solidFill>
                  <a:srgbClr val="FF0000"/>
                </a:solidFill>
              </a:rPr>
              <a:t>ue</a:t>
            </a:r>
            <a:r>
              <a:rPr lang="en-US" sz="1200" spc="1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to</a:t>
            </a:r>
            <a:r>
              <a:rPr lang="en-US" sz="1200" spc="-5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lack</a:t>
            </a:r>
            <a:r>
              <a:rPr lang="en-US" sz="1200" spc="10" dirty="0">
                <a:solidFill>
                  <a:srgbClr val="FF0000"/>
                </a:solidFill>
              </a:rPr>
              <a:t> </a:t>
            </a:r>
            <a:r>
              <a:rPr lang="en-US" sz="1200" spc="-20" dirty="0">
                <a:solidFill>
                  <a:srgbClr val="FF0000"/>
                </a:solidFill>
              </a:rPr>
              <a:t>o</a:t>
            </a:r>
            <a:r>
              <a:rPr lang="en-US" sz="1200" spc="-5" dirty="0">
                <a:solidFill>
                  <a:srgbClr val="FF0000"/>
                </a:solidFill>
              </a:rPr>
              <a:t>f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spc="-10" dirty="0">
                <a:solidFill>
                  <a:srgbClr val="FF0000"/>
                </a:solidFill>
              </a:rPr>
              <a:t>r</a:t>
            </a:r>
            <a:r>
              <a:rPr lang="en-US" sz="1200" spc="-15" dirty="0">
                <a:solidFill>
                  <a:srgbClr val="FF0000"/>
                </a:solidFill>
              </a:rPr>
              <a:t>eso</a:t>
            </a:r>
            <a:r>
              <a:rPr lang="en-US" sz="1200" spc="-10" dirty="0">
                <a:solidFill>
                  <a:srgbClr val="FF0000"/>
                </a:solidFill>
              </a:rPr>
              <a:t>ur</a:t>
            </a:r>
            <a:r>
              <a:rPr lang="en-US" sz="1200" spc="-15" dirty="0">
                <a:solidFill>
                  <a:srgbClr val="FF0000"/>
                </a:solidFill>
              </a:rPr>
              <a:t>ces.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70662" indent="-296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634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887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141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88F04D-1DB6-4F56-BA1A-056E4B9BD3DC}" type="slidenum">
              <a:rPr lang="en-US" altLang="en-US" smtClean="0">
                <a:latin typeface="Trebuchet MS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Trebuchet MS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433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43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CFF3-6D08-4188-9046-80C1E59EF60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71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C1301-BAB2-4F1F-B1AF-362DD8658F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012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C1301-BAB2-4F1F-B1AF-362DD8658F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3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72" tIns="48386" rIns="96772" bIns="483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0D3922-1FFE-44E2-B7FE-F85B43FD7FFD}" type="slidenum">
              <a:rPr lang="en-US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372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70662" indent="-296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634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887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141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7D1C8B4-6768-4DDC-A222-A2E88BA4F3FF}" type="slidenum">
              <a:rPr lang="en-US" altLang="en-US" smtClean="0">
                <a:latin typeface="Trebuchet MS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Trebuchet MS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49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9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70662" indent="-296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634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887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141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3B66F65-4FBF-4A73-A821-A2DF2EC2FD96}" type="slidenum">
              <a:rPr lang="en-US" altLang="en-US" smtClean="0">
                <a:latin typeface="Trebuchet MS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Trebuchet MS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75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0CD1685-C57F-40D5-ACB8-0C98C863848B}" type="slidenum">
              <a:rPr lang="en-US" altLang="en-US" smtClean="0">
                <a:latin typeface="Trebuchet MS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dirty="0">
              <a:latin typeface="Trebuchet MS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7208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Effective Fall 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7C1301-BAB2-4F1F-B1AF-362DD8658F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6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15963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017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41463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9827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4399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8971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3543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115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E698617-27DD-48BA-8110-0B9C6C10929D}" type="slidenum">
              <a:rPr lang="en-US" altLang="en-US" smtClean="0">
                <a:latin typeface="Trebuchet MS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 dirty="0">
              <a:latin typeface="Trebuchet MS" pitchFamily="34" charset="0"/>
            </a:endParaRPr>
          </a:p>
        </p:txBody>
      </p:sp>
      <p:sp>
        <p:nvSpPr>
          <p:cNvPr id="62469" name="Date Placeholder 5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15963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017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41463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9827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4399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8971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3543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11588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8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93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3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7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8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04D6-E50B-49A7-A5E1-24C49CE4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4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915A0-D4CD-43E0-BCBE-5F0AFA4CD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2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5513" y="6391275"/>
            <a:ext cx="493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92F3A-2446-425E-B0B0-7B788231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6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1142"/>
            <a:ext cx="9140953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5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1142"/>
            <a:ext cx="9140953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1142"/>
            <a:ext cx="9140953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9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1142"/>
            <a:ext cx="9140953" cy="6855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6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1142"/>
            <a:ext cx="9140953" cy="68557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3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D878C-F867-406D-B1DD-07B952039439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7C3F-BE2B-4B8F-8E41-653B96A5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dccd.edu/about/strategic-plan.asp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259397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Chancellor’s Forum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2022-2023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943600"/>
            <a:ext cx="6400800" cy="457200"/>
          </a:xfrm>
        </p:spPr>
        <p:txBody>
          <a:bodyPr>
            <a:normAutofit/>
          </a:bodyPr>
          <a:lstStyle/>
          <a:p>
            <a:r>
              <a:rPr lang="en-US" sz="2400" b="1" dirty="0"/>
              <a:t>Carlos O. Cortez, Ph.D. </a:t>
            </a:r>
            <a:r>
              <a:rPr lang="en-US" sz="2400" dirty="0"/>
              <a:t>| Chancellor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8" t="22904" r="45281" b="21960"/>
          <a:stretch/>
        </p:blipFill>
        <p:spPr>
          <a:xfrm>
            <a:off x="7848600" y="4425461"/>
            <a:ext cx="996696" cy="144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3" t="11753" r="17082" b="14112"/>
          <a:stretch/>
        </p:blipFill>
        <p:spPr>
          <a:xfrm>
            <a:off x="1481212" y="4425461"/>
            <a:ext cx="998219" cy="1441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5" t="32327" r="40355" b="32327"/>
          <a:stretch/>
        </p:blipFill>
        <p:spPr>
          <a:xfrm>
            <a:off x="2743200" y="4425461"/>
            <a:ext cx="994410" cy="1441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7" t="5709" r="24129" b="57022"/>
          <a:stretch/>
        </p:blipFill>
        <p:spPr>
          <a:xfrm>
            <a:off x="5334000" y="4425461"/>
            <a:ext cx="996696" cy="1441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6" t="7586" r="34773" b="50000"/>
          <a:stretch/>
        </p:blipFill>
        <p:spPr>
          <a:xfrm>
            <a:off x="4038600" y="4425461"/>
            <a:ext cx="996462" cy="1441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0" t="16932" r="37629" b="48355"/>
          <a:stretch/>
        </p:blipFill>
        <p:spPr>
          <a:xfrm>
            <a:off x="228600" y="4425461"/>
            <a:ext cx="1008185" cy="1441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5" t="5095" r="35368" b="40417"/>
          <a:stretch/>
        </p:blipFill>
        <p:spPr>
          <a:xfrm>
            <a:off x="6600093" y="4425461"/>
            <a:ext cx="984738" cy="1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3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Ethnicity of Credit College Students</a:t>
            </a:r>
            <a:br>
              <a:rPr lang="en-US" altLang="en-US" sz="3600" dirty="0"/>
            </a:br>
            <a:r>
              <a:rPr lang="en-US" altLang="en-US" sz="3600" dirty="0"/>
              <a:t>Fall 2021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10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875230"/>
              </p:ext>
            </p:extLst>
          </p:nvPr>
        </p:nvGraphicFramePr>
        <p:xfrm>
          <a:off x="457200" y="1679574"/>
          <a:ext cx="84582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ADA3B9-21EE-4B42-9465-2DD509D3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08149"/>
            <a:ext cx="845588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Ethnicity of College of Continuing Education Students Fall 2021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11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571500" y="183038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2C8828D-23CD-4D85-9193-A1F43872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12" y="1830387"/>
            <a:ext cx="8230313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/>
              <a:t>Gender of Credit College </a:t>
            </a:r>
            <a:br>
              <a:rPr lang="en-US" altLang="en-US" sz="3200" dirty="0"/>
            </a:br>
            <a:r>
              <a:rPr lang="en-US" altLang="en-US" sz="3200" dirty="0"/>
              <a:t>and Continuing Education Students</a:t>
            </a:r>
            <a:br>
              <a:rPr lang="en-US" altLang="en-US" sz="3200" dirty="0"/>
            </a:br>
            <a:r>
              <a:rPr lang="en-US" altLang="en-US" sz="3200" dirty="0"/>
              <a:t>Fall 2021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28600" y="1600200"/>
          <a:ext cx="41910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24169" y="1796534"/>
            <a:ext cx="159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Credit Colleges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8039" y="1796534"/>
            <a:ext cx="321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College of Continuing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68A2A-A008-456B-9CD0-CA7C1D1C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7" y="1448956"/>
            <a:ext cx="4188315" cy="482845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ACC94-D274-4B69-A2FA-BF6D00329A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806326"/>
            <a:ext cx="4038600" cy="41137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3AABD-16A5-4458-AB4F-1920BE26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12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0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186"/>
            <a:ext cx="8229600" cy="55204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96" y="1005444"/>
            <a:ext cx="7059613" cy="2286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Full-Time-Equivalent Student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= 15 Units</a:t>
            </a:r>
          </a:p>
          <a:p>
            <a:pPr marL="0" lvl="1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lvl="1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1 Student Taking 15 Units</a:t>
            </a:r>
          </a:p>
          <a:p>
            <a:pPr marL="0" lvl="1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-Or-</a:t>
            </a:r>
          </a:p>
          <a:p>
            <a:pPr marL="0" lvl="1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5 Students Each Taking 1, 3-Unit Course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AutoShape 2" descr="Image result for money edu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881" y="3545621"/>
            <a:ext cx="87598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ct val="20000"/>
              </a:spcBef>
              <a:tabLst>
                <a:tab pos="16002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2022-23, the state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$4,840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FTES for Credit Classes (70%)</a:t>
            </a:r>
            <a:b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pay: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ct val="20000"/>
              </a:spcBef>
              <a:tabLst>
                <a:tab pos="1600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$6,788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FTES for Special Admit and </a:t>
            </a:r>
          </a:p>
          <a:p>
            <a:pPr marL="0" lvl="1">
              <a:spcBef>
                <a:spcPct val="20000"/>
              </a:spcBef>
              <a:tabLst>
                <a:tab pos="1600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Career Development and College 					Preparation (CDCP) Non-Credit Classes		</a:t>
            </a:r>
            <a:endParaRPr lang="en-US" dirty="0"/>
          </a:p>
          <a:p>
            <a:pPr marL="0" lvl="1">
              <a:spcBef>
                <a:spcPct val="20000"/>
              </a:spcBef>
              <a:tabLst>
                <a:tab pos="1600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$4,082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FTES for Other Non-Credit Classes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13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Image result for mone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6" y="4260341"/>
            <a:ext cx="2589240" cy="17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56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Districtwide Recalculation FTES</a:t>
            </a:r>
            <a:br>
              <a:rPr lang="en-US" altLang="en-US" dirty="0"/>
            </a:br>
            <a:r>
              <a:rPr lang="en-US" altLang="en-US" dirty="0"/>
              <a:t>2021-2022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60DCE48-80D7-4CA3-896C-3761E6126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612" y="1600200"/>
            <a:ext cx="5284775" cy="45259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D7BEBC-A97D-4E1F-AA69-624123F7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14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5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Resident and Non-Resident FTES</a:t>
            </a:r>
            <a:br>
              <a:rPr lang="en-US" altLang="en-US" dirty="0"/>
            </a:br>
            <a:r>
              <a:rPr lang="en-US" altLang="en-US" dirty="0"/>
              <a:t>2021-2022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600200"/>
            <a:ext cx="8229600" cy="45232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1DA60-8B3C-4177-BC92-722C3459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15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2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 txBox="1">
            <a:spLocks noGrp="1"/>
          </p:cNvSpPr>
          <p:nvPr/>
        </p:nvSpPr>
        <p:spPr bwMode="auto">
          <a:xfrm>
            <a:off x="6916738" y="61976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7A3846-F5C0-417C-AEE7-8EF99D1EF1EC}" type="slidenum">
              <a:rPr lang="en-US" altLang="en-US" sz="1200">
                <a:solidFill>
                  <a:schemeClr val="tx1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41988" name="Picture 5" descr="_ADP0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343400"/>
            <a:ext cx="254635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06-06-21_Students@LSSIinMiramar 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4343400"/>
            <a:ext cx="2509837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sewing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2435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743" name="Text Box 127"/>
          <p:cNvSpPr txBox="1">
            <a:s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10" name="Group 158"/>
          <p:cNvGraphicFramePr>
            <a:graphicFrameLocks noGrp="1"/>
          </p:cNvGraphicFramePr>
          <p:nvPr>
            <p:extLst/>
          </p:nvPr>
        </p:nvGraphicFramePr>
        <p:xfrm>
          <a:off x="2672637" y="1437127"/>
          <a:ext cx="4184488" cy="2747964"/>
        </p:xfrm>
        <a:graphic>
          <a:graphicData uri="http://schemas.openxmlformats.org/drawingml/2006/table">
            <a:tbl>
              <a:tblPr/>
              <a:tblGrid>
                <a:gridCol w="2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37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2022-2023 Resident FTES Targets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 City College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8,704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 Mesa College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13,575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 Miramar College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8,670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 Continuing Education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i="0" u="none" strike="noStrike" dirty="0">
                          <a:solidFill>
                            <a:srgbClr val="062328"/>
                          </a:solidFill>
                          <a:effectLst/>
                          <a:latin typeface="Arial"/>
                        </a:rPr>
                        <a:t>6,820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District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891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37,769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89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1739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Resident FTES Targets </a:t>
            </a:r>
            <a:br>
              <a:rPr lang="en-US" dirty="0"/>
            </a:br>
            <a:r>
              <a:rPr lang="en-US" dirty="0"/>
              <a:t>2022-2023</a:t>
            </a:r>
          </a:p>
        </p:txBody>
      </p:sp>
    </p:spTree>
    <p:extLst>
      <p:ext uri="{BB962C8B-B14F-4D97-AF65-F5344CB8AC3E}">
        <p14:creationId xmlns:p14="http://schemas.microsoft.com/office/powerpoint/2010/main" val="108622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District Overview </a:t>
            </a:r>
            <a:br>
              <a:rPr lang="en-US" sz="4400" b="1" dirty="0">
                <a:latin typeface="Garamond" panose="02020404030301010803" pitchFamily="18" charset="0"/>
              </a:rPr>
            </a:br>
            <a:r>
              <a:rPr lang="en-US" sz="4400" b="1" dirty="0">
                <a:latin typeface="Garamond" panose="02020404030301010803" pitchFamily="18" charset="0"/>
              </a:rPr>
              <a:t>and Enrollment</a:t>
            </a:r>
          </a:p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17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51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Garamond" panose="02020404030301010803" pitchFamily="18" charset="0"/>
                <a:ea typeface="ＭＳ Ｐゴシック" pitchFamily="34" charset="-128"/>
              </a:rPr>
              <a:t>Addressing Student Costs:</a:t>
            </a:r>
          </a:p>
          <a:p>
            <a:pPr marL="0" indent="0" algn="ctr">
              <a:buNone/>
            </a:pPr>
            <a:r>
              <a:rPr lang="en-US" sz="4800" b="1" dirty="0">
                <a:latin typeface="Garamond" panose="02020404030301010803" pitchFamily="18" charset="0"/>
              </a:rPr>
              <a:t>The San Diego Promise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18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216" y="4893324"/>
            <a:ext cx="214366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Susan Topham,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Ed.D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Vice Chancellor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Educational Services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63181"/>
            <a:ext cx="1648229" cy="2060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3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5050"/>
            <a:ext cx="8229600" cy="59187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Enrollment Fee Cost for Students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94797"/>
              </p:ext>
            </p:extLst>
          </p:nvPr>
        </p:nvGraphicFramePr>
        <p:xfrm>
          <a:off x="429292" y="1281471"/>
          <a:ext cx="8370324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 Credit Classes: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 per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Resident Tuition: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$304 per unit </a:t>
                      </a:r>
                    </a:p>
                    <a:p>
                      <a:r>
                        <a:rPr lang="en-US" sz="18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($350 total per unit)</a:t>
                      </a:r>
                      <a:endParaRPr lang="en-US" sz="240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Baccalaureate Tuition Surcharge: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 per unit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($130 total per unit)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Non-Credit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Classes: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Education 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Classes: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Fees</a:t>
                      </a:r>
                    </a:p>
                    <a:p>
                      <a:r>
                        <a:rPr lang="en-US" sz="24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$5-$20</a:t>
                      </a:r>
                      <a:r>
                        <a:rPr lang="en-US" sz="2400" u="non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u="non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</a:t>
                      </a:r>
                      <a:r>
                        <a:rPr lang="en-US" sz="15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Instructional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19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0000" l="66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24" y="4692894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8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847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District Overview and Enrollment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Addressing Student Costs/The San Diego Promise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Budget and Finance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District Office Reorganization and Technology Services Initiatives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Operations, Enterprise Services, and Facilities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Districtwide Communication and Public Relations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Planning Map for 2022-2023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62F7-EB4D-45AD-94E5-0B7D7C1FD518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4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72670" y="397594"/>
            <a:ext cx="7988805" cy="812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dirty="0"/>
              <a:t>AB 927 (Medina, 2021) </a:t>
            </a:r>
            <a:r>
              <a:rPr lang="en-US" dirty="0"/>
              <a:t>Baccalaureate Program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416050"/>
            <a:ext cx="8534400" cy="53340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>
                <a:latin typeface="Arial" charset="0"/>
                <a:ea typeface="ＭＳ Ｐゴシック" pitchFamily="34" charset="-128"/>
                <a:cs typeface="Arial" charset="0"/>
              </a:rPr>
              <a:t>AB 927 </a:t>
            </a:r>
            <a:r>
              <a:rPr lang="en-US" altLang="en-US" sz="2400" dirty="0">
                <a:solidFill>
                  <a:srgbClr val="1A1F0B"/>
                </a:solidFill>
                <a:latin typeface="Arial" charset="0"/>
                <a:ea typeface="ＭＳ Ｐゴシック" pitchFamily="34" charset="-128"/>
                <a:cs typeface="Arial" charset="0"/>
              </a:rPr>
              <a:t>(Medina) Baccalaureate Program was signed by the governor on October 8, 2021.</a:t>
            </a:r>
          </a:p>
          <a:p>
            <a:pPr marL="633413" lvl="2" eaLnBrk="1" hangingPunct="1">
              <a:lnSpc>
                <a:spcPct val="9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ja-JP" sz="2000" dirty="0">
                <a:solidFill>
                  <a:srgbClr val="1A1F0B"/>
                </a:solidFill>
                <a:latin typeface="Arial" charset="0"/>
                <a:ea typeface="ＭＳ Ｐゴシック" pitchFamily="34" charset="-128"/>
                <a:cs typeface="Arial" charset="0"/>
              </a:rPr>
              <a:t>Makes the 15 pilot programs permanent</a:t>
            </a:r>
          </a:p>
          <a:p>
            <a:pPr marL="633413" lvl="2">
              <a:lnSpc>
                <a:spcPct val="9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ja-JP" sz="2000" dirty="0">
                <a:solidFill>
                  <a:srgbClr val="1A1F0B"/>
                </a:solidFill>
                <a:latin typeface="Arial" charset="0"/>
                <a:ea typeface="ＭＳ Ｐゴシック" pitchFamily="34" charset="-128"/>
                <a:cs typeface="Arial" charset="0"/>
              </a:rPr>
              <a:t>Expands this opportunity to all California community colleges through an approval process in the CCC Chancellor’s </a:t>
            </a:r>
            <a: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  <a:t>Office (up to 30 new programs each year)</a:t>
            </a:r>
            <a:endParaRPr lang="en-US" altLang="ja-JP" sz="2000" dirty="0">
              <a:solidFill>
                <a:srgbClr val="1A1F0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633413" lvl="2">
              <a:lnSpc>
                <a:spcPct val="9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  <a:t>Implements a consultation process to ensure good communication between the California Community </a:t>
            </a:r>
            <a:b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</a:br>
            <a: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  <a:t>Colleges, the CSU, and the UC </a:t>
            </a:r>
            <a:b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</a:br>
            <a:r>
              <a:rPr lang="en-US" altLang="ja-JP" sz="2000" dirty="0">
                <a:solidFill>
                  <a:srgbClr val="1A1F0B"/>
                </a:solidFill>
                <a:latin typeface="Arial" charset="0"/>
                <a:cs typeface="Arial" charset="0"/>
              </a:rPr>
              <a:t>systems</a:t>
            </a:r>
          </a:p>
          <a:p>
            <a:pPr marL="633413" lvl="2">
              <a:lnSpc>
                <a:spcPct val="9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Caps individual college </a:t>
            </a:r>
            <a:br>
              <a:rPr lang="en-US" sz="2000" dirty="0"/>
            </a:br>
            <a:r>
              <a:rPr lang="en-US" sz="2000" dirty="0"/>
              <a:t>baccalaureate programs at 25% of </a:t>
            </a:r>
            <a:br>
              <a:rPr lang="en-US" sz="2000" dirty="0"/>
            </a:br>
            <a:r>
              <a:rPr lang="en-US" sz="2000" dirty="0"/>
              <a:t>all degree programs to ensure </a:t>
            </a:r>
            <a:br>
              <a:rPr lang="en-US" sz="2000" dirty="0"/>
            </a:br>
            <a:r>
              <a:rPr lang="en-US" sz="2000" dirty="0"/>
              <a:t>fidelity to the traditional community </a:t>
            </a:r>
            <a:br>
              <a:rPr lang="en-US" sz="2000" dirty="0"/>
            </a:br>
            <a:r>
              <a:rPr lang="en-US" sz="2000" dirty="0"/>
              <a:t>college mission</a:t>
            </a:r>
            <a:endParaRPr lang="en-US" altLang="ja-JP" sz="2000" dirty="0">
              <a:solidFill>
                <a:srgbClr val="1A1F0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3849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fld id="{B6759A9F-6B8D-4730-88C4-725D6A5E8E7B}" type="slidenum">
              <a:rPr lang="en-US" altLang="en-US" sz="1200">
                <a:solidFill>
                  <a:srgbClr val="0303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None/>
              </a:pPr>
              <a:t>20</a:t>
            </a:fld>
            <a:endParaRPr lang="en-US" altLang="en-US" sz="1200" dirty="0">
              <a:solidFill>
                <a:srgbClr val="0303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5EFD7-BF4E-4BDA-B453-BB47E9F10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05275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2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2700" algn="ctr">
              <a:defRPr/>
            </a:pPr>
            <a:r>
              <a:rPr lang="en-US" b="1" dirty="0">
                <a:solidFill>
                  <a:srgbClr val="062328"/>
                </a:solidFill>
                <a:ea typeface="ＭＳ Ｐゴシック" pitchFamily="34" charset="-128"/>
                <a:cs typeface="Arial" panose="020B0604020202020204" pitchFamily="34" charset="0"/>
              </a:rPr>
              <a:t>San Diego Promise Program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21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8100" y="1562894"/>
            <a:ext cx="8229600" cy="4648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980"/>
              </a:spcBef>
              <a:buNone/>
            </a:pPr>
            <a:r>
              <a:rPr lang="en-US" sz="2600" b="1" spc="-10" dirty="0">
                <a:solidFill>
                  <a:schemeClr val="tx1"/>
                </a:solidFill>
              </a:rPr>
              <a:t>Enrollment Eligibility</a:t>
            </a:r>
            <a:r>
              <a:rPr lang="en-US" sz="2600" b="1" spc="-5" dirty="0">
                <a:solidFill>
                  <a:schemeClr val="tx1"/>
                </a:solidFill>
              </a:rPr>
              <a:t>: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r>
              <a:rPr lang="en-US" sz="1900" b="1" dirty="0"/>
              <a:t>Must be a recent high school graduate, recently completed high school equivalency (GED or </a:t>
            </a:r>
            <a:r>
              <a:rPr lang="en-US" sz="1900" b="1" dirty="0" err="1"/>
              <a:t>HiSET</a:t>
            </a:r>
            <a:r>
              <a:rPr lang="en-US" sz="1900" b="1" dirty="0"/>
              <a:t>), or identify with one of the following groups: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900" dirty="0"/>
              <a:t>San Diego College of Continuing Education Student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900" dirty="0"/>
              <a:t>Foster Youth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900" dirty="0"/>
              <a:t>Veteran of U.S. Armed Forces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900" dirty="0"/>
              <a:t>Formerly Incarcerated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900" dirty="0"/>
              <a:t>Undocumented</a:t>
            </a:r>
          </a:p>
          <a:p>
            <a:pPr marL="457200" lvl="1" indent="0" algn="l">
              <a:buNone/>
            </a:pPr>
            <a:endParaRPr lang="en-US" sz="1900" dirty="0"/>
          </a:p>
          <a:p>
            <a:pPr indent="-285750"/>
            <a:r>
              <a:rPr lang="en-US" sz="1900" b="1" dirty="0"/>
              <a:t>Must be a California resident or AB 540 eligible</a:t>
            </a:r>
            <a:br>
              <a:rPr lang="en-US" sz="2300" b="1" dirty="0"/>
            </a:br>
            <a:endParaRPr lang="en-US" sz="1600" i="1" dirty="0"/>
          </a:p>
          <a:p>
            <a:pPr indent="-285750"/>
            <a:r>
              <a:rPr lang="en-US" sz="1900" b="1" dirty="0"/>
              <a:t>New State Promise Funding is coming available for returning students. </a:t>
            </a:r>
          </a:p>
          <a:p>
            <a:pPr marL="57150" indent="0">
              <a:buNone/>
            </a:pPr>
            <a:endParaRPr lang="en-US" sz="1100" b="1" dirty="0"/>
          </a:p>
          <a:p>
            <a:pPr marL="457200" lvl="1" indent="0">
              <a:buNone/>
            </a:pPr>
            <a:r>
              <a:rPr lang="en-US" sz="1600" i="1" dirty="0"/>
              <a:t>*Students who completed college courses in high school are eligible for the San Diego Promise Program</a:t>
            </a:r>
          </a:p>
          <a:p>
            <a:pPr marL="57150" indent="0">
              <a:buNone/>
            </a:pPr>
            <a:endParaRPr lang="en-US" sz="2000" i="1" dirty="0"/>
          </a:p>
          <a:p>
            <a:pPr marL="57150" indent="0">
              <a:buNone/>
            </a:pPr>
            <a:endParaRPr lang="en-US" sz="1900" b="1" dirty="0"/>
          </a:p>
          <a:p>
            <a:pPr marL="12700" indent="0">
              <a:lnSpc>
                <a:spcPct val="100000"/>
              </a:lnSpc>
              <a:spcBef>
                <a:spcPts val="600"/>
              </a:spcBef>
              <a:buNone/>
              <a:tabLst>
                <a:tab pos="355600" algn="l"/>
              </a:tabLst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2" descr="Registration open for San Diego Promise 2-year free tuition program">
            <a:extLst>
              <a:ext uri="{FF2B5EF4-FFF2-40B4-BE49-F238E27FC236}">
                <a16:creationId xmlns:a16="http://schemas.microsoft.com/office/drawing/2014/main" id="{AB60F2B5-B73F-4056-B266-41A310D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2992766" cy="12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San Diego Promise</a:t>
            </a:r>
            <a:br>
              <a:rPr lang="en-US" sz="3600" b="1" dirty="0"/>
            </a:br>
            <a:r>
              <a:rPr lang="en-US" sz="3600" b="1" dirty="0"/>
              <a:t>2021-22 </a:t>
            </a:r>
            <a:r>
              <a:rPr lang="en-US" sz="3600" dirty="0"/>
              <a:t>Participants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7050" y="6280376"/>
            <a:ext cx="2133600" cy="365125"/>
          </a:xfrm>
        </p:spPr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22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46EBD8-2DB8-D5AD-96A9-BF181B62AE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3642052"/>
          <a:ext cx="8229600" cy="140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2462">
                  <a:extLst>
                    <a:ext uri="{9D8B030D-6E8A-4147-A177-3AD203B41FA5}">
                      <a16:colId xmlns:a16="http://schemas.microsoft.com/office/drawing/2014/main" val="3301956116"/>
                    </a:ext>
                  </a:extLst>
                </a:gridCol>
                <a:gridCol w="951342">
                  <a:extLst>
                    <a:ext uri="{9D8B030D-6E8A-4147-A177-3AD203B41FA5}">
                      <a16:colId xmlns:a16="http://schemas.microsoft.com/office/drawing/2014/main" val="3942816024"/>
                    </a:ext>
                  </a:extLst>
                </a:gridCol>
                <a:gridCol w="949696">
                  <a:extLst>
                    <a:ext uri="{9D8B030D-6E8A-4147-A177-3AD203B41FA5}">
                      <a16:colId xmlns:a16="http://schemas.microsoft.com/office/drawing/2014/main" val="2335438133"/>
                    </a:ext>
                  </a:extLst>
                </a:gridCol>
                <a:gridCol w="951342">
                  <a:extLst>
                    <a:ext uri="{9D8B030D-6E8A-4147-A177-3AD203B41FA5}">
                      <a16:colId xmlns:a16="http://schemas.microsoft.com/office/drawing/2014/main" val="510752760"/>
                    </a:ext>
                  </a:extLst>
                </a:gridCol>
                <a:gridCol w="944758">
                  <a:extLst>
                    <a:ext uri="{9D8B030D-6E8A-4147-A177-3AD203B41FA5}">
                      <a16:colId xmlns:a16="http://schemas.microsoft.com/office/drawing/2014/main" val="2182027657"/>
                    </a:ext>
                  </a:extLst>
                </a:gridCol>
              </a:tblGrid>
              <a:tr h="3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Fall 2022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Fall 2021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Fall 2020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Fall 2019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1666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Application Submitted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4,487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3,136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3,386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3,371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203958"/>
                  </a:ext>
                </a:extLst>
              </a:tr>
              <a:tr h="23298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Applications that Met Eligibility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3,069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2,165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2,521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N\A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07220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Contracts signed by Year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2,548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1,901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2,217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2,176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4771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Enrolled Fully in the San Diego Promise Program 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2,317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1,610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1,892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1,915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96155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95F484-7C44-9F28-1B46-0E61A9C69C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90799" y="5407252"/>
          <a:ext cx="3962400" cy="10556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0195611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42816024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Cohort Year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Students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03958"/>
                  </a:ext>
                </a:extLst>
              </a:tr>
              <a:tr h="23298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Year #1 2022-2023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2,317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07220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Year #2 2021-2022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1,107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4771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Cohort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3,424</a:t>
                      </a:r>
                    </a:p>
                  </a:txBody>
                  <a:tcPr marL="54610" marR="546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961554"/>
                  </a:ext>
                </a:extLst>
              </a:tr>
            </a:tbl>
          </a:graphicData>
        </a:graphic>
      </p:graphicFrame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0483AA-9FE5-42FC-A459-1573B4D18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10101" r="33444" b="45458"/>
          <a:stretch/>
        </p:blipFill>
        <p:spPr>
          <a:xfrm>
            <a:off x="2524125" y="1446213"/>
            <a:ext cx="4095751" cy="2011362"/>
          </a:xfrm>
        </p:spPr>
      </p:pic>
    </p:spTree>
    <p:extLst>
      <p:ext uri="{BB962C8B-B14F-4D97-AF65-F5344CB8AC3E}">
        <p14:creationId xmlns:p14="http://schemas.microsoft.com/office/powerpoint/2010/main" val="3054904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295" y="178982"/>
            <a:ext cx="7583487" cy="724786"/>
          </a:xfrm>
          <a:noFill/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ea typeface="ＭＳ Ｐゴシック" pitchFamily="34" charset="-128"/>
                <a:cs typeface="Arial" panose="020B0604020202020204" pitchFamily="34" charset="0"/>
              </a:rPr>
              <a:t>Open Educational Resources (OER) and Zero Textbook Costs (ZTC)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5513" y="6391275"/>
            <a:ext cx="493712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23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51037"/>
            <a:ext cx="6934200" cy="4525963"/>
          </a:xfrm>
        </p:spPr>
        <p:txBody>
          <a:bodyPr>
            <a:normAutofit/>
          </a:bodyPr>
          <a:lstStyle/>
          <a:p>
            <a:r>
              <a:rPr lang="en-US" sz="2400" u="sng" dirty="0"/>
              <a:t>OER</a:t>
            </a:r>
            <a:r>
              <a:rPr lang="en-US" sz="2400" dirty="0"/>
              <a:t>: Resources that reside in the public domain or have been released under an intellectual property license that permits their free use and re-purposing by others. </a:t>
            </a:r>
          </a:p>
          <a:p>
            <a:endParaRPr lang="en-US" sz="2400" dirty="0"/>
          </a:p>
          <a:p>
            <a:r>
              <a:rPr lang="en-US" sz="2400" u="sng" dirty="0"/>
              <a:t>ZTC</a:t>
            </a:r>
            <a:r>
              <a:rPr lang="en-US" sz="2400" dirty="0"/>
              <a:t>: Courses that use digital materials that are free of charge to students and may have a low-cost option for print versions.</a:t>
            </a:r>
          </a:p>
        </p:txBody>
      </p:sp>
      <p:pic>
        <p:nvPicPr>
          <p:cNvPr id="12" name="Picture 5" descr="Icon&#10;&#10;Description automatically generated">
            <a:extLst>
              <a:ext uri="{FF2B5EF4-FFF2-40B4-BE49-F238E27FC236}">
                <a16:creationId xmlns:a16="http://schemas.microsoft.com/office/drawing/2014/main" id="{1812E12D-781F-4FAB-A3E2-A55A73AF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01" y="4214018"/>
            <a:ext cx="1405589" cy="981567"/>
          </a:xfrm>
          <a:prstGeom prst="rect">
            <a:avLst/>
          </a:prstGeom>
        </p:spPr>
      </p:pic>
      <p:pic>
        <p:nvPicPr>
          <p:cNvPr id="13" name="Picture 6" descr="A picture containing text, plant, vector graphics&#10;&#10;Description automatically generated">
            <a:extLst>
              <a:ext uri="{FF2B5EF4-FFF2-40B4-BE49-F238E27FC236}">
                <a16:creationId xmlns:a16="http://schemas.microsoft.com/office/drawing/2014/main" id="{CC9754CC-9759-498C-BE15-3DC96E3F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2" y="1979612"/>
            <a:ext cx="1674208" cy="11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32144"/>
            <a:ext cx="7583487" cy="66099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ea typeface="ＭＳ Ｐゴシック" pitchFamily="34" charset="-128"/>
                <a:cs typeface="Arial" panose="020B0604020202020204" pitchFamily="34" charset="0"/>
              </a:rPr>
              <a:t>Textbook Affordability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1" y="1329072"/>
            <a:ext cx="8293394" cy="483959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200" dirty="0"/>
              <a:t>Congressman Scott Peters gave his support via a </a:t>
            </a:r>
            <a:r>
              <a:rPr lang="en-US" sz="2200" b="1" dirty="0"/>
              <a:t>$975,000 </a:t>
            </a:r>
            <a:r>
              <a:rPr lang="en-US" sz="2200" dirty="0"/>
              <a:t>grant for the District through the Congressional Community Funding Project to support the buildout of open educational resources.</a:t>
            </a:r>
          </a:p>
          <a:p>
            <a:pPr lvl="0"/>
            <a:endParaRPr lang="en-US" sz="900" dirty="0"/>
          </a:p>
          <a:p>
            <a:r>
              <a:rPr lang="en-US" sz="2200" dirty="0"/>
              <a:t>In 2022 the Districtwide Affordability Committee was rebuilt as the Student Textbook Affordability Committee (STAC). </a:t>
            </a:r>
          </a:p>
          <a:p>
            <a:pPr lvl="1"/>
            <a:r>
              <a:rPr lang="en-US" sz="2200" dirty="0"/>
              <a:t>Updated the process to collect OER and affordable information</a:t>
            </a:r>
          </a:p>
          <a:p>
            <a:pPr lvl="1"/>
            <a:r>
              <a:rPr lang="en-US" sz="2200" dirty="0"/>
              <a:t>Investigating a campaign to increase textbook reporting</a:t>
            </a:r>
          </a:p>
          <a:p>
            <a:pPr lvl="1"/>
            <a:r>
              <a:rPr lang="en-US" sz="2200" dirty="0"/>
              <a:t>OER low textbook cost icon</a:t>
            </a:r>
          </a:p>
          <a:p>
            <a:pPr lvl="0"/>
            <a:endParaRPr lang="en-US" sz="900" dirty="0"/>
          </a:p>
          <a:p>
            <a:r>
              <a:rPr lang="en-US" sz="2200" dirty="0"/>
              <a:t>OER sections had 2% higher success rates across the credit colleges in both Fall 2020 and Fall 2021.</a:t>
            </a:r>
          </a:p>
          <a:p>
            <a:endParaRPr lang="en-US" sz="1300" dirty="0"/>
          </a:p>
          <a:p>
            <a:r>
              <a:rPr lang="en-US" sz="2200" dirty="0"/>
              <a:t>During Fall 2021, 36% of course sections were using low-cost, no-cost, and Open Educational Resources (OER). Combined with other cost-saving measures, these changes have resulted </a:t>
            </a:r>
            <a:br>
              <a:rPr lang="en-US" sz="2200" dirty="0"/>
            </a:br>
            <a:r>
              <a:rPr lang="en-US" sz="2200" dirty="0"/>
              <a:t>in a net saving to students of over </a:t>
            </a:r>
            <a:r>
              <a:rPr lang="en-US" sz="2200" b="1" dirty="0"/>
              <a:t>$3.0 million</a:t>
            </a:r>
            <a:r>
              <a:rPr lang="en-US" sz="2200" dirty="0"/>
              <a:t>. </a:t>
            </a:r>
          </a:p>
          <a:p>
            <a:pPr lvl="0"/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24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04485" y="5539563"/>
            <a:ext cx="1467568" cy="1280565"/>
            <a:chOff x="6734138" y="4062246"/>
            <a:chExt cx="2107267" cy="1968009"/>
          </a:xfrm>
        </p:grpSpPr>
        <p:sp>
          <p:nvSpPr>
            <p:cNvPr id="5" name="24-Point Star 4"/>
            <p:cNvSpPr/>
            <p:nvPr/>
          </p:nvSpPr>
          <p:spPr>
            <a:xfrm>
              <a:off x="6734138" y="4062246"/>
              <a:ext cx="2107267" cy="1968009"/>
            </a:xfrm>
            <a:prstGeom prst="star24">
              <a:avLst/>
            </a:prstGeom>
            <a:solidFill>
              <a:srgbClr val="00B050"/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00071" y="4502300"/>
              <a:ext cx="1775400" cy="1087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$3,193,126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Savings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Districtwide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35821" y="4221126"/>
            <a:ext cx="6756217" cy="2636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rtl="0" eaLnBrk="0" fontAlgn="base" hangingPunct="0">
              <a:spcBef>
                <a:spcPts val="2000"/>
              </a:spcBef>
              <a:spcAft>
                <a:spcPct val="0"/>
              </a:spcAft>
              <a:buFont typeface="Wingdings 2" pitchFamily="18" charset="2"/>
              <a:buChar char=""/>
              <a:defRPr sz="2200" kern="1200">
                <a:solidFill>
                  <a:srgbClr val="03030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577850" indent="-295275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030301"/>
                </a:solidFill>
                <a:latin typeface="+mn-lt"/>
                <a:ea typeface="ＭＳ Ｐゴシック" charset="-128"/>
                <a:cs typeface="+mn-cs"/>
              </a:defRPr>
            </a:lvl2pPr>
            <a:lvl3pPr marL="860425" indent="-282575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kern="1200">
                <a:solidFill>
                  <a:srgbClr val="030301"/>
                </a:solidFill>
                <a:latin typeface="+mn-lt"/>
                <a:ea typeface="ＭＳ Ｐゴシック" charset="-128"/>
                <a:cs typeface="+mn-cs"/>
              </a:defRPr>
            </a:lvl3pPr>
            <a:lvl4pPr marL="1143000" indent="-282575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kern="1200">
                <a:solidFill>
                  <a:srgbClr val="030301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kern="1200">
                <a:solidFill>
                  <a:srgbClr val="030301"/>
                </a:solidFill>
                <a:latin typeface="+mn-lt"/>
                <a:ea typeface="ＭＳ Ｐゴシック" charset="-128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rgbClr val="03030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rgbClr val="03030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rgbClr val="03030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rgbClr val="03030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0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57401"/>
            <a:ext cx="8534400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SB 129 provided $1,235,503 in categorical funds for all four colleges to establish or expand a Basic Needs Center.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college has designated, or is in the process of hiring, a full time Basic Needs Coordinator </a:t>
            </a:r>
          </a:p>
          <a:p>
            <a:endParaRPr lang="en-US" dirty="0"/>
          </a:p>
          <a:p>
            <a:r>
              <a:rPr lang="en-US" dirty="0"/>
              <a:t>Each Basic Needs Center is expanding their comprehensive services, including: food pantry/distribution events, accessible toiletries, clothing closets, technology assistance, housing resources and basic needs referrals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D565E-3103-41A2-8277-6DC17FB4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25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0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2023-30 District Strategic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Autofit/>
          </a:bodyPr>
          <a:lstStyle/>
          <a:p>
            <a:r>
              <a:rPr lang="en-US" sz="2100" b="1" dirty="0"/>
              <a:t>Spring 2022</a:t>
            </a:r>
            <a:r>
              <a:rPr lang="en-US" sz="2100" dirty="0"/>
              <a:t>: The SDCCD Board of Trustees approved the 2023-2030 District Strategic Plan. This culminated a six-month process that included dozens of meetings, online presentations, and input from roughly 10,000 employees, students, and community members.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100" b="1" dirty="0"/>
              <a:t>Summer 2022</a:t>
            </a:r>
            <a:r>
              <a:rPr lang="en-US" sz="2100" dirty="0"/>
              <a:t>: The District Strategic Plan website was created (</a:t>
            </a:r>
            <a:r>
              <a:rPr lang="en-US" sz="2100" dirty="0">
                <a:hlinkClick r:id="rId2"/>
              </a:rPr>
              <a:t>https://www.sdccd.edu/about/strategic-plan.aspx</a:t>
            </a:r>
            <a:r>
              <a:rPr lang="en-US" sz="2100" dirty="0"/>
              <a:t>). The 2023-30 District Strategic Plan is available on the website.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100" b="1" dirty="0"/>
              <a:t>Fall 2022 – Spring 2023</a:t>
            </a:r>
            <a:r>
              <a:rPr lang="en-US" sz="2100" dirty="0"/>
              <a:t>: Goal Area Implementation Teams (GAIT) will create work plans and performance measures to assess progress on the implementation of the goals and objectives. A dashboard will be created to display results and progress.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36EC8-780F-4934-8143-A468D1B1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26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8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Student Council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570037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Beginning 2022-23, the United Student Council includes representation from all four colleges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San Diego City College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San Diego Mesa College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San Diego Miramar College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San Diego College of Continuing Education</a:t>
            </a:r>
          </a:p>
          <a:p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San Diego College of Continuing Education ran its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first Student Trustee Election in May 2022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Goals and Focus: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  <a:cs typeface="Arial"/>
              </a:rPr>
              <a:t>Looking into how to further support and provide access to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support housing-insecure students.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  <a:cs typeface="Arial"/>
              </a:rPr>
              <a:t>Discussing ways the Associated Student Government can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provide intentional spaces for engagement with students.</a:t>
            </a:r>
            <a:endParaRPr lang="en-US" sz="1600" dirty="0"/>
          </a:p>
          <a:p>
            <a:endParaRPr lang="en-US" sz="2000" dirty="0"/>
          </a:p>
          <a:p>
            <a:pPr marL="914400" lvl="2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5" name="Picture 2" descr="Portrait photo of student trustees from left, back row) Diego Bethea and Phoebe Truong; (from left, front row) Allen Kuo and Julia Kogan">
            <a:extLst>
              <a:ext uri="{FF2B5EF4-FFF2-40B4-BE49-F238E27FC236}">
                <a16:creationId xmlns:a16="http://schemas.microsoft.com/office/drawing/2014/main" id="{D370C789-13CA-2BEF-0792-960CE6BD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79637"/>
            <a:ext cx="2215280" cy="24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36B86-52EF-49C6-AFCC-92382A006240}"/>
              </a:ext>
            </a:extLst>
          </p:cNvPr>
          <p:cNvSpPr txBox="1"/>
          <p:nvPr/>
        </p:nvSpPr>
        <p:spPr>
          <a:xfrm>
            <a:off x="6629400" y="4649954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Trustees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Diego Bethea (City College) Phoebe Truong (Mesa College) Allen Kuo (Miramar College) Julia Kogan (College of Continuing Education)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58EC9-C81F-4814-8CE9-C1433001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27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46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Addressing Student Costs </a:t>
            </a:r>
            <a:br>
              <a:rPr lang="en-US" sz="4000" b="1" dirty="0">
                <a:latin typeface="Garamond" panose="02020404030301010803" pitchFamily="18" charset="0"/>
              </a:rPr>
            </a:br>
            <a:r>
              <a:rPr lang="en-US" sz="4000" b="1" dirty="0">
                <a:latin typeface="Garamond" panose="02020404030301010803" pitchFamily="18" charset="0"/>
              </a:rPr>
              <a:t>The San Diego Promise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Basic Needs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28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57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29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0911" y="5311170"/>
            <a:ext cx="33972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Bonnie Ann Dowd, Ed.D.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Executive Vice Chancellor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Business and Technology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907D1A-5E73-46C1-B4D0-F774291F0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38600"/>
            <a:ext cx="1646919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9D2522-B12D-480B-B93D-7BD1CBF07221}"/>
              </a:ext>
            </a:extLst>
          </p:cNvPr>
          <p:cNvSpPr/>
          <p:nvPr/>
        </p:nvSpPr>
        <p:spPr>
          <a:xfrm>
            <a:off x="2286000" y="1905000"/>
            <a:ext cx="5036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Garamond" panose="02020404030301010803" pitchFamily="18" charset="0"/>
                <a:ea typeface="ＭＳ Ｐゴシック" pitchFamily="34" charset="-128"/>
              </a:rPr>
              <a:t>Budget and Finance</a:t>
            </a:r>
            <a:endParaRPr lang="en-US" sz="4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7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b="1" cap="all" dirty="0">
                <a:solidFill>
                  <a:prstClr val="black"/>
                </a:solidFill>
                <a:latin typeface="Garamond" panose="02020404030301010803" pitchFamily="18" charset="0"/>
                <a:ea typeface="ＭＳ Ｐゴシック" pitchFamily="34" charset="-128"/>
              </a:rPr>
              <a:t>District Overview</a:t>
            </a: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3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30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Grp="1" noChangeArrowheads="1"/>
          </p:cNvSpPr>
          <p:nvPr>
            <p:ph type="title"/>
          </p:nvPr>
        </p:nvSpPr>
        <p:spPr>
          <a:xfrm>
            <a:off x="1143000" y="230559"/>
            <a:ext cx="7772400" cy="685800"/>
          </a:xfrm>
        </p:spPr>
        <p:txBody>
          <a:bodyPr anchor="t"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California Community Colleges</a:t>
            </a:r>
            <a:b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Budget Process</a:t>
            </a:r>
          </a:p>
        </p:txBody>
      </p:sp>
      <p:grpSp>
        <p:nvGrpSpPr>
          <p:cNvPr id="35843" name="Group 14"/>
          <p:cNvGrpSpPr>
            <a:grpSpLocks noChangeAspect="1"/>
          </p:cNvGrpSpPr>
          <p:nvPr/>
        </p:nvGrpSpPr>
        <p:grpSpPr bwMode="auto">
          <a:xfrm rot="-971320">
            <a:off x="957263" y="1685925"/>
            <a:ext cx="2944812" cy="5116513"/>
            <a:chOff x="1949" y="688"/>
            <a:chExt cx="2105" cy="3655"/>
          </a:xfrm>
        </p:grpSpPr>
        <p:sp>
          <p:nvSpPr>
            <p:cNvPr id="35870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949" y="688"/>
              <a:ext cx="2105" cy="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Freeform 15"/>
            <p:cNvSpPr>
              <a:spLocks/>
            </p:cNvSpPr>
            <p:nvPr/>
          </p:nvSpPr>
          <p:spPr bwMode="auto">
            <a:xfrm>
              <a:off x="1969" y="688"/>
              <a:ext cx="1982" cy="3647"/>
            </a:xfrm>
            <a:custGeom>
              <a:avLst/>
              <a:gdLst>
                <a:gd name="T0" fmla="*/ 174 w 1982"/>
                <a:gd name="T1" fmla="*/ 153 h 3647"/>
                <a:gd name="T2" fmla="*/ 149 w 1982"/>
                <a:gd name="T3" fmla="*/ 201 h 3647"/>
                <a:gd name="T4" fmla="*/ 169 w 1982"/>
                <a:gd name="T5" fmla="*/ 297 h 3647"/>
                <a:gd name="T6" fmla="*/ 93 w 1982"/>
                <a:gd name="T7" fmla="*/ 425 h 3647"/>
                <a:gd name="T8" fmla="*/ 60 w 1982"/>
                <a:gd name="T9" fmla="*/ 483 h 3647"/>
                <a:gd name="T10" fmla="*/ 0 w 1982"/>
                <a:gd name="T11" fmla="*/ 568 h 3647"/>
                <a:gd name="T12" fmla="*/ 55 w 1982"/>
                <a:gd name="T13" fmla="*/ 697 h 3647"/>
                <a:gd name="T14" fmla="*/ 71 w 1982"/>
                <a:gd name="T15" fmla="*/ 787 h 3647"/>
                <a:gd name="T16" fmla="*/ 23 w 1982"/>
                <a:gd name="T17" fmla="*/ 913 h 3647"/>
                <a:gd name="T18" fmla="*/ 48 w 1982"/>
                <a:gd name="T19" fmla="*/ 1009 h 3647"/>
                <a:gd name="T20" fmla="*/ 28 w 1982"/>
                <a:gd name="T21" fmla="*/ 1087 h 3647"/>
                <a:gd name="T22" fmla="*/ 116 w 1982"/>
                <a:gd name="T23" fmla="*/ 1255 h 3647"/>
                <a:gd name="T24" fmla="*/ 113 w 1982"/>
                <a:gd name="T25" fmla="*/ 1401 h 3647"/>
                <a:gd name="T26" fmla="*/ 171 w 1982"/>
                <a:gd name="T27" fmla="*/ 1456 h 3647"/>
                <a:gd name="T28" fmla="*/ 249 w 1982"/>
                <a:gd name="T29" fmla="*/ 1411 h 3647"/>
                <a:gd name="T30" fmla="*/ 337 w 1982"/>
                <a:gd name="T31" fmla="*/ 1467 h 3647"/>
                <a:gd name="T32" fmla="*/ 415 w 1982"/>
                <a:gd name="T33" fmla="*/ 1477 h 3647"/>
                <a:gd name="T34" fmla="*/ 397 w 1982"/>
                <a:gd name="T35" fmla="*/ 1509 h 3647"/>
                <a:gd name="T36" fmla="*/ 340 w 1982"/>
                <a:gd name="T37" fmla="*/ 1492 h 3647"/>
                <a:gd name="T38" fmla="*/ 237 w 1982"/>
                <a:gd name="T39" fmla="*/ 1555 h 3647"/>
                <a:gd name="T40" fmla="*/ 282 w 1982"/>
                <a:gd name="T41" fmla="*/ 1628 h 3647"/>
                <a:gd name="T42" fmla="*/ 194 w 1982"/>
                <a:gd name="T43" fmla="*/ 1547 h 3647"/>
                <a:gd name="T44" fmla="*/ 161 w 1982"/>
                <a:gd name="T45" fmla="*/ 1597 h 3647"/>
                <a:gd name="T46" fmla="*/ 181 w 1982"/>
                <a:gd name="T47" fmla="*/ 1640 h 3647"/>
                <a:gd name="T48" fmla="*/ 176 w 1982"/>
                <a:gd name="T49" fmla="*/ 1753 h 3647"/>
                <a:gd name="T50" fmla="*/ 237 w 1982"/>
                <a:gd name="T51" fmla="*/ 1801 h 3647"/>
                <a:gd name="T52" fmla="*/ 284 w 1982"/>
                <a:gd name="T53" fmla="*/ 1877 h 3647"/>
                <a:gd name="T54" fmla="*/ 231 w 1982"/>
                <a:gd name="T55" fmla="*/ 1944 h 3647"/>
                <a:gd name="T56" fmla="*/ 199 w 1982"/>
                <a:gd name="T57" fmla="*/ 1995 h 3647"/>
                <a:gd name="T58" fmla="*/ 257 w 1982"/>
                <a:gd name="T59" fmla="*/ 2093 h 3647"/>
                <a:gd name="T60" fmla="*/ 287 w 1982"/>
                <a:gd name="T61" fmla="*/ 2183 h 3647"/>
                <a:gd name="T62" fmla="*/ 325 w 1982"/>
                <a:gd name="T63" fmla="*/ 2277 h 3647"/>
                <a:gd name="T64" fmla="*/ 385 w 1982"/>
                <a:gd name="T65" fmla="*/ 2443 h 3647"/>
                <a:gd name="T66" fmla="*/ 413 w 1982"/>
                <a:gd name="T67" fmla="*/ 2538 h 3647"/>
                <a:gd name="T68" fmla="*/ 511 w 1982"/>
                <a:gd name="T69" fmla="*/ 2729 h 3647"/>
                <a:gd name="T70" fmla="*/ 563 w 1982"/>
                <a:gd name="T71" fmla="*/ 2772 h 3647"/>
                <a:gd name="T72" fmla="*/ 631 w 1982"/>
                <a:gd name="T73" fmla="*/ 2790 h 3647"/>
                <a:gd name="T74" fmla="*/ 674 w 1982"/>
                <a:gd name="T75" fmla="*/ 2858 h 3647"/>
                <a:gd name="T76" fmla="*/ 747 w 1982"/>
                <a:gd name="T77" fmla="*/ 2946 h 3647"/>
                <a:gd name="T78" fmla="*/ 815 w 1982"/>
                <a:gd name="T79" fmla="*/ 2956 h 3647"/>
                <a:gd name="T80" fmla="*/ 908 w 1982"/>
                <a:gd name="T81" fmla="*/ 3099 h 3647"/>
                <a:gd name="T82" fmla="*/ 981 w 1982"/>
                <a:gd name="T83" fmla="*/ 3134 h 3647"/>
                <a:gd name="T84" fmla="*/ 1044 w 1982"/>
                <a:gd name="T85" fmla="*/ 3265 h 3647"/>
                <a:gd name="T86" fmla="*/ 1097 w 1982"/>
                <a:gd name="T87" fmla="*/ 3431 h 3647"/>
                <a:gd name="T88" fmla="*/ 1089 w 1982"/>
                <a:gd name="T89" fmla="*/ 3509 h 3647"/>
                <a:gd name="T90" fmla="*/ 1127 w 1982"/>
                <a:gd name="T91" fmla="*/ 3549 h 3647"/>
                <a:gd name="T92" fmla="*/ 1315 w 1982"/>
                <a:gd name="T93" fmla="*/ 3585 h 3647"/>
                <a:gd name="T94" fmla="*/ 1597 w 1982"/>
                <a:gd name="T95" fmla="*/ 3625 h 3647"/>
                <a:gd name="T96" fmla="*/ 1743 w 1982"/>
                <a:gd name="T97" fmla="*/ 3645 h 3647"/>
                <a:gd name="T98" fmla="*/ 1839 w 1982"/>
                <a:gd name="T99" fmla="*/ 3647 h 3647"/>
                <a:gd name="T100" fmla="*/ 1894 w 1982"/>
                <a:gd name="T101" fmla="*/ 3620 h 3647"/>
                <a:gd name="T102" fmla="*/ 1823 w 1982"/>
                <a:gd name="T103" fmla="*/ 3580 h 3647"/>
                <a:gd name="T104" fmla="*/ 1849 w 1982"/>
                <a:gd name="T105" fmla="*/ 3361 h 3647"/>
                <a:gd name="T106" fmla="*/ 1939 w 1982"/>
                <a:gd name="T107" fmla="*/ 3087 h 3647"/>
                <a:gd name="T108" fmla="*/ 880 w 1982"/>
                <a:gd name="T109" fmla="*/ 1303 h 36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82"/>
                <a:gd name="T166" fmla="*/ 0 h 3647"/>
                <a:gd name="T167" fmla="*/ 1982 w 1982"/>
                <a:gd name="T168" fmla="*/ 3647 h 36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82" h="3647">
                  <a:moveTo>
                    <a:pt x="179" y="58"/>
                  </a:moveTo>
                  <a:lnTo>
                    <a:pt x="176" y="70"/>
                  </a:lnTo>
                  <a:lnTo>
                    <a:pt x="174" y="96"/>
                  </a:lnTo>
                  <a:lnTo>
                    <a:pt x="171" y="128"/>
                  </a:lnTo>
                  <a:lnTo>
                    <a:pt x="174" y="153"/>
                  </a:lnTo>
                  <a:lnTo>
                    <a:pt x="174" y="174"/>
                  </a:lnTo>
                  <a:lnTo>
                    <a:pt x="164" y="189"/>
                  </a:lnTo>
                  <a:lnTo>
                    <a:pt x="154" y="199"/>
                  </a:lnTo>
                  <a:lnTo>
                    <a:pt x="149" y="201"/>
                  </a:lnTo>
                  <a:lnTo>
                    <a:pt x="149" y="206"/>
                  </a:lnTo>
                  <a:lnTo>
                    <a:pt x="151" y="214"/>
                  </a:lnTo>
                  <a:lnTo>
                    <a:pt x="161" y="234"/>
                  </a:lnTo>
                  <a:lnTo>
                    <a:pt x="171" y="262"/>
                  </a:lnTo>
                  <a:lnTo>
                    <a:pt x="169" y="297"/>
                  </a:lnTo>
                  <a:lnTo>
                    <a:pt x="149" y="337"/>
                  </a:lnTo>
                  <a:lnTo>
                    <a:pt x="113" y="380"/>
                  </a:lnTo>
                  <a:lnTo>
                    <a:pt x="86" y="413"/>
                  </a:lnTo>
                  <a:lnTo>
                    <a:pt x="86" y="423"/>
                  </a:lnTo>
                  <a:lnTo>
                    <a:pt x="93" y="425"/>
                  </a:lnTo>
                  <a:lnTo>
                    <a:pt x="101" y="438"/>
                  </a:lnTo>
                  <a:lnTo>
                    <a:pt x="98" y="455"/>
                  </a:lnTo>
                  <a:lnTo>
                    <a:pt x="93" y="470"/>
                  </a:lnTo>
                  <a:lnTo>
                    <a:pt x="81" y="480"/>
                  </a:lnTo>
                  <a:lnTo>
                    <a:pt x="60" y="483"/>
                  </a:lnTo>
                  <a:lnTo>
                    <a:pt x="38" y="491"/>
                  </a:lnTo>
                  <a:lnTo>
                    <a:pt x="18" y="508"/>
                  </a:lnTo>
                  <a:lnTo>
                    <a:pt x="5" y="531"/>
                  </a:lnTo>
                  <a:lnTo>
                    <a:pt x="0" y="551"/>
                  </a:lnTo>
                  <a:lnTo>
                    <a:pt x="0" y="568"/>
                  </a:lnTo>
                  <a:lnTo>
                    <a:pt x="0" y="594"/>
                  </a:lnTo>
                  <a:lnTo>
                    <a:pt x="5" y="619"/>
                  </a:lnTo>
                  <a:lnTo>
                    <a:pt x="20" y="644"/>
                  </a:lnTo>
                  <a:lnTo>
                    <a:pt x="40" y="672"/>
                  </a:lnTo>
                  <a:lnTo>
                    <a:pt x="55" y="697"/>
                  </a:lnTo>
                  <a:lnTo>
                    <a:pt x="66" y="722"/>
                  </a:lnTo>
                  <a:lnTo>
                    <a:pt x="68" y="740"/>
                  </a:lnTo>
                  <a:lnTo>
                    <a:pt x="66" y="757"/>
                  </a:lnTo>
                  <a:lnTo>
                    <a:pt x="68" y="772"/>
                  </a:lnTo>
                  <a:lnTo>
                    <a:pt x="71" y="787"/>
                  </a:lnTo>
                  <a:lnTo>
                    <a:pt x="73" y="792"/>
                  </a:lnTo>
                  <a:lnTo>
                    <a:pt x="48" y="873"/>
                  </a:lnTo>
                  <a:lnTo>
                    <a:pt x="43" y="878"/>
                  </a:lnTo>
                  <a:lnTo>
                    <a:pt x="30" y="893"/>
                  </a:lnTo>
                  <a:lnTo>
                    <a:pt x="23" y="913"/>
                  </a:lnTo>
                  <a:lnTo>
                    <a:pt x="28" y="933"/>
                  </a:lnTo>
                  <a:lnTo>
                    <a:pt x="40" y="956"/>
                  </a:lnTo>
                  <a:lnTo>
                    <a:pt x="45" y="981"/>
                  </a:lnTo>
                  <a:lnTo>
                    <a:pt x="48" y="1001"/>
                  </a:lnTo>
                  <a:lnTo>
                    <a:pt x="48" y="1009"/>
                  </a:lnTo>
                  <a:lnTo>
                    <a:pt x="38" y="1009"/>
                  </a:lnTo>
                  <a:lnTo>
                    <a:pt x="18" y="1016"/>
                  </a:lnTo>
                  <a:lnTo>
                    <a:pt x="5" y="1031"/>
                  </a:lnTo>
                  <a:lnTo>
                    <a:pt x="13" y="1062"/>
                  </a:lnTo>
                  <a:lnTo>
                    <a:pt x="28" y="1087"/>
                  </a:lnTo>
                  <a:lnTo>
                    <a:pt x="45" y="1119"/>
                  </a:lnTo>
                  <a:lnTo>
                    <a:pt x="66" y="1157"/>
                  </a:lnTo>
                  <a:lnTo>
                    <a:pt x="83" y="1192"/>
                  </a:lnTo>
                  <a:lnTo>
                    <a:pt x="101" y="1228"/>
                  </a:lnTo>
                  <a:lnTo>
                    <a:pt x="116" y="1255"/>
                  </a:lnTo>
                  <a:lnTo>
                    <a:pt x="126" y="1275"/>
                  </a:lnTo>
                  <a:lnTo>
                    <a:pt x="128" y="1283"/>
                  </a:lnTo>
                  <a:lnTo>
                    <a:pt x="121" y="1378"/>
                  </a:lnTo>
                  <a:lnTo>
                    <a:pt x="118" y="1386"/>
                  </a:lnTo>
                  <a:lnTo>
                    <a:pt x="113" y="1401"/>
                  </a:lnTo>
                  <a:lnTo>
                    <a:pt x="116" y="1419"/>
                  </a:lnTo>
                  <a:lnTo>
                    <a:pt x="128" y="1431"/>
                  </a:lnTo>
                  <a:lnTo>
                    <a:pt x="143" y="1444"/>
                  </a:lnTo>
                  <a:lnTo>
                    <a:pt x="159" y="1451"/>
                  </a:lnTo>
                  <a:lnTo>
                    <a:pt x="171" y="1456"/>
                  </a:lnTo>
                  <a:lnTo>
                    <a:pt x="189" y="1451"/>
                  </a:lnTo>
                  <a:lnTo>
                    <a:pt x="209" y="1439"/>
                  </a:lnTo>
                  <a:lnTo>
                    <a:pt x="229" y="1426"/>
                  </a:lnTo>
                  <a:lnTo>
                    <a:pt x="244" y="1416"/>
                  </a:lnTo>
                  <a:lnTo>
                    <a:pt x="249" y="1411"/>
                  </a:lnTo>
                  <a:lnTo>
                    <a:pt x="297" y="1431"/>
                  </a:lnTo>
                  <a:lnTo>
                    <a:pt x="299" y="1436"/>
                  </a:lnTo>
                  <a:lnTo>
                    <a:pt x="307" y="1451"/>
                  </a:lnTo>
                  <a:lnTo>
                    <a:pt x="320" y="1464"/>
                  </a:lnTo>
                  <a:lnTo>
                    <a:pt x="337" y="1467"/>
                  </a:lnTo>
                  <a:lnTo>
                    <a:pt x="360" y="1464"/>
                  </a:lnTo>
                  <a:lnTo>
                    <a:pt x="382" y="1467"/>
                  </a:lnTo>
                  <a:lnTo>
                    <a:pt x="403" y="1469"/>
                  </a:lnTo>
                  <a:lnTo>
                    <a:pt x="410" y="1472"/>
                  </a:lnTo>
                  <a:lnTo>
                    <a:pt x="415" y="1477"/>
                  </a:lnTo>
                  <a:lnTo>
                    <a:pt x="423" y="1492"/>
                  </a:lnTo>
                  <a:lnTo>
                    <a:pt x="425" y="1504"/>
                  </a:lnTo>
                  <a:lnTo>
                    <a:pt x="418" y="1512"/>
                  </a:lnTo>
                  <a:lnTo>
                    <a:pt x="410" y="1512"/>
                  </a:lnTo>
                  <a:lnTo>
                    <a:pt x="397" y="1509"/>
                  </a:lnTo>
                  <a:lnTo>
                    <a:pt x="385" y="1504"/>
                  </a:lnTo>
                  <a:lnTo>
                    <a:pt x="370" y="1502"/>
                  </a:lnTo>
                  <a:lnTo>
                    <a:pt x="357" y="1499"/>
                  </a:lnTo>
                  <a:lnTo>
                    <a:pt x="347" y="1494"/>
                  </a:lnTo>
                  <a:lnTo>
                    <a:pt x="340" y="1492"/>
                  </a:lnTo>
                  <a:lnTo>
                    <a:pt x="337" y="1492"/>
                  </a:lnTo>
                  <a:lnTo>
                    <a:pt x="262" y="1467"/>
                  </a:lnTo>
                  <a:lnTo>
                    <a:pt x="257" y="1482"/>
                  </a:lnTo>
                  <a:lnTo>
                    <a:pt x="244" y="1517"/>
                  </a:lnTo>
                  <a:lnTo>
                    <a:pt x="237" y="1555"/>
                  </a:lnTo>
                  <a:lnTo>
                    <a:pt x="244" y="1572"/>
                  </a:lnTo>
                  <a:lnTo>
                    <a:pt x="259" y="1582"/>
                  </a:lnTo>
                  <a:lnTo>
                    <a:pt x="277" y="1597"/>
                  </a:lnTo>
                  <a:lnTo>
                    <a:pt x="287" y="1612"/>
                  </a:lnTo>
                  <a:lnTo>
                    <a:pt x="282" y="1628"/>
                  </a:lnTo>
                  <a:lnTo>
                    <a:pt x="267" y="1628"/>
                  </a:lnTo>
                  <a:lnTo>
                    <a:pt x="257" y="1615"/>
                  </a:lnTo>
                  <a:lnTo>
                    <a:pt x="247" y="1600"/>
                  </a:lnTo>
                  <a:lnTo>
                    <a:pt x="244" y="1592"/>
                  </a:lnTo>
                  <a:lnTo>
                    <a:pt x="194" y="1547"/>
                  </a:lnTo>
                  <a:lnTo>
                    <a:pt x="191" y="1550"/>
                  </a:lnTo>
                  <a:lnTo>
                    <a:pt x="186" y="1555"/>
                  </a:lnTo>
                  <a:lnTo>
                    <a:pt x="179" y="1567"/>
                  </a:lnTo>
                  <a:lnTo>
                    <a:pt x="169" y="1580"/>
                  </a:lnTo>
                  <a:lnTo>
                    <a:pt x="161" y="1597"/>
                  </a:lnTo>
                  <a:lnTo>
                    <a:pt x="164" y="1612"/>
                  </a:lnTo>
                  <a:lnTo>
                    <a:pt x="166" y="1628"/>
                  </a:lnTo>
                  <a:lnTo>
                    <a:pt x="169" y="1633"/>
                  </a:lnTo>
                  <a:lnTo>
                    <a:pt x="174" y="1635"/>
                  </a:lnTo>
                  <a:lnTo>
                    <a:pt x="181" y="1640"/>
                  </a:lnTo>
                  <a:lnTo>
                    <a:pt x="189" y="1655"/>
                  </a:lnTo>
                  <a:lnTo>
                    <a:pt x="189" y="1680"/>
                  </a:lnTo>
                  <a:lnTo>
                    <a:pt x="184" y="1711"/>
                  </a:lnTo>
                  <a:lnTo>
                    <a:pt x="179" y="1736"/>
                  </a:lnTo>
                  <a:lnTo>
                    <a:pt x="176" y="1753"/>
                  </a:lnTo>
                  <a:lnTo>
                    <a:pt x="174" y="1761"/>
                  </a:lnTo>
                  <a:lnTo>
                    <a:pt x="179" y="1766"/>
                  </a:lnTo>
                  <a:lnTo>
                    <a:pt x="194" y="1778"/>
                  </a:lnTo>
                  <a:lnTo>
                    <a:pt x="214" y="1794"/>
                  </a:lnTo>
                  <a:lnTo>
                    <a:pt x="237" y="1801"/>
                  </a:lnTo>
                  <a:lnTo>
                    <a:pt x="259" y="1811"/>
                  </a:lnTo>
                  <a:lnTo>
                    <a:pt x="282" y="1824"/>
                  </a:lnTo>
                  <a:lnTo>
                    <a:pt x="297" y="1841"/>
                  </a:lnTo>
                  <a:lnTo>
                    <a:pt x="297" y="1861"/>
                  </a:lnTo>
                  <a:lnTo>
                    <a:pt x="284" y="1877"/>
                  </a:lnTo>
                  <a:lnTo>
                    <a:pt x="272" y="1884"/>
                  </a:lnTo>
                  <a:lnTo>
                    <a:pt x="259" y="1894"/>
                  </a:lnTo>
                  <a:lnTo>
                    <a:pt x="249" y="1909"/>
                  </a:lnTo>
                  <a:lnTo>
                    <a:pt x="242" y="1929"/>
                  </a:lnTo>
                  <a:lnTo>
                    <a:pt x="231" y="1944"/>
                  </a:lnTo>
                  <a:lnTo>
                    <a:pt x="221" y="1955"/>
                  </a:lnTo>
                  <a:lnTo>
                    <a:pt x="209" y="1962"/>
                  </a:lnTo>
                  <a:lnTo>
                    <a:pt x="199" y="1970"/>
                  </a:lnTo>
                  <a:lnTo>
                    <a:pt x="194" y="1980"/>
                  </a:lnTo>
                  <a:lnTo>
                    <a:pt x="199" y="1995"/>
                  </a:lnTo>
                  <a:lnTo>
                    <a:pt x="209" y="2017"/>
                  </a:lnTo>
                  <a:lnTo>
                    <a:pt x="219" y="2033"/>
                  </a:lnTo>
                  <a:lnTo>
                    <a:pt x="229" y="2050"/>
                  </a:lnTo>
                  <a:lnTo>
                    <a:pt x="244" y="2070"/>
                  </a:lnTo>
                  <a:lnTo>
                    <a:pt x="257" y="2093"/>
                  </a:lnTo>
                  <a:lnTo>
                    <a:pt x="269" y="2116"/>
                  </a:lnTo>
                  <a:lnTo>
                    <a:pt x="279" y="2136"/>
                  </a:lnTo>
                  <a:lnTo>
                    <a:pt x="287" y="2153"/>
                  </a:lnTo>
                  <a:lnTo>
                    <a:pt x="289" y="2166"/>
                  </a:lnTo>
                  <a:lnTo>
                    <a:pt x="287" y="2183"/>
                  </a:lnTo>
                  <a:lnTo>
                    <a:pt x="284" y="2201"/>
                  </a:lnTo>
                  <a:lnTo>
                    <a:pt x="287" y="2216"/>
                  </a:lnTo>
                  <a:lnTo>
                    <a:pt x="302" y="2231"/>
                  </a:lnTo>
                  <a:lnTo>
                    <a:pt x="320" y="2251"/>
                  </a:lnTo>
                  <a:lnTo>
                    <a:pt x="325" y="2277"/>
                  </a:lnTo>
                  <a:lnTo>
                    <a:pt x="325" y="2297"/>
                  </a:lnTo>
                  <a:lnTo>
                    <a:pt x="322" y="2307"/>
                  </a:lnTo>
                  <a:lnTo>
                    <a:pt x="370" y="2354"/>
                  </a:lnTo>
                  <a:lnTo>
                    <a:pt x="382" y="2440"/>
                  </a:lnTo>
                  <a:lnTo>
                    <a:pt x="385" y="2443"/>
                  </a:lnTo>
                  <a:lnTo>
                    <a:pt x="392" y="2450"/>
                  </a:lnTo>
                  <a:lnTo>
                    <a:pt x="403" y="2460"/>
                  </a:lnTo>
                  <a:lnTo>
                    <a:pt x="410" y="2475"/>
                  </a:lnTo>
                  <a:lnTo>
                    <a:pt x="413" y="2500"/>
                  </a:lnTo>
                  <a:lnTo>
                    <a:pt x="413" y="2538"/>
                  </a:lnTo>
                  <a:lnTo>
                    <a:pt x="410" y="2573"/>
                  </a:lnTo>
                  <a:lnTo>
                    <a:pt x="410" y="2588"/>
                  </a:lnTo>
                  <a:lnTo>
                    <a:pt x="370" y="2629"/>
                  </a:lnTo>
                  <a:lnTo>
                    <a:pt x="430" y="2717"/>
                  </a:lnTo>
                  <a:lnTo>
                    <a:pt x="511" y="2729"/>
                  </a:lnTo>
                  <a:lnTo>
                    <a:pt x="513" y="2734"/>
                  </a:lnTo>
                  <a:lnTo>
                    <a:pt x="518" y="2747"/>
                  </a:lnTo>
                  <a:lnTo>
                    <a:pt x="531" y="2762"/>
                  </a:lnTo>
                  <a:lnTo>
                    <a:pt x="551" y="2770"/>
                  </a:lnTo>
                  <a:lnTo>
                    <a:pt x="563" y="2772"/>
                  </a:lnTo>
                  <a:lnTo>
                    <a:pt x="579" y="2775"/>
                  </a:lnTo>
                  <a:lnTo>
                    <a:pt x="594" y="2777"/>
                  </a:lnTo>
                  <a:lnTo>
                    <a:pt x="606" y="2780"/>
                  </a:lnTo>
                  <a:lnTo>
                    <a:pt x="619" y="2785"/>
                  </a:lnTo>
                  <a:lnTo>
                    <a:pt x="631" y="2790"/>
                  </a:lnTo>
                  <a:lnTo>
                    <a:pt x="639" y="2795"/>
                  </a:lnTo>
                  <a:lnTo>
                    <a:pt x="646" y="2805"/>
                  </a:lnTo>
                  <a:lnTo>
                    <a:pt x="654" y="2817"/>
                  </a:lnTo>
                  <a:lnTo>
                    <a:pt x="664" y="2837"/>
                  </a:lnTo>
                  <a:lnTo>
                    <a:pt x="674" y="2858"/>
                  </a:lnTo>
                  <a:lnTo>
                    <a:pt x="689" y="2883"/>
                  </a:lnTo>
                  <a:lnTo>
                    <a:pt x="704" y="2905"/>
                  </a:lnTo>
                  <a:lnTo>
                    <a:pt x="719" y="2923"/>
                  </a:lnTo>
                  <a:lnTo>
                    <a:pt x="734" y="2938"/>
                  </a:lnTo>
                  <a:lnTo>
                    <a:pt x="747" y="2946"/>
                  </a:lnTo>
                  <a:lnTo>
                    <a:pt x="760" y="2948"/>
                  </a:lnTo>
                  <a:lnTo>
                    <a:pt x="775" y="2951"/>
                  </a:lnTo>
                  <a:lnTo>
                    <a:pt x="787" y="2953"/>
                  </a:lnTo>
                  <a:lnTo>
                    <a:pt x="802" y="2956"/>
                  </a:lnTo>
                  <a:lnTo>
                    <a:pt x="815" y="2956"/>
                  </a:lnTo>
                  <a:lnTo>
                    <a:pt x="825" y="2958"/>
                  </a:lnTo>
                  <a:lnTo>
                    <a:pt x="830" y="2958"/>
                  </a:lnTo>
                  <a:lnTo>
                    <a:pt x="833" y="2958"/>
                  </a:lnTo>
                  <a:lnTo>
                    <a:pt x="888" y="3046"/>
                  </a:lnTo>
                  <a:lnTo>
                    <a:pt x="908" y="3099"/>
                  </a:lnTo>
                  <a:lnTo>
                    <a:pt x="913" y="3104"/>
                  </a:lnTo>
                  <a:lnTo>
                    <a:pt x="926" y="3112"/>
                  </a:lnTo>
                  <a:lnTo>
                    <a:pt x="943" y="3122"/>
                  </a:lnTo>
                  <a:lnTo>
                    <a:pt x="961" y="3127"/>
                  </a:lnTo>
                  <a:lnTo>
                    <a:pt x="981" y="3134"/>
                  </a:lnTo>
                  <a:lnTo>
                    <a:pt x="996" y="3154"/>
                  </a:lnTo>
                  <a:lnTo>
                    <a:pt x="1011" y="3182"/>
                  </a:lnTo>
                  <a:lnTo>
                    <a:pt x="1021" y="3207"/>
                  </a:lnTo>
                  <a:lnTo>
                    <a:pt x="1031" y="3235"/>
                  </a:lnTo>
                  <a:lnTo>
                    <a:pt x="1044" y="3265"/>
                  </a:lnTo>
                  <a:lnTo>
                    <a:pt x="1059" y="3290"/>
                  </a:lnTo>
                  <a:lnTo>
                    <a:pt x="1077" y="3295"/>
                  </a:lnTo>
                  <a:lnTo>
                    <a:pt x="1089" y="3315"/>
                  </a:lnTo>
                  <a:lnTo>
                    <a:pt x="1094" y="3371"/>
                  </a:lnTo>
                  <a:lnTo>
                    <a:pt x="1097" y="3431"/>
                  </a:lnTo>
                  <a:lnTo>
                    <a:pt x="1102" y="3469"/>
                  </a:lnTo>
                  <a:lnTo>
                    <a:pt x="1107" y="3486"/>
                  </a:lnTo>
                  <a:lnTo>
                    <a:pt x="1102" y="3499"/>
                  </a:lnTo>
                  <a:lnTo>
                    <a:pt x="1094" y="3507"/>
                  </a:lnTo>
                  <a:lnTo>
                    <a:pt x="1089" y="3509"/>
                  </a:lnTo>
                  <a:lnTo>
                    <a:pt x="1097" y="3512"/>
                  </a:lnTo>
                  <a:lnTo>
                    <a:pt x="1109" y="3519"/>
                  </a:lnTo>
                  <a:lnTo>
                    <a:pt x="1122" y="3529"/>
                  </a:lnTo>
                  <a:lnTo>
                    <a:pt x="1122" y="3544"/>
                  </a:lnTo>
                  <a:lnTo>
                    <a:pt x="1127" y="3549"/>
                  </a:lnTo>
                  <a:lnTo>
                    <a:pt x="1147" y="3554"/>
                  </a:lnTo>
                  <a:lnTo>
                    <a:pt x="1177" y="3562"/>
                  </a:lnTo>
                  <a:lnTo>
                    <a:pt x="1217" y="3569"/>
                  </a:lnTo>
                  <a:lnTo>
                    <a:pt x="1263" y="3577"/>
                  </a:lnTo>
                  <a:lnTo>
                    <a:pt x="1315" y="3585"/>
                  </a:lnTo>
                  <a:lnTo>
                    <a:pt x="1373" y="3595"/>
                  </a:lnTo>
                  <a:lnTo>
                    <a:pt x="1431" y="3602"/>
                  </a:lnTo>
                  <a:lnTo>
                    <a:pt x="1489" y="3610"/>
                  </a:lnTo>
                  <a:lnTo>
                    <a:pt x="1544" y="3617"/>
                  </a:lnTo>
                  <a:lnTo>
                    <a:pt x="1597" y="3625"/>
                  </a:lnTo>
                  <a:lnTo>
                    <a:pt x="1645" y="3632"/>
                  </a:lnTo>
                  <a:lnTo>
                    <a:pt x="1685" y="3637"/>
                  </a:lnTo>
                  <a:lnTo>
                    <a:pt x="1715" y="3642"/>
                  </a:lnTo>
                  <a:lnTo>
                    <a:pt x="1735" y="3645"/>
                  </a:lnTo>
                  <a:lnTo>
                    <a:pt x="1743" y="3645"/>
                  </a:lnTo>
                  <a:lnTo>
                    <a:pt x="1748" y="3645"/>
                  </a:lnTo>
                  <a:lnTo>
                    <a:pt x="1763" y="3647"/>
                  </a:lnTo>
                  <a:lnTo>
                    <a:pt x="1786" y="3647"/>
                  </a:lnTo>
                  <a:lnTo>
                    <a:pt x="1811" y="3647"/>
                  </a:lnTo>
                  <a:lnTo>
                    <a:pt x="1839" y="3647"/>
                  </a:lnTo>
                  <a:lnTo>
                    <a:pt x="1864" y="3645"/>
                  </a:lnTo>
                  <a:lnTo>
                    <a:pt x="1884" y="3642"/>
                  </a:lnTo>
                  <a:lnTo>
                    <a:pt x="1896" y="3637"/>
                  </a:lnTo>
                  <a:lnTo>
                    <a:pt x="1899" y="3630"/>
                  </a:lnTo>
                  <a:lnTo>
                    <a:pt x="1894" y="3620"/>
                  </a:lnTo>
                  <a:lnTo>
                    <a:pt x="1881" y="3610"/>
                  </a:lnTo>
                  <a:lnTo>
                    <a:pt x="1866" y="3600"/>
                  </a:lnTo>
                  <a:lnTo>
                    <a:pt x="1849" y="3592"/>
                  </a:lnTo>
                  <a:lnTo>
                    <a:pt x="1834" y="3585"/>
                  </a:lnTo>
                  <a:lnTo>
                    <a:pt x="1823" y="3580"/>
                  </a:lnTo>
                  <a:lnTo>
                    <a:pt x="1818" y="3577"/>
                  </a:lnTo>
                  <a:lnTo>
                    <a:pt x="1768" y="3527"/>
                  </a:lnTo>
                  <a:lnTo>
                    <a:pt x="1796" y="3476"/>
                  </a:lnTo>
                  <a:lnTo>
                    <a:pt x="1781" y="3441"/>
                  </a:lnTo>
                  <a:lnTo>
                    <a:pt x="1849" y="3361"/>
                  </a:lnTo>
                  <a:lnTo>
                    <a:pt x="1854" y="3310"/>
                  </a:lnTo>
                  <a:lnTo>
                    <a:pt x="1879" y="3283"/>
                  </a:lnTo>
                  <a:lnTo>
                    <a:pt x="1879" y="3227"/>
                  </a:lnTo>
                  <a:lnTo>
                    <a:pt x="1982" y="3167"/>
                  </a:lnTo>
                  <a:lnTo>
                    <a:pt x="1939" y="3087"/>
                  </a:lnTo>
                  <a:lnTo>
                    <a:pt x="1924" y="3011"/>
                  </a:lnTo>
                  <a:lnTo>
                    <a:pt x="1904" y="2978"/>
                  </a:lnTo>
                  <a:lnTo>
                    <a:pt x="1884" y="2958"/>
                  </a:lnTo>
                  <a:lnTo>
                    <a:pt x="1904" y="2878"/>
                  </a:lnTo>
                  <a:lnTo>
                    <a:pt x="880" y="1303"/>
                  </a:lnTo>
                  <a:lnTo>
                    <a:pt x="279" y="0"/>
                  </a:lnTo>
                  <a:lnTo>
                    <a:pt x="179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Freeform 16"/>
            <p:cNvSpPr>
              <a:spLocks/>
            </p:cNvSpPr>
            <p:nvPr/>
          </p:nvSpPr>
          <p:spPr bwMode="auto">
            <a:xfrm>
              <a:off x="2070" y="688"/>
              <a:ext cx="1984" cy="3585"/>
            </a:xfrm>
            <a:custGeom>
              <a:avLst/>
              <a:gdLst>
                <a:gd name="T0" fmla="*/ 176 w 1984"/>
                <a:gd name="T1" fmla="*/ 93 h 3585"/>
                <a:gd name="T2" fmla="*/ 148 w 1984"/>
                <a:gd name="T3" fmla="*/ 141 h 3585"/>
                <a:gd name="T4" fmla="*/ 171 w 1984"/>
                <a:gd name="T5" fmla="*/ 239 h 3585"/>
                <a:gd name="T6" fmla="*/ 95 w 1984"/>
                <a:gd name="T7" fmla="*/ 365 h 3585"/>
                <a:gd name="T8" fmla="*/ 60 w 1984"/>
                <a:gd name="T9" fmla="*/ 423 h 3585"/>
                <a:gd name="T10" fmla="*/ 0 w 1984"/>
                <a:gd name="T11" fmla="*/ 508 h 3585"/>
                <a:gd name="T12" fmla="*/ 58 w 1984"/>
                <a:gd name="T13" fmla="*/ 636 h 3585"/>
                <a:gd name="T14" fmla="*/ 73 w 1984"/>
                <a:gd name="T15" fmla="*/ 727 h 3585"/>
                <a:gd name="T16" fmla="*/ 22 w 1984"/>
                <a:gd name="T17" fmla="*/ 855 h 3585"/>
                <a:gd name="T18" fmla="*/ 48 w 1984"/>
                <a:gd name="T19" fmla="*/ 948 h 3585"/>
                <a:gd name="T20" fmla="*/ 30 w 1984"/>
                <a:gd name="T21" fmla="*/ 1026 h 3585"/>
                <a:gd name="T22" fmla="*/ 115 w 1984"/>
                <a:gd name="T23" fmla="*/ 1197 h 3585"/>
                <a:gd name="T24" fmla="*/ 115 w 1984"/>
                <a:gd name="T25" fmla="*/ 1338 h 3585"/>
                <a:gd name="T26" fmla="*/ 173 w 1984"/>
                <a:gd name="T27" fmla="*/ 1396 h 3585"/>
                <a:gd name="T28" fmla="*/ 249 w 1984"/>
                <a:gd name="T29" fmla="*/ 1351 h 3585"/>
                <a:gd name="T30" fmla="*/ 337 w 1984"/>
                <a:gd name="T31" fmla="*/ 1406 h 3585"/>
                <a:gd name="T32" fmla="*/ 415 w 1984"/>
                <a:gd name="T33" fmla="*/ 1419 h 3585"/>
                <a:gd name="T34" fmla="*/ 397 w 1984"/>
                <a:gd name="T35" fmla="*/ 1451 h 3585"/>
                <a:gd name="T36" fmla="*/ 339 w 1984"/>
                <a:gd name="T37" fmla="*/ 1431 h 3585"/>
                <a:gd name="T38" fmla="*/ 239 w 1984"/>
                <a:gd name="T39" fmla="*/ 1494 h 3585"/>
                <a:gd name="T40" fmla="*/ 284 w 1984"/>
                <a:gd name="T41" fmla="*/ 1567 h 3585"/>
                <a:gd name="T42" fmla="*/ 196 w 1984"/>
                <a:gd name="T43" fmla="*/ 1487 h 3585"/>
                <a:gd name="T44" fmla="*/ 163 w 1984"/>
                <a:gd name="T45" fmla="*/ 1537 h 3585"/>
                <a:gd name="T46" fmla="*/ 181 w 1984"/>
                <a:gd name="T47" fmla="*/ 1582 h 3585"/>
                <a:gd name="T48" fmla="*/ 178 w 1984"/>
                <a:gd name="T49" fmla="*/ 1693 h 3585"/>
                <a:gd name="T50" fmla="*/ 236 w 1984"/>
                <a:gd name="T51" fmla="*/ 1741 h 3585"/>
                <a:gd name="T52" fmla="*/ 286 w 1984"/>
                <a:gd name="T53" fmla="*/ 1819 h 3585"/>
                <a:gd name="T54" fmla="*/ 231 w 1984"/>
                <a:gd name="T55" fmla="*/ 1884 h 3585"/>
                <a:gd name="T56" fmla="*/ 198 w 1984"/>
                <a:gd name="T57" fmla="*/ 1937 h 3585"/>
                <a:gd name="T58" fmla="*/ 256 w 1984"/>
                <a:gd name="T59" fmla="*/ 2033 h 3585"/>
                <a:gd name="T60" fmla="*/ 286 w 1984"/>
                <a:gd name="T61" fmla="*/ 2126 h 3585"/>
                <a:gd name="T62" fmla="*/ 327 w 1984"/>
                <a:gd name="T63" fmla="*/ 2216 h 3585"/>
                <a:gd name="T64" fmla="*/ 387 w 1984"/>
                <a:gd name="T65" fmla="*/ 2382 h 3585"/>
                <a:gd name="T66" fmla="*/ 412 w 1984"/>
                <a:gd name="T67" fmla="*/ 2478 h 3585"/>
                <a:gd name="T68" fmla="*/ 513 w 1984"/>
                <a:gd name="T69" fmla="*/ 2669 h 3585"/>
                <a:gd name="T70" fmla="*/ 566 w 1984"/>
                <a:gd name="T71" fmla="*/ 2712 h 3585"/>
                <a:gd name="T72" fmla="*/ 631 w 1984"/>
                <a:gd name="T73" fmla="*/ 2729 h 3585"/>
                <a:gd name="T74" fmla="*/ 676 w 1984"/>
                <a:gd name="T75" fmla="*/ 2800 h 3585"/>
                <a:gd name="T76" fmla="*/ 747 w 1984"/>
                <a:gd name="T77" fmla="*/ 2885 h 3585"/>
                <a:gd name="T78" fmla="*/ 817 w 1984"/>
                <a:gd name="T79" fmla="*/ 2895 h 3585"/>
                <a:gd name="T80" fmla="*/ 908 w 1984"/>
                <a:gd name="T81" fmla="*/ 3039 h 3585"/>
                <a:gd name="T82" fmla="*/ 981 w 1984"/>
                <a:gd name="T83" fmla="*/ 3074 h 3585"/>
                <a:gd name="T84" fmla="*/ 1043 w 1984"/>
                <a:gd name="T85" fmla="*/ 3207 h 3585"/>
                <a:gd name="T86" fmla="*/ 1099 w 1984"/>
                <a:gd name="T87" fmla="*/ 3371 h 3585"/>
                <a:gd name="T88" fmla="*/ 1091 w 1984"/>
                <a:gd name="T89" fmla="*/ 3451 h 3585"/>
                <a:gd name="T90" fmla="*/ 1129 w 1984"/>
                <a:gd name="T91" fmla="*/ 3489 h 3585"/>
                <a:gd name="T92" fmla="*/ 1318 w 1984"/>
                <a:gd name="T93" fmla="*/ 3524 h 3585"/>
                <a:gd name="T94" fmla="*/ 1599 w 1984"/>
                <a:gd name="T95" fmla="*/ 3564 h 3585"/>
                <a:gd name="T96" fmla="*/ 1745 w 1984"/>
                <a:gd name="T97" fmla="*/ 3585 h 3585"/>
                <a:gd name="T98" fmla="*/ 1818 w 1984"/>
                <a:gd name="T99" fmla="*/ 3549 h 3585"/>
                <a:gd name="T100" fmla="*/ 1795 w 1984"/>
                <a:gd name="T101" fmla="*/ 3416 h 3585"/>
                <a:gd name="T102" fmla="*/ 1878 w 1984"/>
                <a:gd name="T103" fmla="*/ 3167 h 3585"/>
                <a:gd name="T104" fmla="*/ 1886 w 1984"/>
                <a:gd name="T105" fmla="*/ 2898 h 35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4"/>
                <a:gd name="T160" fmla="*/ 0 h 3585"/>
                <a:gd name="T161" fmla="*/ 1984 w 1984"/>
                <a:gd name="T162" fmla="*/ 3585 h 35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4" h="3585">
                  <a:moveTo>
                    <a:pt x="178" y="0"/>
                  </a:moveTo>
                  <a:lnTo>
                    <a:pt x="176" y="10"/>
                  </a:lnTo>
                  <a:lnTo>
                    <a:pt x="173" y="35"/>
                  </a:lnTo>
                  <a:lnTo>
                    <a:pt x="173" y="68"/>
                  </a:lnTo>
                  <a:lnTo>
                    <a:pt x="176" y="93"/>
                  </a:lnTo>
                  <a:lnTo>
                    <a:pt x="176" y="113"/>
                  </a:lnTo>
                  <a:lnTo>
                    <a:pt x="166" y="128"/>
                  </a:lnTo>
                  <a:lnTo>
                    <a:pt x="153" y="138"/>
                  </a:lnTo>
                  <a:lnTo>
                    <a:pt x="148" y="141"/>
                  </a:lnTo>
                  <a:lnTo>
                    <a:pt x="148" y="146"/>
                  </a:lnTo>
                  <a:lnTo>
                    <a:pt x="153" y="156"/>
                  </a:lnTo>
                  <a:lnTo>
                    <a:pt x="163" y="176"/>
                  </a:lnTo>
                  <a:lnTo>
                    <a:pt x="173" y="204"/>
                  </a:lnTo>
                  <a:lnTo>
                    <a:pt x="171" y="239"/>
                  </a:lnTo>
                  <a:lnTo>
                    <a:pt x="151" y="279"/>
                  </a:lnTo>
                  <a:lnTo>
                    <a:pt x="115" y="322"/>
                  </a:lnTo>
                  <a:lnTo>
                    <a:pt x="88" y="352"/>
                  </a:lnTo>
                  <a:lnTo>
                    <a:pt x="88" y="360"/>
                  </a:lnTo>
                  <a:lnTo>
                    <a:pt x="95" y="365"/>
                  </a:lnTo>
                  <a:lnTo>
                    <a:pt x="103" y="377"/>
                  </a:lnTo>
                  <a:lnTo>
                    <a:pt x="100" y="395"/>
                  </a:lnTo>
                  <a:lnTo>
                    <a:pt x="95" y="410"/>
                  </a:lnTo>
                  <a:lnTo>
                    <a:pt x="83" y="420"/>
                  </a:lnTo>
                  <a:lnTo>
                    <a:pt x="60" y="423"/>
                  </a:lnTo>
                  <a:lnTo>
                    <a:pt x="37" y="430"/>
                  </a:lnTo>
                  <a:lnTo>
                    <a:pt x="17" y="448"/>
                  </a:lnTo>
                  <a:lnTo>
                    <a:pt x="5" y="470"/>
                  </a:lnTo>
                  <a:lnTo>
                    <a:pt x="0" y="491"/>
                  </a:lnTo>
                  <a:lnTo>
                    <a:pt x="0" y="508"/>
                  </a:lnTo>
                  <a:lnTo>
                    <a:pt x="0" y="533"/>
                  </a:lnTo>
                  <a:lnTo>
                    <a:pt x="7" y="558"/>
                  </a:lnTo>
                  <a:lnTo>
                    <a:pt x="20" y="584"/>
                  </a:lnTo>
                  <a:lnTo>
                    <a:pt x="40" y="611"/>
                  </a:lnTo>
                  <a:lnTo>
                    <a:pt x="58" y="636"/>
                  </a:lnTo>
                  <a:lnTo>
                    <a:pt x="68" y="662"/>
                  </a:lnTo>
                  <a:lnTo>
                    <a:pt x="68" y="679"/>
                  </a:lnTo>
                  <a:lnTo>
                    <a:pt x="65" y="694"/>
                  </a:lnTo>
                  <a:lnTo>
                    <a:pt x="68" y="712"/>
                  </a:lnTo>
                  <a:lnTo>
                    <a:pt x="73" y="727"/>
                  </a:lnTo>
                  <a:lnTo>
                    <a:pt x="75" y="732"/>
                  </a:lnTo>
                  <a:lnTo>
                    <a:pt x="48" y="815"/>
                  </a:lnTo>
                  <a:lnTo>
                    <a:pt x="42" y="820"/>
                  </a:lnTo>
                  <a:lnTo>
                    <a:pt x="30" y="835"/>
                  </a:lnTo>
                  <a:lnTo>
                    <a:pt x="22" y="855"/>
                  </a:lnTo>
                  <a:lnTo>
                    <a:pt x="27" y="875"/>
                  </a:lnTo>
                  <a:lnTo>
                    <a:pt x="40" y="896"/>
                  </a:lnTo>
                  <a:lnTo>
                    <a:pt x="45" y="921"/>
                  </a:lnTo>
                  <a:lnTo>
                    <a:pt x="48" y="941"/>
                  </a:lnTo>
                  <a:lnTo>
                    <a:pt x="48" y="948"/>
                  </a:lnTo>
                  <a:lnTo>
                    <a:pt x="37" y="948"/>
                  </a:lnTo>
                  <a:lnTo>
                    <a:pt x="20" y="956"/>
                  </a:lnTo>
                  <a:lnTo>
                    <a:pt x="7" y="971"/>
                  </a:lnTo>
                  <a:lnTo>
                    <a:pt x="15" y="1001"/>
                  </a:lnTo>
                  <a:lnTo>
                    <a:pt x="30" y="1026"/>
                  </a:lnTo>
                  <a:lnTo>
                    <a:pt x="48" y="1059"/>
                  </a:lnTo>
                  <a:lnTo>
                    <a:pt x="65" y="1097"/>
                  </a:lnTo>
                  <a:lnTo>
                    <a:pt x="83" y="1134"/>
                  </a:lnTo>
                  <a:lnTo>
                    <a:pt x="100" y="1170"/>
                  </a:lnTo>
                  <a:lnTo>
                    <a:pt x="115" y="1197"/>
                  </a:lnTo>
                  <a:lnTo>
                    <a:pt x="125" y="1217"/>
                  </a:lnTo>
                  <a:lnTo>
                    <a:pt x="128" y="1225"/>
                  </a:lnTo>
                  <a:lnTo>
                    <a:pt x="123" y="1316"/>
                  </a:lnTo>
                  <a:lnTo>
                    <a:pt x="120" y="1323"/>
                  </a:lnTo>
                  <a:lnTo>
                    <a:pt x="115" y="1338"/>
                  </a:lnTo>
                  <a:lnTo>
                    <a:pt x="115" y="1356"/>
                  </a:lnTo>
                  <a:lnTo>
                    <a:pt x="128" y="1371"/>
                  </a:lnTo>
                  <a:lnTo>
                    <a:pt x="146" y="1384"/>
                  </a:lnTo>
                  <a:lnTo>
                    <a:pt x="158" y="1391"/>
                  </a:lnTo>
                  <a:lnTo>
                    <a:pt x="173" y="1396"/>
                  </a:lnTo>
                  <a:lnTo>
                    <a:pt x="188" y="1391"/>
                  </a:lnTo>
                  <a:lnTo>
                    <a:pt x="208" y="1378"/>
                  </a:lnTo>
                  <a:lnTo>
                    <a:pt x="229" y="1366"/>
                  </a:lnTo>
                  <a:lnTo>
                    <a:pt x="244" y="1356"/>
                  </a:lnTo>
                  <a:lnTo>
                    <a:pt x="249" y="1351"/>
                  </a:lnTo>
                  <a:lnTo>
                    <a:pt x="299" y="1371"/>
                  </a:lnTo>
                  <a:lnTo>
                    <a:pt x="302" y="1376"/>
                  </a:lnTo>
                  <a:lnTo>
                    <a:pt x="307" y="1391"/>
                  </a:lnTo>
                  <a:lnTo>
                    <a:pt x="319" y="1404"/>
                  </a:lnTo>
                  <a:lnTo>
                    <a:pt x="337" y="1406"/>
                  </a:lnTo>
                  <a:lnTo>
                    <a:pt x="359" y="1404"/>
                  </a:lnTo>
                  <a:lnTo>
                    <a:pt x="385" y="1406"/>
                  </a:lnTo>
                  <a:lnTo>
                    <a:pt x="402" y="1409"/>
                  </a:lnTo>
                  <a:lnTo>
                    <a:pt x="410" y="1411"/>
                  </a:lnTo>
                  <a:lnTo>
                    <a:pt x="415" y="1419"/>
                  </a:lnTo>
                  <a:lnTo>
                    <a:pt x="422" y="1431"/>
                  </a:lnTo>
                  <a:lnTo>
                    <a:pt x="425" y="1446"/>
                  </a:lnTo>
                  <a:lnTo>
                    <a:pt x="417" y="1454"/>
                  </a:lnTo>
                  <a:lnTo>
                    <a:pt x="407" y="1454"/>
                  </a:lnTo>
                  <a:lnTo>
                    <a:pt x="397" y="1451"/>
                  </a:lnTo>
                  <a:lnTo>
                    <a:pt x="382" y="1446"/>
                  </a:lnTo>
                  <a:lnTo>
                    <a:pt x="369" y="1441"/>
                  </a:lnTo>
                  <a:lnTo>
                    <a:pt x="357" y="1439"/>
                  </a:lnTo>
                  <a:lnTo>
                    <a:pt x="347" y="1434"/>
                  </a:lnTo>
                  <a:lnTo>
                    <a:pt x="339" y="1431"/>
                  </a:lnTo>
                  <a:lnTo>
                    <a:pt x="337" y="1431"/>
                  </a:lnTo>
                  <a:lnTo>
                    <a:pt x="264" y="1406"/>
                  </a:lnTo>
                  <a:lnTo>
                    <a:pt x="259" y="1421"/>
                  </a:lnTo>
                  <a:lnTo>
                    <a:pt x="246" y="1456"/>
                  </a:lnTo>
                  <a:lnTo>
                    <a:pt x="239" y="1494"/>
                  </a:lnTo>
                  <a:lnTo>
                    <a:pt x="244" y="1514"/>
                  </a:lnTo>
                  <a:lnTo>
                    <a:pt x="261" y="1522"/>
                  </a:lnTo>
                  <a:lnTo>
                    <a:pt x="279" y="1537"/>
                  </a:lnTo>
                  <a:lnTo>
                    <a:pt x="289" y="1555"/>
                  </a:lnTo>
                  <a:lnTo>
                    <a:pt x="284" y="1567"/>
                  </a:lnTo>
                  <a:lnTo>
                    <a:pt x="269" y="1567"/>
                  </a:lnTo>
                  <a:lnTo>
                    <a:pt x="256" y="1555"/>
                  </a:lnTo>
                  <a:lnTo>
                    <a:pt x="246" y="1542"/>
                  </a:lnTo>
                  <a:lnTo>
                    <a:pt x="244" y="1534"/>
                  </a:lnTo>
                  <a:lnTo>
                    <a:pt x="196" y="1487"/>
                  </a:lnTo>
                  <a:lnTo>
                    <a:pt x="193" y="1489"/>
                  </a:lnTo>
                  <a:lnTo>
                    <a:pt x="188" y="1494"/>
                  </a:lnTo>
                  <a:lnTo>
                    <a:pt x="178" y="1507"/>
                  </a:lnTo>
                  <a:lnTo>
                    <a:pt x="168" y="1519"/>
                  </a:lnTo>
                  <a:lnTo>
                    <a:pt x="163" y="1537"/>
                  </a:lnTo>
                  <a:lnTo>
                    <a:pt x="163" y="1555"/>
                  </a:lnTo>
                  <a:lnTo>
                    <a:pt x="166" y="1570"/>
                  </a:lnTo>
                  <a:lnTo>
                    <a:pt x="168" y="1575"/>
                  </a:lnTo>
                  <a:lnTo>
                    <a:pt x="173" y="1577"/>
                  </a:lnTo>
                  <a:lnTo>
                    <a:pt x="181" y="1582"/>
                  </a:lnTo>
                  <a:lnTo>
                    <a:pt x="188" y="1595"/>
                  </a:lnTo>
                  <a:lnTo>
                    <a:pt x="188" y="1620"/>
                  </a:lnTo>
                  <a:lnTo>
                    <a:pt x="183" y="1650"/>
                  </a:lnTo>
                  <a:lnTo>
                    <a:pt x="181" y="1675"/>
                  </a:lnTo>
                  <a:lnTo>
                    <a:pt x="178" y="1693"/>
                  </a:lnTo>
                  <a:lnTo>
                    <a:pt x="176" y="1700"/>
                  </a:lnTo>
                  <a:lnTo>
                    <a:pt x="181" y="1705"/>
                  </a:lnTo>
                  <a:lnTo>
                    <a:pt x="196" y="1718"/>
                  </a:lnTo>
                  <a:lnTo>
                    <a:pt x="216" y="1733"/>
                  </a:lnTo>
                  <a:lnTo>
                    <a:pt x="236" y="1741"/>
                  </a:lnTo>
                  <a:lnTo>
                    <a:pt x="259" y="1751"/>
                  </a:lnTo>
                  <a:lnTo>
                    <a:pt x="281" y="1763"/>
                  </a:lnTo>
                  <a:lnTo>
                    <a:pt x="296" y="1783"/>
                  </a:lnTo>
                  <a:lnTo>
                    <a:pt x="299" y="1804"/>
                  </a:lnTo>
                  <a:lnTo>
                    <a:pt x="286" y="1819"/>
                  </a:lnTo>
                  <a:lnTo>
                    <a:pt x="274" y="1826"/>
                  </a:lnTo>
                  <a:lnTo>
                    <a:pt x="261" y="1834"/>
                  </a:lnTo>
                  <a:lnTo>
                    <a:pt x="249" y="1849"/>
                  </a:lnTo>
                  <a:lnTo>
                    <a:pt x="241" y="1869"/>
                  </a:lnTo>
                  <a:lnTo>
                    <a:pt x="231" y="1884"/>
                  </a:lnTo>
                  <a:lnTo>
                    <a:pt x="221" y="1897"/>
                  </a:lnTo>
                  <a:lnTo>
                    <a:pt x="208" y="1904"/>
                  </a:lnTo>
                  <a:lnTo>
                    <a:pt x="198" y="1909"/>
                  </a:lnTo>
                  <a:lnTo>
                    <a:pt x="193" y="1919"/>
                  </a:lnTo>
                  <a:lnTo>
                    <a:pt x="198" y="1937"/>
                  </a:lnTo>
                  <a:lnTo>
                    <a:pt x="208" y="1957"/>
                  </a:lnTo>
                  <a:lnTo>
                    <a:pt x="219" y="1972"/>
                  </a:lnTo>
                  <a:lnTo>
                    <a:pt x="229" y="1990"/>
                  </a:lnTo>
                  <a:lnTo>
                    <a:pt x="244" y="2010"/>
                  </a:lnTo>
                  <a:lnTo>
                    <a:pt x="256" y="2033"/>
                  </a:lnTo>
                  <a:lnTo>
                    <a:pt x="269" y="2055"/>
                  </a:lnTo>
                  <a:lnTo>
                    <a:pt x="279" y="2075"/>
                  </a:lnTo>
                  <a:lnTo>
                    <a:pt x="286" y="2093"/>
                  </a:lnTo>
                  <a:lnTo>
                    <a:pt x="289" y="2105"/>
                  </a:lnTo>
                  <a:lnTo>
                    <a:pt x="286" y="2126"/>
                  </a:lnTo>
                  <a:lnTo>
                    <a:pt x="284" y="2143"/>
                  </a:lnTo>
                  <a:lnTo>
                    <a:pt x="286" y="2158"/>
                  </a:lnTo>
                  <a:lnTo>
                    <a:pt x="304" y="2173"/>
                  </a:lnTo>
                  <a:lnTo>
                    <a:pt x="322" y="2194"/>
                  </a:lnTo>
                  <a:lnTo>
                    <a:pt x="327" y="2216"/>
                  </a:lnTo>
                  <a:lnTo>
                    <a:pt x="327" y="2239"/>
                  </a:lnTo>
                  <a:lnTo>
                    <a:pt x="324" y="2246"/>
                  </a:lnTo>
                  <a:lnTo>
                    <a:pt x="369" y="2294"/>
                  </a:lnTo>
                  <a:lnTo>
                    <a:pt x="385" y="2380"/>
                  </a:lnTo>
                  <a:lnTo>
                    <a:pt x="387" y="2382"/>
                  </a:lnTo>
                  <a:lnTo>
                    <a:pt x="397" y="2390"/>
                  </a:lnTo>
                  <a:lnTo>
                    <a:pt x="405" y="2400"/>
                  </a:lnTo>
                  <a:lnTo>
                    <a:pt x="410" y="2415"/>
                  </a:lnTo>
                  <a:lnTo>
                    <a:pt x="412" y="2440"/>
                  </a:lnTo>
                  <a:lnTo>
                    <a:pt x="412" y="2478"/>
                  </a:lnTo>
                  <a:lnTo>
                    <a:pt x="410" y="2513"/>
                  </a:lnTo>
                  <a:lnTo>
                    <a:pt x="410" y="2528"/>
                  </a:lnTo>
                  <a:lnTo>
                    <a:pt x="369" y="2568"/>
                  </a:lnTo>
                  <a:lnTo>
                    <a:pt x="432" y="2656"/>
                  </a:lnTo>
                  <a:lnTo>
                    <a:pt x="513" y="2669"/>
                  </a:lnTo>
                  <a:lnTo>
                    <a:pt x="515" y="2674"/>
                  </a:lnTo>
                  <a:lnTo>
                    <a:pt x="520" y="2687"/>
                  </a:lnTo>
                  <a:lnTo>
                    <a:pt x="533" y="2702"/>
                  </a:lnTo>
                  <a:lnTo>
                    <a:pt x="553" y="2709"/>
                  </a:lnTo>
                  <a:lnTo>
                    <a:pt x="566" y="2712"/>
                  </a:lnTo>
                  <a:lnTo>
                    <a:pt x="581" y="2714"/>
                  </a:lnTo>
                  <a:lnTo>
                    <a:pt x="593" y="2717"/>
                  </a:lnTo>
                  <a:lnTo>
                    <a:pt x="608" y="2719"/>
                  </a:lnTo>
                  <a:lnTo>
                    <a:pt x="621" y="2724"/>
                  </a:lnTo>
                  <a:lnTo>
                    <a:pt x="631" y="2729"/>
                  </a:lnTo>
                  <a:lnTo>
                    <a:pt x="641" y="2734"/>
                  </a:lnTo>
                  <a:lnTo>
                    <a:pt x="646" y="2744"/>
                  </a:lnTo>
                  <a:lnTo>
                    <a:pt x="654" y="2757"/>
                  </a:lnTo>
                  <a:lnTo>
                    <a:pt x="664" y="2777"/>
                  </a:lnTo>
                  <a:lnTo>
                    <a:pt x="676" y="2800"/>
                  </a:lnTo>
                  <a:lnTo>
                    <a:pt x="689" y="2822"/>
                  </a:lnTo>
                  <a:lnTo>
                    <a:pt x="704" y="2845"/>
                  </a:lnTo>
                  <a:lnTo>
                    <a:pt x="719" y="2865"/>
                  </a:lnTo>
                  <a:lnTo>
                    <a:pt x="734" y="2878"/>
                  </a:lnTo>
                  <a:lnTo>
                    <a:pt x="747" y="2885"/>
                  </a:lnTo>
                  <a:lnTo>
                    <a:pt x="762" y="2888"/>
                  </a:lnTo>
                  <a:lnTo>
                    <a:pt x="774" y="2890"/>
                  </a:lnTo>
                  <a:lnTo>
                    <a:pt x="789" y="2893"/>
                  </a:lnTo>
                  <a:lnTo>
                    <a:pt x="804" y="2895"/>
                  </a:lnTo>
                  <a:lnTo>
                    <a:pt x="817" y="2895"/>
                  </a:lnTo>
                  <a:lnTo>
                    <a:pt x="827" y="2898"/>
                  </a:lnTo>
                  <a:lnTo>
                    <a:pt x="832" y="2898"/>
                  </a:lnTo>
                  <a:lnTo>
                    <a:pt x="835" y="2898"/>
                  </a:lnTo>
                  <a:lnTo>
                    <a:pt x="887" y="2986"/>
                  </a:lnTo>
                  <a:lnTo>
                    <a:pt x="908" y="3039"/>
                  </a:lnTo>
                  <a:lnTo>
                    <a:pt x="913" y="3044"/>
                  </a:lnTo>
                  <a:lnTo>
                    <a:pt x="925" y="3051"/>
                  </a:lnTo>
                  <a:lnTo>
                    <a:pt x="943" y="3061"/>
                  </a:lnTo>
                  <a:lnTo>
                    <a:pt x="963" y="3066"/>
                  </a:lnTo>
                  <a:lnTo>
                    <a:pt x="981" y="3074"/>
                  </a:lnTo>
                  <a:lnTo>
                    <a:pt x="998" y="3094"/>
                  </a:lnTo>
                  <a:lnTo>
                    <a:pt x="1011" y="3122"/>
                  </a:lnTo>
                  <a:lnTo>
                    <a:pt x="1023" y="3147"/>
                  </a:lnTo>
                  <a:lnTo>
                    <a:pt x="1033" y="3177"/>
                  </a:lnTo>
                  <a:lnTo>
                    <a:pt x="1043" y="3207"/>
                  </a:lnTo>
                  <a:lnTo>
                    <a:pt x="1059" y="3230"/>
                  </a:lnTo>
                  <a:lnTo>
                    <a:pt x="1076" y="3235"/>
                  </a:lnTo>
                  <a:lnTo>
                    <a:pt x="1091" y="3255"/>
                  </a:lnTo>
                  <a:lnTo>
                    <a:pt x="1096" y="3310"/>
                  </a:lnTo>
                  <a:lnTo>
                    <a:pt x="1099" y="3371"/>
                  </a:lnTo>
                  <a:lnTo>
                    <a:pt x="1104" y="3411"/>
                  </a:lnTo>
                  <a:lnTo>
                    <a:pt x="1106" y="3429"/>
                  </a:lnTo>
                  <a:lnTo>
                    <a:pt x="1101" y="3441"/>
                  </a:lnTo>
                  <a:lnTo>
                    <a:pt x="1094" y="3449"/>
                  </a:lnTo>
                  <a:lnTo>
                    <a:pt x="1091" y="3451"/>
                  </a:lnTo>
                  <a:lnTo>
                    <a:pt x="1096" y="3454"/>
                  </a:lnTo>
                  <a:lnTo>
                    <a:pt x="1111" y="3459"/>
                  </a:lnTo>
                  <a:lnTo>
                    <a:pt x="1121" y="3471"/>
                  </a:lnTo>
                  <a:lnTo>
                    <a:pt x="1124" y="3484"/>
                  </a:lnTo>
                  <a:lnTo>
                    <a:pt x="1129" y="3489"/>
                  </a:lnTo>
                  <a:lnTo>
                    <a:pt x="1149" y="3494"/>
                  </a:lnTo>
                  <a:lnTo>
                    <a:pt x="1179" y="3502"/>
                  </a:lnTo>
                  <a:lnTo>
                    <a:pt x="1217" y="3509"/>
                  </a:lnTo>
                  <a:lnTo>
                    <a:pt x="1265" y="3517"/>
                  </a:lnTo>
                  <a:lnTo>
                    <a:pt x="1318" y="3524"/>
                  </a:lnTo>
                  <a:lnTo>
                    <a:pt x="1373" y="3534"/>
                  </a:lnTo>
                  <a:lnTo>
                    <a:pt x="1431" y="3542"/>
                  </a:lnTo>
                  <a:lnTo>
                    <a:pt x="1491" y="3549"/>
                  </a:lnTo>
                  <a:lnTo>
                    <a:pt x="1546" y="3557"/>
                  </a:lnTo>
                  <a:lnTo>
                    <a:pt x="1599" y="3564"/>
                  </a:lnTo>
                  <a:lnTo>
                    <a:pt x="1647" y="3572"/>
                  </a:lnTo>
                  <a:lnTo>
                    <a:pt x="1687" y="3577"/>
                  </a:lnTo>
                  <a:lnTo>
                    <a:pt x="1717" y="3582"/>
                  </a:lnTo>
                  <a:lnTo>
                    <a:pt x="1738" y="3585"/>
                  </a:lnTo>
                  <a:lnTo>
                    <a:pt x="1745" y="3585"/>
                  </a:lnTo>
                  <a:lnTo>
                    <a:pt x="1750" y="3585"/>
                  </a:lnTo>
                  <a:lnTo>
                    <a:pt x="1768" y="3582"/>
                  </a:lnTo>
                  <a:lnTo>
                    <a:pt x="1785" y="3575"/>
                  </a:lnTo>
                  <a:lnTo>
                    <a:pt x="1805" y="3564"/>
                  </a:lnTo>
                  <a:lnTo>
                    <a:pt x="1818" y="3549"/>
                  </a:lnTo>
                  <a:lnTo>
                    <a:pt x="1821" y="3534"/>
                  </a:lnTo>
                  <a:lnTo>
                    <a:pt x="1818" y="3522"/>
                  </a:lnTo>
                  <a:lnTo>
                    <a:pt x="1818" y="3517"/>
                  </a:lnTo>
                  <a:lnTo>
                    <a:pt x="1768" y="3466"/>
                  </a:lnTo>
                  <a:lnTo>
                    <a:pt x="1795" y="3416"/>
                  </a:lnTo>
                  <a:lnTo>
                    <a:pt x="1783" y="3381"/>
                  </a:lnTo>
                  <a:lnTo>
                    <a:pt x="1848" y="3300"/>
                  </a:lnTo>
                  <a:lnTo>
                    <a:pt x="1853" y="3250"/>
                  </a:lnTo>
                  <a:lnTo>
                    <a:pt x="1878" y="3222"/>
                  </a:lnTo>
                  <a:lnTo>
                    <a:pt x="1878" y="3167"/>
                  </a:lnTo>
                  <a:lnTo>
                    <a:pt x="1984" y="3107"/>
                  </a:lnTo>
                  <a:lnTo>
                    <a:pt x="1939" y="3026"/>
                  </a:lnTo>
                  <a:lnTo>
                    <a:pt x="1926" y="2951"/>
                  </a:lnTo>
                  <a:lnTo>
                    <a:pt x="1906" y="2918"/>
                  </a:lnTo>
                  <a:lnTo>
                    <a:pt x="1886" y="2898"/>
                  </a:lnTo>
                  <a:lnTo>
                    <a:pt x="1906" y="2817"/>
                  </a:lnTo>
                  <a:lnTo>
                    <a:pt x="882" y="1245"/>
                  </a:lnTo>
                  <a:lnTo>
                    <a:pt x="1124" y="30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EB8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Freeform 17"/>
            <p:cNvSpPr>
              <a:spLocks/>
            </p:cNvSpPr>
            <p:nvPr/>
          </p:nvSpPr>
          <p:spPr bwMode="auto">
            <a:xfrm>
              <a:off x="2593" y="1900"/>
              <a:ext cx="113" cy="114"/>
            </a:xfrm>
            <a:custGeom>
              <a:avLst/>
              <a:gdLst>
                <a:gd name="T0" fmla="*/ 58 w 113"/>
                <a:gd name="T1" fmla="*/ 114 h 114"/>
                <a:gd name="T2" fmla="*/ 80 w 113"/>
                <a:gd name="T3" fmla="*/ 109 h 114"/>
                <a:gd name="T4" fmla="*/ 98 w 113"/>
                <a:gd name="T5" fmla="*/ 99 h 114"/>
                <a:gd name="T6" fmla="*/ 108 w 113"/>
                <a:gd name="T7" fmla="*/ 81 h 114"/>
                <a:gd name="T8" fmla="*/ 113 w 113"/>
                <a:gd name="T9" fmla="*/ 58 h 114"/>
                <a:gd name="T10" fmla="*/ 108 w 113"/>
                <a:gd name="T11" fmla="*/ 36 h 114"/>
                <a:gd name="T12" fmla="*/ 98 w 113"/>
                <a:gd name="T13" fmla="*/ 18 h 114"/>
                <a:gd name="T14" fmla="*/ 80 w 113"/>
                <a:gd name="T15" fmla="*/ 5 h 114"/>
                <a:gd name="T16" fmla="*/ 58 w 113"/>
                <a:gd name="T17" fmla="*/ 0 h 114"/>
                <a:gd name="T18" fmla="*/ 35 w 113"/>
                <a:gd name="T19" fmla="*/ 5 h 114"/>
                <a:gd name="T20" fmla="*/ 17 w 113"/>
                <a:gd name="T21" fmla="*/ 18 h 114"/>
                <a:gd name="T22" fmla="*/ 5 w 113"/>
                <a:gd name="T23" fmla="*/ 36 h 114"/>
                <a:gd name="T24" fmla="*/ 0 w 113"/>
                <a:gd name="T25" fmla="*/ 58 h 114"/>
                <a:gd name="T26" fmla="*/ 5 w 113"/>
                <a:gd name="T27" fmla="*/ 81 h 114"/>
                <a:gd name="T28" fmla="*/ 17 w 113"/>
                <a:gd name="T29" fmla="*/ 99 h 114"/>
                <a:gd name="T30" fmla="*/ 35 w 113"/>
                <a:gd name="T31" fmla="*/ 109 h 114"/>
                <a:gd name="T32" fmla="*/ 58 w 113"/>
                <a:gd name="T33" fmla="*/ 114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14"/>
                <a:gd name="T53" fmla="*/ 113 w 113"/>
                <a:gd name="T54" fmla="*/ 114 h 1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14">
                  <a:moveTo>
                    <a:pt x="58" y="114"/>
                  </a:moveTo>
                  <a:lnTo>
                    <a:pt x="80" y="109"/>
                  </a:lnTo>
                  <a:lnTo>
                    <a:pt x="98" y="99"/>
                  </a:lnTo>
                  <a:lnTo>
                    <a:pt x="108" y="81"/>
                  </a:lnTo>
                  <a:lnTo>
                    <a:pt x="113" y="58"/>
                  </a:lnTo>
                  <a:lnTo>
                    <a:pt x="108" y="36"/>
                  </a:lnTo>
                  <a:lnTo>
                    <a:pt x="98" y="18"/>
                  </a:lnTo>
                  <a:lnTo>
                    <a:pt x="80" y="5"/>
                  </a:lnTo>
                  <a:lnTo>
                    <a:pt x="58" y="0"/>
                  </a:lnTo>
                  <a:lnTo>
                    <a:pt x="35" y="5"/>
                  </a:lnTo>
                  <a:lnTo>
                    <a:pt x="17" y="18"/>
                  </a:lnTo>
                  <a:lnTo>
                    <a:pt x="5" y="36"/>
                  </a:lnTo>
                  <a:lnTo>
                    <a:pt x="0" y="58"/>
                  </a:lnTo>
                  <a:lnTo>
                    <a:pt x="5" y="81"/>
                  </a:lnTo>
                  <a:lnTo>
                    <a:pt x="17" y="99"/>
                  </a:lnTo>
                  <a:lnTo>
                    <a:pt x="35" y="109"/>
                  </a:lnTo>
                  <a:lnTo>
                    <a:pt x="58" y="11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4" name="AutoShape 2"/>
          <p:cNvSpPr>
            <a:spLocks noChangeArrowheads="1"/>
          </p:cNvSpPr>
          <p:nvPr/>
        </p:nvSpPr>
        <p:spPr bwMode="auto">
          <a:xfrm rot="5400000">
            <a:off x="4419600" y="5105400"/>
            <a:ext cx="18288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9570 h 21600"/>
              <a:gd name="T20" fmla="*/ 19349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440" y="0"/>
                </a:moveTo>
                <a:lnTo>
                  <a:pt x="15280" y="7650"/>
                </a:lnTo>
                <a:lnTo>
                  <a:pt x="17531" y="7650"/>
                </a:lnTo>
                <a:lnTo>
                  <a:pt x="17531" y="19570"/>
                </a:lnTo>
                <a:lnTo>
                  <a:pt x="0" y="19570"/>
                </a:lnTo>
                <a:lnTo>
                  <a:pt x="0" y="21600"/>
                </a:lnTo>
                <a:lnTo>
                  <a:pt x="19349" y="21600"/>
                </a:lnTo>
                <a:lnTo>
                  <a:pt x="19349" y="7650"/>
                </a:lnTo>
                <a:lnTo>
                  <a:pt x="21600" y="7650"/>
                </a:lnTo>
                <a:lnTo>
                  <a:pt x="18440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AutoShape 3"/>
          <p:cNvSpPr>
            <a:spLocks noChangeArrowheads="1"/>
          </p:cNvSpPr>
          <p:nvPr/>
        </p:nvSpPr>
        <p:spPr bwMode="auto">
          <a:xfrm rot="5400000">
            <a:off x="5973763" y="4800600"/>
            <a:ext cx="304800" cy="1066800"/>
          </a:xfrm>
          <a:prstGeom prst="downArrow">
            <a:avLst>
              <a:gd name="adj1" fmla="val 32500"/>
              <a:gd name="adj2" fmla="val 81245"/>
            </a:avLst>
          </a:prstGeom>
          <a:solidFill>
            <a:srgbClr val="488F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itchFamily="34" charset="0"/>
              </a:rPr>
              <a:t>      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1793875" y="4357688"/>
            <a:ext cx="1200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itchFamily="34" charset="0"/>
              </a:rPr>
              <a:t>73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itchFamily="34" charset="0"/>
              </a:rPr>
              <a:t>Districts</a:t>
            </a:r>
          </a:p>
        </p:txBody>
      </p:sp>
      <p:sp>
        <p:nvSpPr>
          <p:cNvPr id="35847" name="AutoShape 6"/>
          <p:cNvSpPr>
            <a:spLocks noChangeArrowheads="1"/>
          </p:cNvSpPr>
          <p:nvPr/>
        </p:nvSpPr>
        <p:spPr bwMode="auto">
          <a:xfrm>
            <a:off x="3459163" y="1905000"/>
            <a:ext cx="304800" cy="457200"/>
          </a:xfrm>
          <a:prstGeom prst="downArrow">
            <a:avLst>
              <a:gd name="adj1" fmla="val 32500"/>
              <a:gd name="adj2" fmla="val 375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8" name="AutoShape 7"/>
          <p:cNvSpPr>
            <a:spLocks noChangeArrowheads="1"/>
          </p:cNvSpPr>
          <p:nvPr/>
        </p:nvSpPr>
        <p:spPr bwMode="auto">
          <a:xfrm>
            <a:off x="3763963" y="2819400"/>
            <a:ext cx="304800" cy="457200"/>
          </a:xfrm>
          <a:prstGeom prst="downArrow">
            <a:avLst>
              <a:gd name="adj1" fmla="val 32500"/>
              <a:gd name="adj2" fmla="val 375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9" name="AutoShape 8"/>
          <p:cNvSpPr>
            <a:spLocks noChangeArrowheads="1"/>
          </p:cNvSpPr>
          <p:nvPr/>
        </p:nvSpPr>
        <p:spPr bwMode="auto">
          <a:xfrm>
            <a:off x="4830763" y="3733800"/>
            <a:ext cx="304800" cy="457200"/>
          </a:xfrm>
          <a:prstGeom prst="downArrow">
            <a:avLst>
              <a:gd name="adj1" fmla="val 32500"/>
              <a:gd name="adj2" fmla="val 375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1020763" y="1524000"/>
            <a:ext cx="3429000" cy="381000"/>
          </a:xfrm>
          <a:prstGeom prst="rect">
            <a:avLst/>
          </a:prstGeom>
          <a:solidFill>
            <a:srgbClr val="660066"/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State Budget - Proposition 98</a:t>
            </a: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773363" y="2438400"/>
            <a:ext cx="2590800" cy="381000"/>
          </a:xfrm>
          <a:prstGeom prst="rect">
            <a:avLst/>
          </a:prstGeom>
          <a:solidFill>
            <a:srgbClr val="660066"/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Governor - Legislature</a:t>
            </a: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2773363" y="3352800"/>
            <a:ext cx="4114800" cy="381000"/>
          </a:xfrm>
          <a:prstGeom prst="rect">
            <a:avLst/>
          </a:prstGeom>
          <a:solidFill>
            <a:srgbClr val="660066"/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T w="13500" h="13500" prst="riblet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State Board of Governors &amp; System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3831696" y="4267200"/>
            <a:ext cx="4114800" cy="3810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Local Boards of Trustees &amp; Districts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659563" y="5029199"/>
            <a:ext cx="1752600" cy="64346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000" b="1" i="1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Federal &amp;</a:t>
            </a:r>
          </a:p>
          <a:p>
            <a:pPr algn="ctr" eaLnBrk="0" hangingPunct="0">
              <a:defRPr/>
            </a:pPr>
            <a:r>
              <a:rPr lang="en-US" sz="2000" b="1" i="1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Special Funds</a:t>
            </a: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6096000" y="5943600"/>
            <a:ext cx="23622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B w="13500" h="13500" prst="angle"/>
            <a:extrusionClr>
              <a:srgbClr val="843BD1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Allocations</a:t>
            </a:r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auto">
          <a:xfrm>
            <a:off x="3230563" y="5943600"/>
            <a:ext cx="228600" cy="2286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69" name="Text Box 19"/>
          <p:cNvSpPr txBox="1">
            <a:spLocks noChangeArrowheads="1"/>
          </p:cNvSpPr>
          <p:nvPr/>
        </p:nvSpPr>
        <p:spPr bwMode="auto">
          <a:xfrm>
            <a:off x="2544763" y="5486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San Diego Community College District 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8545513" y="6391275"/>
            <a:ext cx="493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643872-DDB7-0344-AC81-EC67681427FD}" type="slidenum">
              <a:rPr lang="en-US"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 dirty="0">
              <a:solidFill>
                <a:srgbClr val="03030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7042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altLang="en-US" sz="4000" dirty="0">
                <a:solidFill>
                  <a:srgbClr val="062328"/>
                </a:solidFill>
              </a:rPr>
              <a:t>2022-23 Adopted Budget</a:t>
            </a:r>
            <a:br>
              <a:rPr lang="en-US" sz="2800" dirty="0">
                <a:solidFill>
                  <a:srgbClr val="062328"/>
                </a:solidFill>
              </a:rPr>
            </a:br>
            <a:r>
              <a:rPr lang="en-US" sz="2800" dirty="0">
                <a:solidFill>
                  <a:srgbClr val="062328"/>
                </a:solidFill>
              </a:rPr>
              <a:t>Approved by Board of Trustees on September 15, 2022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" y="1905275"/>
            <a:ext cx="5342774" cy="3819615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57313" y="1571625"/>
            <a:ext cx="2571750" cy="2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718" tIns="42859" rIns="85718" bIns="428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13" b="1" dirty="0"/>
              <a:t>Summary of Fund Allocation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00188" y="5539584"/>
            <a:ext cx="2571750" cy="2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718" tIns="42859" rIns="85718" bIns="428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13" b="1" dirty="0"/>
              <a:t>Total: $992,272,212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43600" y="1616677"/>
            <a:ext cx="3071813" cy="2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718" tIns="42859" rIns="85718" bIns="428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13" b="1" dirty="0"/>
              <a:t>Summary of Operational Allocation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895473" y="5541406"/>
            <a:ext cx="1785938" cy="2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718" tIns="42859" rIns="85718" bIns="428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13" b="1" dirty="0"/>
              <a:t>Total: $992,272,212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31</a:t>
            </a:fld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05" l="0" r="99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88" y="2735586"/>
            <a:ext cx="3475612" cy="26466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63588" y="2368382"/>
            <a:ext cx="118814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Bond Measures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&amp; Other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354,051,643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81821" y="2552505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239,434,552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3175" y="4917045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294,844,971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6371" y="4267200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Benefits*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103,941,046</a:t>
            </a:r>
          </a:p>
        </p:txBody>
      </p:sp>
    </p:spTree>
    <p:extLst>
      <p:ext uri="{BB962C8B-B14F-4D97-AF65-F5344CB8AC3E}">
        <p14:creationId xmlns:p14="http://schemas.microsoft.com/office/powerpoint/2010/main" val="395894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548771"/>
            <a:ext cx="8382000" cy="11430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2022-23 Adopted Budget</a:t>
            </a:r>
            <a:br>
              <a:rPr lang="en-US" altLang="en-US" sz="4000" dirty="0"/>
            </a:br>
            <a:r>
              <a:rPr lang="en-US" altLang="en-US" sz="2800" dirty="0"/>
              <a:t>General Fund Unrestricted &amp; Restricted Allocations</a:t>
            </a:r>
            <a:br>
              <a:rPr lang="en-US" altLang="en-US" sz="4000" dirty="0"/>
            </a:br>
            <a:r>
              <a:rPr lang="en-US" altLang="en-US" sz="2800" dirty="0"/>
              <a:t>Approved by Board of Trustees on September 15, 2022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1994"/>
            <a:ext cx="7696199" cy="3571915"/>
          </a:xfrm>
          <a:prstGeom prst="rect">
            <a:avLst/>
          </a:prstGeo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524000" y="5622907"/>
            <a:ext cx="716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Note: General Fund Budget for 2022-23 is $557,016,806. The GFU Budget is $350,679,407 and the GFR Budget is $206,337,399.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3588" y="2368382"/>
            <a:ext cx="10919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Bond Measures</a:t>
            </a:r>
          </a:p>
          <a:p>
            <a:r>
              <a:rPr lang="en-US" sz="1100" b="1" dirty="0"/>
              <a:t>&amp; Other</a:t>
            </a:r>
          </a:p>
          <a:p>
            <a:r>
              <a:rPr lang="en-US" sz="1100" b="1" dirty="0"/>
              <a:t>354,051,643</a:t>
            </a:r>
          </a:p>
        </p:txBody>
      </p:sp>
    </p:spTree>
    <p:extLst>
      <p:ext uri="{BB962C8B-B14F-4D97-AF65-F5344CB8AC3E}">
        <p14:creationId xmlns:p14="http://schemas.microsoft.com/office/powerpoint/2010/main" val="1225306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Reserves and GFU Beginning Balance</a:t>
            </a:r>
            <a:br>
              <a:rPr lang="en-US" sz="3600" dirty="0"/>
            </a:br>
            <a:r>
              <a:rPr lang="en-US" sz="3600" dirty="0"/>
              <a:t> (actuals) as of June 30, 2022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9" y="1517224"/>
            <a:ext cx="7584081" cy="3714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9959" y="5377045"/>
            <a:ext cx="758408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8119"/>
              </a:buClr>
              <a:buSzPct val="70000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Insurance Reserve: </a:t>
            </a:r>
            <a:r>
              <a:rPr lang="en-US" sz="1200" kern="1400" dirty="0">
                <a:latin typeface="Arial" panose="020B0604020202020204" pitchFamily="34" charset="0"/>
                <a:cs typeface="Arial" panose="020B0604020202020204" pitchFamily="34" charset="0"/>
              </a:rPr>
              <a:t>Support District insurance liabilities.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8119"/>
              </a:buClr>
              <a:buSzPct val="70000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GFU Beginning Balance: </a:t>
            </a:r>
            <a:r>
              <a:rPr lang="en-US" sz="1200" kern="1400" dirty="0">
                <a:latin typeface="Arial" panose="020B0604020202020204" pitchFamily="34" charset="0"/>
                <a:cs typeface="Arial" panose="020B0604020202020204" pitchFamily="34" charset="0"/>
              </a:rPr>
              <a:t>Includes the 5% Cash Reserve of $16,293,125 which per current Board policy requires a minimum of 5% ending fund balance reserve. Total Beginning Fund Balance is $35,363,457.  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8119"/>
              </a:buClr>
              <a:buSzPct val="70000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Post Retirement Health Benefit Trust: </a:t>
            </a:r>
            <a:r>
              <a:rPr lang="en-US" sz="1200" kern="1400" dirty="0">
                <a:latin typeface="Arial" panose="020B0604020202020204" pitchFamily="34" charset="0"/>
                <a:cs typeface="Arial" panose="020B0604020202020204" pitchFamily="34" charset="0"/>
              </a:rPr>
              <a:t>CCLC irrevocable trust for retiree health benefits.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8119"/>
              </a:buClr>
              <a:buSzPct val="70000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Capital Projects Reserve: </a:t>
            </a:r>
            <a:r>
              <a:rPr lang="en-US" sz="1200" kern="1400" dirty="0">
                <a:latin typeface="Arial" panose="020B0604020202020204" pitchFamily="34" charset="0"/>
                <a:cs typeface="Arial" panose="020B0604020202020204" pitchFamily="34" charset="0"/>
              </a:rPr>
              <a:t>Facilities Projects other than Propositions S &amp; 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1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How the State Funds </a:t>
            </a:r>
            <a:br>
              <a:rPr lang="en-US" sz="3600" dirty="0"/>
            </a:br>
            <a:r>
              <a:rPr lang="en-US" sz="3600" dirty="0"/>
              <a:t>Community College Districts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General Fund Unrestricted revenue allocations under Student Centered Funding Formula (SCFF): </a:t>
            </a:r>
          </a:p>
          <a:p>
            <a:pPr marL="742950" lvl="2" indent="-342900">
              <a:buFont typeface="Wingdings" panose="05000000000000000000" pitchFamily="2" charset="2"/>
              <a:buChar char="q"/>
            </a:pPr>
            <a:r>
              <a:rPr lang="en-US" sz="1600" dirty="0"/>
              <a:t>70% based upon Student Enrollment (Based on FTES, Basic, # of credit Colleges and non-credit Centers)</a:t>
            </a:r>
          </a:p>
          <a:p>
            <a:pPr marL="742950" lvl="2" indent="-342900">
              <a:buFont typeface="Wingdings" panose="05000000000000000000" pitchFamily="2" charset="2"/>
              <a:buChar char="q"/>
            </a:pPr>
            <a:r>
              <a:rPr lang="en-US" sz="1600" dirty="0"/>
              <a:t>20% based upon Student Headcount and demonstrated financial need (Supplemental)</a:t>
            </a:r>
          </a:p>
          <a:p>
            <a:pPr marL="742950" lvl="2" indent="-342900">
              <a:buFont typeface="Wingdings" panose="05000000000000000000" pitchFamily="2" charset="2"/>
              <a:buChar char="q"/>
            </a:pPr>
            <a:r>
              <a:rPr lang="en-US" sz="1600" dirty="0"/>
              <a:t>10% based upon one per Student outcome achieved (Success)</a:t>
            </a:r>
          </a:p>
          <a:p>
            <a:pPr marL="400050" lvl="2" indent="0">
              <a:buNone/>
            </a:pPr>
            <a:endParaRPr lang="en-US" sz="1600" dirty="0"/>
          </a:p>
          <a:p>
            <a:pPr marL="742950" lvl="2" indent="-342900">
              <a:lnSpc>
                <a:spcPct val="10000"/>
              </a:lnSpc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342900" lvl="1" indent="-342900">
              <a:lnSpc>
                <a:spcPct val="1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lvl="1" indent="-342900">
              <a:lnSpc>
                <a:spcPct val="1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Full-Time-Equivalent Student = 15 units</a:t>
            </a:r>
          </a:p>
          <a:p>
            <a:pPr marL="742950" lvl="2" indent="-342900">
              <a:spcBef>
                <a:spcPts val="576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1 Student Taking 15 Units OR</a:t>
            </a:r>
          </a:p>
          <a:p>
            <a:pPr marL="742950" lvl="2" indent="-342900">
              <a:spcBef>
                <a:spcPts val="576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5 Students Each Taking 1, 3-Unit Class</a:t>
            </a:r>
          </a:p>
          <a:p>
            <a:pPr marL="742950" lvl="2" indent="-342900">
              <a:spcBef>
                <a:spcPts val="576"/>
              </a:spcBef>
            </a:pPr>
            <a:endParaRPr lang="en-US" sz="1600" dirty="0"/>
          </a:p>
          <a:p>
            <a:pPr marL="342900" lvl="1" indent="-34290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Hold-Harmless/Stability Protection intended to ensure all districts are provided apportionment revenue earned in the prior year, adjusted for any COLA (cost of living adjustment) included in the state budget</a:t>
            </a:r>
          </a:p>
          <a:p>
            <a:pPr marL="400050" lvl="2" indent="0">
              <a:spcBef>
                <a:spcPts val="576"/>
              </a:spcBef>
              <a:buNone/>
            </a:pPr>
            <a:endParaRPr lang="en-US" sz="1600" dirty="0"/>
          </a:p>
          <a:p>
            <a:pPr marL="342900" lvl="1" indent="-34290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Emergency Conditions Allowance (ECA) due to COVID-19 to keep districts’ FTES enrollment at pre-pandemic levels </a:t>
            </a:r>
          </a:p>
          <a:p>
            <a:pPr marL="342900" lvl="1" indent="-342900"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22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1116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Balancing the Scales </a:t>
            </a:r>
            <a:r>
              <a:rPr lang="en-US" sz="4000" dirty="0"/>
              <a:t>to </a:t>
            </a:r>
            <a:br>
              <a:rPr lang="en-US" sz="4000" dirty="0"/>
            </a:br>
            <a:r>
              <a:rPr lang="en-US" sz="4000" dirty="0"/>
              <a:t>Ensure </a:t>
            </a:r>
            <a:r>
              <a:rPr lang="en-US" sz="4000" b="1" dirty="0"/>
              <a:t>Fiscal Stability &amp; Resiliency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8316"/>
            <a:ext cx="7543800" cy="535470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Achieve and Maintain a Minimum of two months </a:t>
            </a:r>
            <a:br>
              <a:rPr lang="en-US" sz="1600" dirty="0"/>
            </a:br>
            <a:r>
              <a:rPr lang="en-US" sz="1600" dirty="0"/>
              <a:t>of ending fund balance reserve, which is critical </a:t>
            </a:r>
            <a:br>
              <a:rPr lang="en-US" sz="1600" dirty="0"/>
            </a:br>
            <a:r>
              <a:rPr lang="en-US" sz="1600" dirty="0"/>
              <a:t>to ensure fiscal resiliency and health.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Focus on achievement of Strategic Plan 2023 </a:t>
            </a:r>
            <a:br>
              <a:rPr lang="en-US" sz="1600" dirty="0"/>
            </a:br>
            <a:r>
              <a:rPr lang="en-US" sz="1600" dirty="0"/>
              <a:t>goals and objectives.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Identify and receive net (after all expenses) </a:t>
            </a:r>
            <a:br>
              <a:rPr lang="en-US" sz="1600" dirty="0"/>
            </a:br>
            <a:r>
              <a:rPr lang="en-US" sz="1600" dirty="0"/>
              <a:t>revenue  funding beyond state revenue </a:t>
            </a:r>
            <a:br>
              <a:rPr lang="en-US" sz="1600" dirty="0"/>
            </a:br>
            <a:r>
              <a:rPr lang="en-US" sz="1600" dirty="0"/>
              <a:t>apportionment.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Fund long-term liabilities e.g., OPEB (other post </a:t>
            </a:r>
            <a:br>
              <a:rPr lang="en-US" sz="1600" dirty="0"/>
            </a:br>
            <a:r>
              <a:rPr lang="en-US" sz="1600" dirty="0"/>
              <a:t>employment benefit obligations).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Align annual operating expenses and revenue to avoid deficit budgeting and spending.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Remain compliant with federal, state and grant requirements and laws including  “Unmodified” clean annual audits.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Retain “AAA” District’s bond rating and Reaffirmation of credit and non-credit colleges Accreditation.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Garamond" panose="02020404030301010803" pitchFamily="18" charset="0"/>
            </a:endParaRPr>
          </a:p>
          <a:p>
            <a:pPr>
              <a:spcAft>
                <a:spcPts val="600"/>
              </a:spcAft>
            </a:pP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6524" y="6367894"/>
            <a:ext cx="404984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35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17133"/>
          <a:stretch/>
        </p:blipFill>
        <p:spPr bwMode="auto">
          <a:xfrm>
            <a:off x="5219272" y="1905000"/>
            <a:ext cx="3519744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9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111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Areas That Could Cause the Scales </a:t>
            </a:r>
            <a:br>
              <a:rPr lang="en-US" sz="4000" dirty="0"/>
            </a:br>
            <a:r>
              <a:rPr lang="en-US" sz="4000" dirty="0"/>
              <a:t>to Become Out of Balance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96" y="1447800"/>
            <a:ext cx="6152103" cy="5178858"/>
          </a:xfrm>
        </p:spPr>
        <p:txBody>
          <a:bodyPr>
            <a:noAutofit/>
          </a:bodyPr>
          <a:lstStyle/>
          <a:p>
            <a:r>
              <a:rPr lang="en-US" sz="1600" dirty="0" err="1"/>
              <a:t>CalSTRS</a:t>
            </a:r>
            <a:r>
              <a:rPr lang="en-US" sz="1600" dirty="0"/>
              <a:t> – CalPERS employer cost*</a:t>
            </a:r>
          </a:p>
          <a:p>
            <a:pPr lvl="1"/>
            <a:r>
              <a:rPr lang="en-US" sz="1600" dirty="0"/>
              <a:t>FY 2013-14    $14 million</a:t>
            </a:r>
          </a:p>
          <a:p>
            <a:pPr lvl="1"/>
            <a:r>
              <a:rPr lang="en-US" sz="1600" dirty="0"/>
              <a:t>FY 2022-23    $39.3 million*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Declining enrollment impacts on </a:t>
            </a:r>
            <a:r>
              <a:rPr lang="en-US" sz="1600" dirty="0" err="1"/>
              <a:t>SCFF’s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calculated FTES, Supplemental and Success </a:t>
            </a:r>
            <a:br>
              <a:rPr lang="en-US" sz="1600" dirty="0"/>
            </a:br>
            <a:r>
              <a:rPr lang="en-US" sz="1600" dirty="0"/>
              <a:t>apportionment revenue.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State cash shortfalls due to tax revenue </a:t>
            </a:r>
            <a:br>
              <a:rPr lang="en-US" sz="1600" dirty="0"/>
            </a:br>
            <a:r>
              <a:rPr lang="en-US" sz="1600" dirty="0"/>
              <a:t>declines as a result of minor downturns or </a:t>
            </a:r>
            <a:br>
              <a:rPr lang="en-US" sz="1600" dirty="0"/>
            </a:br>
            <a:r>
              <a:rPr lang="en-US" sz="1600" dirty="0"/>
              <a:t>significant events e.g., inflation and/or a </a:t>
            </a:r>
            <a:br>
              <a:rPr lang="en-US" sz="1600" dirty="0"/>
            </a:br>
            <a:r>
              <a:rPr lang="en-US" sz="1600" dirty="0"/>
              <a:t>recession would impact apportionment revenue</a:t>
            </a:r>
            <a:br>
              <a:rPr lang="en-US" sz="1600" dirty="0"/>
            </a:br>
            <a:r>
              <a:rPr lang="en-US" sz="1600" dirty="0"/>
              <a:t> payments. 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SCFF “Hold Harmless” protection ends in FY 2024-25; SDCCD is currently estimated to receive $23.9 M in apportionment revenue that is not currently being earned. 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Two months of ending fund balance Reserves critical to ensure fiscal resiliency.</a:t>
            </a:r>
            <a:br>
              <a:rPr lang="en-US" sz="1600" b="1" dirty="0"/>
            </a:br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6524" y="6367894"/>
            <a:ext cx="404984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36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272" y="2006824"/>
            <a:ext cx="3519744" cy="266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The Budget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00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en-US" sz="46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34" charset="-128"/>
              </a:rPr>
              <a:t>District Office Reorganization</a:t>
            </a:r>
          </a:p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en-US" sz="4600" b="1" dirty="0">
                <a:latin typeface="Garamond" panose="02020404030301010803" pitchFamily="18" charset="0"/>
                <a:ea typeface="ＭＳ Ｐゴシック" pitchFamily="34" charset="-128"/>
              </a:rPr>
              <a:t> and Technology Services Initiatives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5300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600"/>
              </a:spcAft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Gregory Smith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Vice Chancellor 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People, Culture, and Technology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096BC-D6ED-4866-822C-433EC5DAC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3924300"/>
            <a:ext cx="164592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771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Ongoing effective, efficient, and equitable operations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Executive leadership changes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Response to significant disruptions to normal operations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5122" name="Picture 2" descr="Building natural conversation flows using context management in Amazon Lex  | AWS Machine Learning Blog">
            <a:extLst>
              <a:ext uri="{FF2B5EF4-FFF2-40B4-BE49-F238E27FC236}">
                <a16:creationId xmlns:a16="http://schemas.microsoft.com/office/drawing/2014/main" id="{476042E2-75D6-441F-A543-2F1D221B6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19184" r="6585" b="15018"/>
          <a:stretch/>
        </p:blipFill>
        <p:spPr bwMode="auto">
          <a:xfrm>
            <a:off x="2819400" y="5105400"/>
            <a:ext cx="4191000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023AE52-B045-42B3-8484-4360AB62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0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8" descr="californ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988" y="728663"/>
            <a:ext cx="4637087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00697" y="333"/>
            <a:ext cx="8230652" cy="82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California Community College Mission</a:t>
            </a:r>
          </a:p>
        </p:txBody>
      </p:sp>
      <p:sp>
        <p:nvSpPr>
          <p:cNvPr id="126980" name="Text Box 23"/>
          <p:cNvSpPr txBox="1">
            <a:spLocks noChangeArrowheads="1"/>
          </p:cNvSpPr>
          <p:nvPr/>
        </p:nvSpPr>
        <p:spPr bwMode="auto">
          <a:xfrm>
            <a:off x="4705166" y="1371598"/>
            <a:ext cx="4800600" cy="310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Open Access to Higher Education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Transfer Education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Career Technical Education 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Adult/Continuing Education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Basic Skills/Remedial Education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Baccalaureate Program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Student Support and Success Services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itchFamily="34" charset="0"/>
                <a:ea typeface="ＭＳ Ｐゴシック" charset="-128"/>
              </a:rPr>
              <a:t>Economic Development</a:t>
            </a:r>
          </a:p>
        </p:txBody>
      </p:sp>
      <p:sp>
        <p:nvSpPr>
          <p:cNvPr id="22533" name="AutoShape 25"/>
          <p:cNvSpPr>
            <a:spLocks noChangeArrowheads="1"/>
          </p:cNvSpPr>
          <p:nvPr/>
        </p:nvSpPr>
        <p:spPr bwMode="auto">
          <a:xfrm rot="1295359">
            <a:off x="355380" y="1875828"/>
            <a:ext cx="2909887" cy="622300"/>
          </a:xfrm>
          <a:prstGeom prst="homePlate">
            <a:avLst>
              <a:gd name="adj" fmla="val 116900"/>
            </a:avLst>
          </a:prstGeom>
          <a:solidFill>
            <a:srgbClr val="BFB3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660066"/>
                </a:solidFill>
                <a:latin typeface="Arial" pitchFamily="34" charset="0"/>
              </a:rPr>
              <a:t>Workforce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660066"/>
                </a:solidFill>
                <a:latin typeface="Arial" pitchFamily="34" charset="0"/>
              </a:rPr>
              <a:t>Bachelor Degrees</a:t>
            </a:r>
          </a:p>
        </p:txBody>
      </p:sp>
      <p:sp>
        <p:nvSpPr>
          <p:cNvPr id="22534" name="AutoShape 26"/>
          <p:cNvSpPr>
            <a:spLocks noChangeArrowheads="1"/>
          </p:cNvSpPr>
          <p:nvPr/>
        </p:nvSpPr>
        <p:spPr bwMode="auto">
          <a:xfrm rot="1295359">
            <a:off x="1038782" y="4280397"/>
            <a:ext cx="2784475" cy="596900"/>
          </a:xfrm>
          <a:prstGeom prst="homePlate">
            <a:avLst>
              <a:gd name="adj" fmla="val 116622"/>
            </a:avLst>
          </a:prstGeom>
          <a:solidFill>
            <a:srgbClr val="BFB3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660066"/>
                </a:solidFill>
                <a:latin typeface="Arial" pitchFamily="34" charset="0"/>
              </a:rPr>
              <a:t>Certificates</a:t>
            </a:r>
          </a:p>
        </p:txBody>
      </p:sp>
      <p:sp>
        <p:nvSpPr>
          <p:cNvPr id="22535" name="Text Box 27"/>
          <p:cNvSpPr txBox="1">
            <a:spLocks noChangeArrowheads="1"/>
          </p:cNvSpPr>
          <p:nvPr/>
        </p:nvSpPr>
        <p:spPr bwMode="auto">
          <a:xfrm>
            <a:off x="3835400" y="4762500"/>
            <a:ext cx="2133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itchFamily="34" charset="0"/>
              </a:rPr>
              <a:t>73  Districts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itchFamily="34" charset="0"/>
              </a:rPr>
              <a:t>116  Colleges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50288" y="6391275"/>
            <a:ext cx="493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59A9F-6B8D-4730-88C4-725D6A5E8E7B}" type="slidenum">
              <a:rPr lang="en-US" altLang="en-US" sz="1200" smtClean="0">
                <a:solidFill>
                  <a:srgbClr val="030301"/>
                </a:solidFill>
                <a:latin typeface="+mj-lt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030301"/>
              </a:solidFill>
              <a:latin typeface="+mj-lt"/>
            </a:endParaRP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BFD1F82A-7087-4662-9505-41D8F1F42C1D}"/>
              </a:ext>
            </a:extLst>
          </p:cNvPr>
          <p:cNvSpPr>
            <a:spLocks noChangeArrowheads="1"/>
          </p:cNvSpPr>
          <p:nvPr/>
        </p:nvSpPr>
        <p:spPr bwMode="auto">
          <a:xfrm rot="1295359">
            <a:off x="625730" y="3143332"/>
            <a:ext cx="2909887" cy="622300"/>
          </a:xfrm>
          <a:prstGeom prst="homePlate">
            <a:avLst>
              <a:gd name="adj" fmla="val 116900"/>
            </a:avLst>
          </a:prstGeom>
          <a:solidFill>
            <a:srgbClr val="BFB3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660066"/>
                </a:solidFill>
                <a:latin typeface="Arial" pitchFamily="34" charset="0"/>
              </a:rPr>
              <a:t>Associate Degrees</a:t>
            </a:r>
          </a:p>
        </p:txBody>
      </p:sp>
    </p:spTree>
    <p:extLst>
      <p:ext uri="{BB962C8B-B14F-4D97-AF65-F5344CB8AC3E}">
        <p14:creationId xmlns:p14="http://schemas.microsoft.com/office/powerpoint/2010/main" val="1102558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SDCCD 2023-2030 Strategic Plan </a:t>
            </a:r>
            <a:br>
              <a:rPr lang="en-US" dirty="0"/>
            </a:br>
            <a:r>
              <a:rPr lang="en-US" dirty="0"/>
              <a:t>Key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Student Success and Wellbeing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Academic Excellence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Workforce Development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Financial Health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Institutional Resiliency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B2C54-21FA-4AEF-B56C-1C41156B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56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Guiding Principles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Achieve strategic goals efficiently, effectively, and equitably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Create conditions in which classified professionals, supervisors, and managers in District operations can excel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Create operational efficiencies by aligning connected functions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0DF0A5-B1AA-4CFE-93F5-014E7823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40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Institutional Innovation and Effectiveness Division (new)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dirty="0"/>
              <a:t>Expand institutional research, accreditation, strategic planning, and educational technology planning and support functions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Development and Entrepreneurship Division (new)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dirty="0"/>
              <a:t>Lead comprehensive, districtwide fundraising and entrepreneurial education programs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A19D1F-6BDF-4D5B-BAF6-C008050A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5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b="0" dirty="0"/>
              <a:t>(continued)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Finance and Business Services (formerly BATS)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‒"/>
            </a:pPr>
            <a:r>
              <a:rPr lang="en-US" dirty="0"/>
              <a:t>Expand capacity for budgeting, accounting, auditing, planning, and managing diverse revenue sources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Educational Services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‒"/>
            </a:pPr>
            <a:r>
              <a:rPr lang="en-US" dirty="0"/>
              <a:t>Focus on instructional program and student services support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AFA0F1-8F58-4043-B5F2-9861C7DB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02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b="0" dirty="0"/>
              <a:t>(continued)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Operations, Enterprise Services, and Facilities (formerly Facilities Management)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‒"/>
            </a:pPr>
            <a:r>
              <a:rPr lang="en-US" dirty="0"/>
              <a:t>Align Districtwide operations in facilities services, inventory, health and safety, and enterprise services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People, Culture, and Technology Services (formerly Human Resources)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‒"/>
            </a:pPr>
            <a:r>
              <a:rPr lang="en-US" dirty="0"/>
              <a:t>Align Districtwide EEO and Title XI investigation services and management of the ERP system, network services, and cybersecurity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68732D5-B8B3-4E47-8FC9-1143342E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08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F408F-EE53-4668-A00C-7B1A6757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Technology Services Key Priorities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C501-CB0C-4867-AB11-31B645CA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Cybersecurity Initiatives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Transition to Cloud Services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Network Access and Performance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Classroom and Workstation Equipment Planning and Support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Staffing Plan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District Technology Strategic Plan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2F41774-BA4E-4FB0-8A1F-A190849B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37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District Office Reorganization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 and Technology Services Initiatives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DF5A8-1D8D-4F31-A710-F5D7BAE6494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BF6EFD9-159E-4200-808C-75C7C22F4BF1}"/>
              </a:ext>
            </a:extLst>
          </p:cNvPr>
          <p:cNvSpPr txBox="1">
            <a:spLocks/>
          </p:cNvSpPr>
          <p:nvPr/>
        </p:nvSpPr>
        <p:spPr>
          <a:xfrm>
            <a:off x="6553200" y="63759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643872-DDB7-0344-AC81-EC67681427FD}" type="slidenum">
              <a:rPr lang="en-U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64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1D24C-6FB7-4583-BFF4-7F97EED40CC4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41570"/>
            <a:ext cx="9144000" cy="4343400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en-US" sz="4200" b="1" dirty="0">
                <a:latin typeface="Garamond" panose="02020404030301010803" pitchFamily="18" charset="0"/>
                <a:ea typeface="ＭＳ Ｐゴシック" pitchFamily="34" charset="-128"/>
              </a:rPr>
              <a:t>Operations, Enterprise Services, </a:t>
            </a:r>
          </a:p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en-US" sz="4200" b="1" dirty="0">
                <a:latin typeface="Garamond" panose="02020404030301010803" pitchFamily="18" charset="0"/>
                <a:ea typeface="ＭＳ Ｐゴシック" pitchFamily="34" charset="-128"/>
              </a:rPr>
              <a:t>and Facilities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1100" b="1" dirty="0">
                <a:latin typeface="Garamond" panose="02020404030301010803" pitchFamily="18" charset="0"/>
                <a:ea typeface="ＭＳ Ｐゴシック" pitchFamily="34" charset="-128"/>
              </a:rPr>
              <a:t>__________________________________________________________________________________________________________________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en-US" sz="1100" b="1" dirty="0">
              <a:latin typeface="Garamond" panose="02020404030301010803" pitchFamily="18" charset="0"/>
              <a:ea typeface="ＭＳ Ｐゴシック" pitchFamily="34" charset="-128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Garamond" panose="02020404030301010803" pitchFamily="18" charset="0"/>
                <a:ea typeface="ＭＳ Ｐゴシック" pitchFamily="34" charset="-128"/>
              </a:rPr>
              <a:t>Departmental Changes &amp; Initiatives</a:t>
            </a:r>
            <a:endParaRPr lang="en-US" altLang="en-US" sz="2800" b="1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34" charset="-128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Garamond" panose="02020404030301010803" pitchFamily="18" charset="0"/>
                <a:ea typeface="ＭＳ Ｐゴシック" pitchFamily="34" charset="-128"/>
              </a:rPr>
              <a:t>Housing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34" charset="-128"/>
              </a:rPr>
              <a:t>2024 Bond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Garamond" panose="02020404030301010803" pitchFamily="18" charset="0"/>
                <a:ea typeface="ＭＳ Ｐゴシック" pitchFamily="34" charset="-128"/>
              </a:rPr>
              <a:t>Police Advisory Committee</a:t>
            </a:r>
            <a:endParaRPr lang="en-US" altLang="en-US" sz="2800" b="1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4961" y="5378245"/>
            <a:ext cx="44262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Joel Peterson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Vice Chancellor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Operations, Enterprise Services, and Facilities</a:t>
            </a:r>
          </a:p>
        </p:txBody>
      </p:sp>
      <p:pic>
        <p:nvPicPr>
          <p:cNvPr id="1026" name="Picture 2" descr="Joel Peterson">
            <a:extLst>
              <a:ext uri="{FF2B5EF4-FFF2-40B4-BE49-F238E27FC236}">
                <a16:creationId xmlns:a16="http://schemas.microsoft.com/office/drawing/2014/main" id="{92311BB3-8872-4BD5-A317-39FB61E1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9545"/>
            <a:ext cx="164592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98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7299B5-59A7-40B3-ADBB-8023A627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8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 Department Changes &amp; Initiatives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51197-5DAD-479D-B97D-DFAEA313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38084"/>
            <a:ext cx="8534400" cy="5719916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600" dirty="0"/>
              <a:t>Department Expansion</a:t>
            </a:r>
          </a:p>
          <a:p>
            <a:pPr lvl="1">
              <a:spcBef>
                <a:spcPts val="200"/>
              </a:spcBef>
            </a:pPr>
            <a:r>
              <a:rPr lang="en-US" sz="2600" dirty="0"/>
              <a:t>Focus on </a:t>
            </a:r>
            <a:r>
              <a:rPr lang="en-US" sz="2600" b="1" i="1" dirty="0"/>
              <a:t>service</a:t>
            </a:r>
          </a:p>
          <a:p>
            <a:pPr lvl="2">
              <a:spcBef>
                <a:spcPts val="200"/>
              </a:spcBef>
            </a:pPr>
            <a:r>
              <a:rPr lang="en-US" sz="2600" dirty="0"/>
              <a:t>Operations</a:t>
            </a:r>
          </a:p>
          <a:p>
            <a:pPr lvl="2">
              <a:spcBef>
                <a:spcPts val="200"/>
              </a:spcBef>
            </a:pPr>
            <a:r>
              <a:rPr lang="en-US" sz="2600" dirty="0"/>
              <a:t>Enterprise Services</a:t>
            </a:r>
          </a:p>
          <a:p>
            <a:pPr lvl="2">
              <a:spcBef>
                <a:spcPts val="200"/>
              </a:spcBef>
            </a:pPr>
            <a:r>
              <a:rPr lang="en-US" sz="2600" dirty="0"/>
              <a:t>Facilities</a:t>
            </a:r>
          </a:p>
          <a:p>
            <a:pPr marL="914400" lvl="2" indent="0">
              <a:spcBef>
                <a:spcPts val="200"/>
              </a:spcBef>
              <a:buNone/>
            </a:pPr>
            <a:endParaRPr lang="en-US" sz="1200" dirty="0"/>
          </a:p>
          <a:p>
            <a:pPr>
              <a:spcBef>
                <a:spcPts val="200"/>
              </a:spcBef>
            </a:pPr>
            <a:r>
              <a:rPr lang="en-US" sz="2600" dirty="0"/>
              <a:t>Department Initiatives</a:t>
            </a:r>
          </a:p>
          <a:p>
            <a:pPr lvl="1">
              <a:spcBef>
                <a:spcPts val="200"/>
              </a:spcBef>
            </a:pPr>
            <a:r>
              <a:rPr lang="en-US" sz="2600" dirty="0"/>
              <a:t>Diversity, equity, and inclusion</a:t>
            </a:r>
          </a:p>
          <a:p>
            <a:pPr lvl="1">
              <a:spcBef>
                <a:spcPts val="200"/>
              </a:spcBef>
            </a:pPr>
            <a:r>
              <a:rPr lang="en-US" sz="2600" dirty="0"/>
              <a:t>Sustainability</a:t>
            </a:r>
          </a:p>
          <a:p>
            <a:pPr lvl="1">
              <a:spcBef>
                <a:spcPts val="200"/>
              </a:spcBef>
            </a:pPr>
            <a:r>
              <a:rPr lang="en-US" sz="2600" dirty="0"/>
              <a:t>Processes, procedures, and platforms</a:t>
            </a:r>
          </a:p>
          <a:p>
            <a:pPr lvl="2">
              <a:spcBef>
                <a:spcPts val="200"/>
              </a:spcBef>
            </a:pPr>
            <a:r>
              <a:rPr lang="en-US" dirty="0"/>
              <a:t>Institutional and organizational resiliency</a:t>
            </a:r>
          </a:p>
          <a:p>
            <a:pPr lvl="1">
              <a:spcBef>
                <a:spcPts val="200"/>
              </a:spcBef>
            </a:pPr>
            <a:r>
              <a:rPr lang="en-US" sz="2600" dirty="0"/>
              <a:t>Transparency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933"/>
          <a:stretch/>
        </p:blipFill>
        <p:spPr>
          <a:xfrm>
            <a:off x="6629400" y="1059219"/>
            <a:ext cx="2324100" cy="148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455" b="11344"/>
          <a:stretch/>
        </p:blipFill>
        <p:spPr>
          <a:xfrm>
            <a:off x="6629400" y="2678468"/>
            <a:ext cx="2324100" cy="10886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86600" y="3928150"/>
            <a:ext cx="1866900" cy="1863050"/>
            <a:chOff x="6858000" y="3685052"/>
            <a:chExt cx="1952136" cy="1981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43548" t="1515" r="2420" b="6902"/>
            <a:stretch/>
          </p:blipFill>
          <p:spPr>
            <a:xfrm>
              <a:off x="6858000" y="3685052"/>
              <a:ext cx="1952136" cy="19812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50992" t="1516" r="37417" b="89937"/>
            <a:stretch/>
          </p:blipFill>
          <p:spPr>
            <a:xfrm>
              <a:off x="6858001" y="4114799"/>
              <a:ext cx="345176" cy="152401"/>
            </a:xfrm>
            <a:prstGeom prst="rect">
              <a:avLst/>
            </a:prstGeom>
          </p:spPr>
        </p:pic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C2A5A95-6646-47F1-9F8C-8EC5ED7C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33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BEA4D-5C43-49BF-83D3-6DCE5867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  </a:t>
            </a:r>
            <a:r>
              <a:rPr lang="en-US" sz="4000" dirty="0"/>
              <a:t>Housing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A9BBC-FB03-490A-A18B-87AC7BDF7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569188" cy="452596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600" dirty="0"/>
              <a:t>$344 million City College                                     planning grant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$150K grants for consultants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Demographics and feasibility                                                  studies</a:t>
            </a:r>
          </a:p>
          <a:p>
            <a:pPr>
              <a:spcBef>
                <a:spcPts val="300"/>
              </a:spcBef>
            </a:pPr>
            <a:r>
              <a:rPr lang="en-US" sz="2600" b="1" i="1" dirty="0"/>
              <a:t>Affordable</a:t>
            </a:r>
            <a:r>
              <a:rPr lang="en-US" sz="2600" dirty="0"/>
              <a:t> student and employee housing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Wrap-around services (e.g., food services, etc.)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Exploration of partnerships</a:t>
            </a:r>
          </a:p>
          <a:p>
            <a:pPr lvl="1">
              <a:spcBef>
                <a:spcPts val="300"/>
              </a:spcBef>
            </a:pPr>
            <a:r>
              <a:rPr lang="en-US" sz="2600" dirty="0"/>
              <a:t>Aging out foster youth support programs</a:t>
            </a:r>
          </a:p>
          <a:p>
            <a:pPr lvl="1">
              <a:spcBef>
                <a:spcPts val="300"/>
              </a:spcBef>
            </a:pPr>
            <a:r>
              <a:rPr lang="en-US" sz="2600" dirty="0"/>
              <a:t>City of SD Housing Commission</a:t>
            </a:r>
          </a:p>
          <a:p>
            <a:pPr lvl="1">
              <a:spcBef>
                <a:spcPts val="300"/>
              </a:spcBef>
            </a:pPr>
            <a:r>
              <a:rPr lang="en-US" sz="2600" dirty="0"/>
              <a:t>Federal tax credits</a:t>
            </a:r>
          </a:p>
          <a:p>
            <a:pPr lvl="1">
              <a:spcBef>
                <a:spcPts val="300"/>
              </a:spcBef>
            </a:pPr>
            <a:r>
              <a:rPr lang="en-US" sz="2600" dirty="0"/>
              <a:t>Bond program funding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642" y="304800"/>
            <a:ext cx="3189146" cy="28956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AE24E9-FA11-456D-808E-4FC7EE86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9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The San Diego</a:t>
            </a:r>
            <a:b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Community College District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59A9F-6B8D-4730-88C4-725D6A5E8E7B}" type="slidenum">
              <a:rPr lang="en-US" altLang="en-US" sz="1200" smtClean="0">
                <a:solidFill>
                  <a:srgbClr val="030301"/>
                </a:solidFill>
                <a:latin typeface="+mj-lt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030301"/>
              </a:solidFill>
              <a:latin typeface="+mj-lt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62000" y="2133600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10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One of California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</a:rPr>
              <a:t>’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</a:rPr>
              <a:t>s largest community college districts</a:t>
            </a:r>
          </a:p>
          <a:p>
            <a:pPr lvl="1" eaLnBrk="1" hangingPunct="1">
              <a:spcBef>
                <a:spcPct val="10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Serves the City of San Diego and surrounding region</a:t>
            </a:r>
          </a:p>
          <a:p>
            <a:pPr lvl="1" eaLnBrk="1" hangingPunct="1">
              <a:spcBef>
                <a:spcPct val="10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5 Member Elected Board of Trustees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1" r="17706"/>
          <a:stretch>
            <a:fillRect/>
          </a:stretch>
        </p:blipFill>
        <p:spPr bwMode="auto">
          <a:xfrm>
            <a:off x="5400675" y="1801813"/>
            <a:ext cx="346392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762000" y="43005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10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Student Trustee (Rotating)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09600" y="22177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66006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09600" y="30559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66006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09600" y="38179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66006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09600" y="43608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66006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56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1925-6923-4CE9-A578-7FF4DF62D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60206"/>
            <a:ext cx="8534400" cy="531679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dirty="0"/>
              <a:t>Targeting November 2024 election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dirty="0"/>
              <a:t>$1.75 - $3.0 billion (polling to help                                             guide amount)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Project identification, prioritization, costing in progress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Citizen’s steering committee formation early 2023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Polling and outreach mid-2023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Bond detail, ballot and bond measure language development early 2024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Outreach, communication, and community engagement mid-2024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5BEA4D-5C43-49BF-83D3-6DCE58675989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 </a:t>
            </a:r>
            <a:r>
              <a:rPr lang="en-US" sz="4000" dirty="0"/>
              <a:t>2024 Bond Measure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0" y="538843"/>
            <a:ext cx="2466975" cy="184785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665F90B-DA9D-4949-B181-B9FE6B2C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2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1925-6923-4CE9-A578-7FF4DF62D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839200" cy="55626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600" dirty="0"/>
              <a:t>Chancellor’s standing advisory committee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600" dirty="0"/>
              <a:t>    established July 2022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Meets monthly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Representative of all stakeholders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Reviews, discusses, comments, and advises on matters of policing, security, safety, and associated policies and practices</a:t>
            </a:r>
          </a:p>
          <a:p>
            <a:pPr marL="3429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Bef>
                <a:spcPts val="300"/>
              </a:spcBef>
            </a:pPr>
            <a:r>
              <a:rPr lang="en-US" sz="2600" dirty="0"/>
              <a:t>Implementation of Recommendations from Board of Trustees Police Review Task Force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De-escalation initiatives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Training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Re-imagining policing and past practices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Police Department culture </a:t>
            </a:r>
          </a:p>
          <a:p>
            <a:pPr marL="742950" lvl="2" indent="-342900"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Outreach, communication, and community engagement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5BEA4D-5C43-49BF-83D3-6DCE58675989}"/>
              </a:ext>
            </a:extLst>
          </p:cNvPr>
          <p:cNvSpPr txBox="1">
            <a:spLocks/>
          </p:cNvSpPr>
          <p:nvPr/>
        </p:nvSpPr>
        <p:spPr>
          <a:xfrm>
            <a:off x="1295400" y="0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 </a:t>
            </a:r>
            <a:r>
              <a:rPr lang="en-US" sz="4000" dirty="0"/>
              <a:t>Police Advisory Committee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000" t="3067" r="16400" b="9466"/>
          <a:stretch/>
        </p:blipFill>
        <p:spPr>
          <a:xfrm>
            <a:off x="7315200" y="1143000"/>
            <a:ext cx="1447800" cy="1447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53EAEF3-5B8A-4898-85F7-51677A98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99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98" y="914400"/>
            <a:ext cx="9144000" cy="114300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5400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681" y="2438400"/>
            <a:ext cx="9144000" cy="4525963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Departmental Changes &amp; Initiatives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Housing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2024 Bond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4000" b="1" dirty="0">
                <a:latin typeface="Garamond" panose="02020404030301010803" pitchFamily="18" charset="0"/>
                <a:ea typeface="ＭＳ Ｐゴシック" pitchFamily="34" charset="-128"/>
              </a:rPr>
              <a:t>Police Advisory Committee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28DD67F-5CF3-47A6-9CAA-CF21E80C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48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939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Districtwide Communications and </a:t>
            </a:r>
            <a:br>
              <a:rPr lang="en-US" dirty="0"/>
            </a:br>
            <a:r>
              <a:rPr lang="en-US" dirty="0"/>
              <a:t>Public 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62F7-EB4D-45AD-94E5-0B7D7C1FD518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953000"/>
            <a:ext cx="388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Jack Beresford,</a:t>
            </a:r>
          </a:p>
          <a:p>
            <a:pPr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Director, Communications and Public Relations</a:t>
            </a:r>
          </a:p>
        </p:txBody>
      </p:sp>
      <p:pic>
        <p:nvPicPr>
          <p:cNvPr id="2050" name="Picture 2" descr="Jack Beresford">
            <a:extLst>
              <a:ext uri="{FF2B5EF4-FFF2-40B4-BE49-F238E27FC236}">
                <a16:creationId xmlns:a16="http://schemas.microsoft.com/office/drawing/2014/main" id="{9F8272BA-19EA-40EE-AEE0-3F4C5221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24300"/>
            <a:ext cx="164592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87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95E03-BCF3-4239-94E0-5C7928F2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dirty="0"/>
              <a:t>Districtwide Marketing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5D3BD-5FF5-4569-B321-40FA6F96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317854" cy="3352800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  <a:ea typeface="Calibri" panose="020F0502020204030204" pitchFamily="34" charset="0"/>
              </a:rPr>
              <a:t>“Careers Start Here” theme with all four colleges highlighted</a:t>
            </a:r>
          </a:p>
          <a:p>
            <a:pPr lvl="1"/>
            <a:r>
              <a:rPr lang="en-US" sz="2000" dirty="0"/>
              <a:t>Bus sides, billboards, transit interiors, social media, search and remarketing</a:t>
            </a:r>
          </a:p>
          <a:p>
            <a:pPr lvl="1"/>
            <a:r>
              <a:rPr lang="en-US" sz="2000" dirty="0"/>
              <a:t>Special focus on military/vets, working moms/adults, men of color, and Promise students</a:t>
            </a:r>
          </a:p>
          <a:p>
            <a:pPr lvl="1"/>
            <a:r>
              <a:rPr lang="en-US" sz="2000" dirty="0"/>
              <a:t>Campaign runs August 2022-May 2023</a:t>
            </a:r>
          </a:p>
          <a:p>
            <a:pPr lvl="1"/>
            <a:r>
              <a:rPr lang="en-US" sz="2000" dirty="0"/>
              <a:t>40 million impressions/3,500 conversions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202C6A-A555-79FF-9B19-DE09A6270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91944" l="3111" r="98796">
                        <a14:foregroundMark x1="7677" y1="24694" x2="7677" y2="24694"/>
                        <a14:foregroundMark x1="3261" y1="21716" x2="17110" y2="25219"/>
                        <a14:foregroundMark x1="17110" y1="25219" x2="62970" y2="22417"/>
                        <a14:foregroundMark x1="62970" y1="22417" x2="79880" y2="23117"/>
                        <a14:foregroundMark x1="79880" y1="23117" x2="94230" y2="20841"/>
                        <a14:foregroundMark x1="94230" y1="20841" x2="97692" y2="61471"/>
                        <a14:foregroundMark x1="97692" y1="61471" x2="91922" y2="92644"/>
                        <a14:foregroundMark x1="91922" y1="92644" x2="3111" y2="92119"/>
                        <a14:foregroundMark x1="3111" y1="92119" x2="3161" y2="18914"/>
                        <a14:foregroundMark x1="86954" y1="19790" x2="97441" y2="20490"/>
                        <a14:foregroundMark x1="97441" y1="20490" x2="98796" y2="72680"/>
                        <a14:foregroundMark x1="98796" y1="72680" x2="88209" y2="90543"/>
                        <a14:foregroundMark x1="88209" y1="90543" x2="86503" y2="21716"/>
                        <a14:foregroundMark x1="24436" y1="76357" x2="24536" y2="76883"/>
                        <a14:foregroundMark x1="80733" y1="73380" x2="79930" y2="74956"/>
                        <a14:foregroundMark x1="79930" y1="74956" x2="79779" y2="75832"/>
                        <a14:foregroundMark x1="84145" y1="86690" x2="80030" y2="80736"/>
                        <a14:foregroundMark x1="10888" y1="18914" x2="33618" y2="8056"/>
                        <a14:foregroundMark x1="33618" y1="8056" x2="70396" y2="10683"/>
                        <a14:foregroundMark x1="70396" y1="10683" x2="12243" y2="23292"/>
                        <a14:foregroundMark x1="12243" y1="23292" x2="11039" y2="18914"/>
                        <a14:backgroundMark x1="77672" y1="5604" x2="77672" y2="5604"/>
                        <a14:backgroundMark x1="72855" y1="4028" x2="93377" y2="9632"/>
                        <a14:backgroundMark x1="93377" y1="9632" x2="78675" y2="14361"/>
                        <a14:backgroundMark x1="78675" y1="14361" x2="72153" y2="5604"/>
                        <a14:backgroundMark x1="29202" y1="97023" x2="43251" y2="96497"/>
                        <a14:backgroundMark x1="43251" y1="96497" x2="78625" y2="97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4114800" cy="117890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6D44F40-6458-2894-373C-3A8032FA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737255"/>
            <a:ext cx="1993254" cy="1661576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F48E96B-0C38-5ABE-0BE6-15ECC0C1C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68043"/>
            <a:ext cx="2895600" cy="1137557"/>
          </a:xfrm>
          <a:prstGeom prst="rect">
            <a:avLst/>
          </a:prstGeom>
        </p:spPr>
      </p:pic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2824CBB-47A0-57C4-ED46-36BDB0BC8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19588"/>
            <a:ext cx="1659835" cy="238601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158DA9-BEE4-4B3B-B852-3AB35A6D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86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A0B13-B8EF-47D8-8C46-BE442657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and Federal </a:t>
            </a:r>
            <a:br>
              <a:rPr lang="en-US" dirty="0"/>
            </a:br>
            <a:r>
              <a:rPr lang="en-US" dirty="0"/>
              <a:t>Legislative Advocacy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44614A4-815F-437F-03D9-4010F6BCA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264648"/>
              </p:ext>
            </p:extLst>
          </p:nvPr>
        </p:nvGraphicFramePr>
        <p:xfrm>
          <a:off x="304800" y="1609725"/>
          <a:ext cx="8343900" cy="779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7657396" imgH="7150479" progId="Word.Document.12">
                  <p:embed/>
                </p:oleObj>
              </mc:Choice>
              <mc:Fallback>
                <p:oleObj name="Document" r:id="rId3" imgW="7657396" imgH="7150479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44614A4-815F-437F-03D9-4010F6BCA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609725"/>
                        <a:ext cx="8343900" cy="779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F3CE9-D894-4BB1-83CF-80E35696A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99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District Communications </a:t>
            </a:r>
            <a:br>
              <a:rPr lang="en-US" sz="4000" b="1" dirty="0">
                <a:latin typeface="Garamond" panose="02020404030301010803" pitchFamily="18" charset="0"/>
              </a:rPr>
            </a:br>
            <a:r>
              <a:rPr lang="en-US" sz="4000" b="1" dirty="0">
                <a:latin typeface="Garamond" panose="02020404030301010803" pitchFamily="18" charset="0"/>
              </a:rPr>
              <a:t>and Public Relations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DF5A8-1D8D-4F31-A710-F5D7BAE64947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66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Planning Map for 2022-2023</a:t>
            </a:r>
          </a:p>
        </p:txBody>
      </p:sp>
      <p:sp>
        <p:nvSpPr>
          <p:cNvPr id="829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925FCE9-0D24-465F-8989-8B7BC89D7448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8" name="TextBox 1"/>
          <p:cNvSpPr txBox="1">
            <a:spLocks noChangeArrowheads="1"/>
          </p:cNvSpPr>
          <p:nvPr/>
        </p:nvSpPr>
        <p:spPr bwMode="auto">
          <a:xfrm>
            <a:off x="755649" y="1752600"/>
            <a:ext cx="4874225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Adapting to State Budget Challenges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Updating Enrollment Management Plans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Expanding Promise Program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Implementing Facilities Plans and Develop Comprehensive Housing Plan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Examining Alternative Models of Campus Policing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Completing Vice Chancellor Searches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Implementing Districtwide Strategic Plan </a:t>
            </a:r>
          </a:p>
          <a:p>
            <a:pPr eaLnBrk="1" hangingPunct="1">
              <a:spcAft>
                <a:spcPts val="1200"/>
              </a:spcAft>
              <a:buSzPct val="150000"/>
              <a:buFont typeface="Arial" pitchFamily="34" charset="0"/>
              <a:buChar char="•"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Increasing Development and Entrepreneurial Efforts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874" y="1604963"/>
            <a:ext cx="3255364" cy="414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960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29600" cy="762000"/>
          </a:xfrm>
        </p:spPr>
        <p:txBody>
          <a:bodyPr anchor="t">
            <a:normAutofit/>
          </a:bodyPr>
          <a:lstStyle/>
          <a:p>
            <a:pPr marL="12700" algn="ctr">
              <a:defRPr/>
            </a:pPr>
            <a:r>
              <a:rPr lang="en-US" altLang="en-US" sz="3600" b="1" dirty="0">
                <a:solidFill>
                  <a:srgbClr val="062328"/>
                </a:solidFill>
                <a:ea typeface="ＭＳ Ｐゴシック" pitchFamily="34" charset="-128"/>
                <a:cs typeface="Arial" panose="020B0604020202020204" pitchFamily="34" charset="0"/>
              </a:rPr>
              <a:t>San Diego CCD Leadership Team</a:t>
            </a:r>
          </a:p>
        </p:txBody>
      </p:sp>
      <p:sp>
        <p:nvSpPr>
          <p:cNvPr id="68612" name="Text Box 12"/>
          <p:cNvSpPr txBox="1">
            <a:spLocks noChangeArrowheads="1"/>
          </p:cNvSpPr>
          <p:nvPr/>
        </p:nvSpPr>
        <p:spPr bwMode="auto">
          <a:xfrm>
            <a:off x="831769" y="4787301"/>
            <a:ext cx="4648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Board of Trustees</a:t>
            </a:r>
            <a:br>
              <a:rPr kumimoji="0" lang="en-US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Geysil Arroyo, Craig Milgrim, Dr. Maria Nieto Senour, Mary Graham, Bernie Rhinerson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7354" y="639016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B0280-6038-4529-A48D-7A5CF97EB8FF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DE5F3-3C9B-4455-8962-EC2954A8D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3889613" cy="2743200"/>
          </a:xfrm>
          <a:prstGeom prst="rect">
            <a:avLst/>
          </a:prstGeom>
        </p:spPr>
      </p:pic>
      <p:pic>
        <p:nvPicPr>
          <p:cNvPr id="20" name="Picture 2" descr="Portrait photo of student trustees from left, back row) Diego Bethea and Phoebe Truong; (from left, front row) Allen Kuo and Julia Kogan">
            <a:extLst>
              <a:ext uri="{FF2B5EF4-FFF2-40B4-BE49-F238E27FC236}">
                <a16:creationId xmlns:a16="http://schemas.microsoft.com/office/drawing/2014/main" id="{D0D493A7-D8E3-4203-AC8F-FC038D9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47" y="2057400"/>
            <a:ext cx="2215280" cy="24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5EC5EC-8A38-468F-8240-A1653F1923A3}"/>
              </a:ext>
            </a:extLst>
          </p:cNvPr>
          <p:cNvSpPr txBox="1"/>
          <p:nvPr/>
        </p:nvSpPr>
        <p:spPr>
          <a:xfrm>
            <a:off x="5982047" y="4555270"/>
            <a:ext cx="304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Student Trustees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Diego Bethea (City College) 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Phoebe Truong (Mesa College) 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Allen Kuo (Miramar College) 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Julia Kogan (College of Continuing Education)</a:t>
            </a:r>
          </a:p>
        </p:txBody>
      </p:sp>
    </p:spTree>
    <p:extLst>
      <p:ext uri="{BB962C8B-B14F-4D97-AF65-F5344CB8AC3E}">
        <p14:creationId xmlns:p14="http://schemas.microsoft.com/office/powerpoint/2010/main" val="13395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29600" cy="762000"/>
          </a:xfrm>
        </p:spPr>
        <p:txBody>
          <a:bodyPr anchor="t">
            <a:normAutofit/>
          </a:bodyPr>
          <a:lstStyle/>
          <a:p>
            <a:pPr marL="12700" algn="ctr">
              <a:defRPr/>
            </a:pPr>
            <a:r>
              <a:rPr lang="en-US" altLang="en-US" sz="3600" b="1" dirty="0">
                <a:solidFill>
                  <a:srgbClr val="062328"/>
                </a:solidFill>
                <a:ea typeface="ＭＳ Ｐゴシック" pitchFamily="34" charset="-128"/>
                <a:cs typeface="Arial" panose="020B0604020202020204" pitchFamily="34" charset="0"/>
              </a:rPr>
              <a:t>San Diego CCD Leadership Team</a:t>
            </a:r>
          </a:p>
        </p:txBody>
      </p:sp>
      <p:sp>
        <p:nvSpPr>
          <p:cNvPr id="68611" name="Text Box 10"/>
          <p:cNvSpPr txBox="1">
            <a:spLocks noChangeArrowheads="1"/>
          </p:cNvSpPr>
          <p:nvPr/>
        </p:nvSpPr>
        <p:spPr bwMode="auto">
          <a:xfrm>
            <a:off x="224146" y="2667240"/>
            <a:ext cx="1441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Carlos O. Cortez</a:t>
            </a:r>
            <a:b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Chancellor</a:t>
            </a:r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2153409" y="2643650"/>
            <a:ext cx="12452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Ricky Shabazz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President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City College</a:t>
            </a:r>
          </a:p>
        </p:txBody>
      </p:sp>
      <p:sp>
        <p:nvSpPr>
          <p:cNvPr id="68614" name="Text Box 13"/>
          <p:cNvSpPr txBox="1">
            <a:spLocks noChangeArrowheads="1"/>
          </p:cNvSpPr>
          <p:nvPr/>
        </p:nvSpPr>
        <p:spPr bwMode="auto">
          <a:xfrm>
            <a:off x="4014885" y="2651670"/>
            <a:ext cx="1219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Ashanti Hands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President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Mesa College</a:t>
            </a: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5667376" y="2646947"/>
            <a:ext cx="15759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P. Wesley Lundburg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President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Miramar College</a:t>
            </a:r>
          </a:p>
        </p:txBody>
      </p:sp>
      <p:sp>
        <p:nvSpPr>
          <p:cNvPr id="68617" name="Text Box 14"/>
          <p:cNvSpPr txBox="1">
            <a:spLocks noChangeArrowheads="1"/>
          </p:cNvSpPr>
          <p:nvPr/>
        </p:nvSpPr>
        <p:spPr bwMode="auto">
          <a:xfrm>
            <a:off x="7146698" y="2667407"/>
            <a:ext cx="202587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Tina M. King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President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College of Continuing Education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4804" r="11669" b="16778"/>
          <a:stretch/>
        </p:blipFill>
        <p:spPr bwMode="auto">
          <a:xfrm>
            <a:off x="374021" y="1219200"/>
            <a:ext cx="111835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7354" y="639016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B0280-6038-4529-A48D-7A5CF97EB8FF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A248D-A8FE-48E3-989A-A1A08B57C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84" y="1216460"/>
            <a:ext cx="1097280" cy="1371600"/>
          </a:xfrm>
          <a:prstGeom prst="rect">
            <a:avLst/>
          </a:prstGeom>
        </p:spPr>
      </p:pic>
      <p:pic>
        <p:nvPicPr>
          <p:cNvPr id="2050" name="Picture 2" descr="Dr. Ashanti Hands portrait photo">
            <a:extLst>
              <a:ext uri="{FF2B5EF4-FFF2-40B4-BE49-F238E27FC236}">
                <a16:creationId xmlns:a16="http://schemas.microsoft.com/office/drawing/2014/main" id="{94D8F417-C4FA-4E0B-86CB-4BFF9709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42" y="1219200"/>
            <a:ext cx="109073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. Wesley Lundburg">
            <a:extLst>
              <a:ext uri="{FF2B5EF4-FFF2-40B4-BE49-F238E27FC236}">
                <a16:creationId xmlns:a16="http://schemas.microsoft.com/office/drawing/2014/main" id="{9C0A991A-0731-4C56-921A-3F1A82AA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23" y="1227203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r. Ricky Shabazz">
            <a:extLst>
              <a:ext uri="{FF2B5EF4-FFF2-40B4-BE49-F238E27FC236}">
                <a16:creationId xmlns:a16="http://schemas.microsoft.com/office/drawing/2014/main" id="{BFCFAD00-7260-4842-8559-93190985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17" y="1227203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rtrait photo of Bonnie Dowd">
            <a:extLst>
              <a:ext uri="{FF2B5EF4-FFF2-40B4-BE49-F238E27FC236}">
                <a16:creationId xmlns:a16="http://schemas.microsoft.com/office/drawing/2014/main" id="{1D8DC427-5FA4-430C-B8DD-02E8DC96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60" y="3230678"/>
            <a:ext cx="109073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regory Smith">
            <a:extLst>
              <a:ext uri="{FF2B5EF4-FFF2-40B4-BE49-F238E27FC236}">
                <a16:creationId xmlns:a16="http://schemas.microsoft.com/office/drawing/2014/main" id="{7071721D-06E7-44CF-9F09-CB9AE82C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30678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usanTopham">
            <a:extLst>
              <a:ext uri="{FF2B5EF4-FFF2-40B4-BE49-F238E27FC236}">
                <a16:creationId xmlns:a16="http://schemas.microsoft.com/office/drawing/2014/main" id="{871474A8-735B-4625-8341-C2C26287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84" y="3230678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oel Peterson">
            <a:extLst>
              <a:ext uri="{FF2B5EF4-FFF2-40B4-BE49-F238E27FC236}">
                <a16:creationId xmlns:a16="http://schemas.microsoft.com/office/drawing/2014/main" id="{03098CB4-8B5B-4497-B02A-002CA1CE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67" y="3230678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ack Beresford">
            <a:extLst>
              <a:ext uri="{FF2B5EF4-FFF2-40B4-BE49-F238E27FC236}">
                <a16:creationId xmlns:a16="http://schemas.microsoft.com/office/drawing/2014/main" id="{F996AB7C-EF01-4D02-8980-E4140A93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56" y="5383686"/>
            <a:ext cx="1097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rgaret">
            <a:extLst>
              <a:ext uri="{FF2B5EF4-FFF2-40B4-BE49-F238E27FC236}">
                <a16:creationId xmlns:a16="http://schemas.microsoft.com/office/drawing/2014/main" id="{B429BEF9-4EBC-4DCA-9B0A-88E789D1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70" y="5383686"/>
            <a:ext cx="9798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>
            <a:extLst>
              <a:ext uri="{FF2B5EF4-FFF2-40B4-BE49-F238E27FC236}">
                <a16:creationId xmlns:a16="http://schemas.microsoft.com/office/drawing/2014/main" id="{A853517E-BADD-493B-82D2-94AE3BFF8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647125"/>
            <a:ext cx="17915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Bonnie Dowd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Executive Vice Chancellor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Business and Technology Services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4D66878F-F4F1-4CC2-93D3-3F791245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11" y="4630936"/>
            <a:ext cx="1676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Greg Smith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Vice Chancellor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People, Culture, and Technology Services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39A45430-4432-4E9E-839C-BDBB5BE60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15" y="4655658"/>
            <a:ext cx="1676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Susan Topham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Vice Chancellor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Educational Services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3F5202D5-4151-4423-8E5B-20DF3CDD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007" y="4665222"/>
            <a:ext cx="1676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Dr. Joel Peterson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Vice Chancellor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Educational Services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679A503C-EAEF-416B-A161-F5B8D1CA1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131" y="6032269"/>
            <a:ext cx="1676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6232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Jack Beresford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Director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Communications and Public Relations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CFC9A2D6-FB47-4633-9048-692830ED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237" y="6109213"/>
            <a:ext cx="1676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Margaret Lamb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062328"/>
                </a:solidFill>
                <a:latin typeface="Arial" pitchFamily="34" charset="0"/>
              </a:rPr>
              <a:t>Executive Assistant to the Chancellor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232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8"/>
          <p:cNvSpPr>
            <a:spLocks noGrp="1" noChangeArrowheads="1"/>
          </p:cNvSpPr>
          <p:nvPr>
            <p:ph type="title"/>
          </p:nvPr>
        </p:nvSpPr>
        <p:spPr>
          <a:xfrm>
            <a:off x="838200" y="153065"/>
            <a:ext cx="8125046" cy="762000"/>
          </a:xfrm>
        </p:spPr>
        <p:txBody>
          <a:bodyPr anchor="t">
            <a:noAutofit/>
          </a:bodyPr>
          <a:lstStyle/>
          <a:p>
            <a:r>
              <a:rPr lang="en-US" altLang="en-US" sz="3600" dirty="0"/>
              <a:t>50,921 Students Enrolled in </a:t>
            </a:r>
            <a:br>
              <a:rPr lang="en-US" altLang="en-US" sz="3600" dirty="0"/>
            </a:br>
            <a:r>
              <a:rPr lang="en-US" altLang="en-US" sz="3600" dirty="0"/>
              <a:t>Credit Colleges</a:t>
            </a:r>
          </a:p>
        </p:txBody>
      </p:sp>
      <p:pic>
        <p:nvPicPr>
          <p:cNvPr id="7" name="Picture 6" descr="CityCollege_CT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69" y="1343810"/>
            <a:ext cx="3544109" cy="2377079"/>
          </a:xfrm>
          <a:prstGeom prst="rect">
            <a:avLst/>
          </a:prstGeom>
        </p:spPr>
      </p:pic>
      <p:pic>
        <p:nvPicPr>
          <p:cNvPr id="8" name="Picture 7" descr="MesaCollege_AlliedHealt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46" y="1343810"/>
            <a:ext cx="3609476" cy="2377079"/>
          </a:xfrm>
          <a:prstGeom prst="rect">
            <a:avLst/>
          </a:prstGeom>
        </p:spPr>
      </p:pic>
      <p:pic>
        <p:nvPicPr>
          <p:cNvPr id="9" name="Picture 8" descr="MiramarCollege_LLRC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215" y="3822651"/>
            <a:ext cx="4264871" cy="264612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8545513" y="6391275"/>
            <a:ext cx="493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59A9F-6B8D-4730-88C4-725D6A5E8E7B}" type="slidenum">
              <a:rPr lang="en-US" altLang="en-US" sz="1200" smtClean="0">
                <a:solidFill>
                  <a:srgbClr val="030301"/>
                </a:solidFill>
                <a:latin typeface="+mj-lt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>
              <a:solidFill>
                <a:srgbClr val="03030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60893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>
                <a:latin typeface="Garamond" panose="02020404030301010803" pitchFamily="18" charset="0"/>
              </a:rPr>
              <a:t>Forum</a:t>
            </a:r>
          </a:p>
          <a:p>
            <a:pPr marL="0" indent="0" algn="ctr">
              <a:buNone/>
            </a:pPr>
            <a:r>
              <a:rPr lang="en-US" sz="4000" b="1" dirty="0">
                <a:latin typeface="Garamond" panose="02020404030301010803" pitchFamily="18" charset="0"/>
              </a:rPr>
              <a:t>Q and 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DF5A8-1D8D-4F31-A710-F5D7BAE6494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1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60228" y="34334"/>
            <a:ext cx="81498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en-US" altLang="en-US" sz="26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66739" y="4119563"/>
            <a:ext cx="43672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Educational Cultural Complex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César Chávez Campus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Mid-City Campus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North City Campus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West City Campus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At Mesa College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At Miramar College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26631" name="Picture 1" descr="northCity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863" y="3916363"/>
            <a:ext cx="3216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cs typeface="Arial" charset="0"/>
              </a:rPr>
              <a:t>17,378 Students Enrolled in the</a:t>
            </a:r>
            <a:br>
              <a:rPr lang="en-US" altLang="en-US" sz="3600" dirty="0">
                <a:cs typeface="Arial" charset="0"/>
              </a:rPr>
            </a:br>
            <a:r>
              <a:rPr lang="en-US" altLang="en-US" sz="3600" dirty="0">
                <a:cs typeface="Arial" charset="0"/>
              </a:rPr>
              <a:t>College of Continuing Education</a:t>
            </a:r>
            <a:endParaRPr lang="en-US" sz="36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59A9F-6B8D-4730-88C4-725D6A5E8E7B}" type="slidenum">
              <a:rPr lang="en-US" altLang="en-US" sz="1200" smtClean="0">
                <a:solidFill>
                  <a:srgbClr val="0303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dirty="0">
              <a:solidFill>
                <a:srgbClr val="0303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Picture 7" descr="ecc fron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2195513"/>
            <a:ext cx="32781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86100" y="1630363"/>
            <a:ext cx="342899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9" y="1362075"/>
            <a:ext cx="294492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SDCCD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mission of the San Diego Community College District (SDCCD) is to provide accessible, high-quality learning experiences, and undergraduate education at an affordable price to meet the educational needs of the San Diego community and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3872-DDB7-0344-AC81-EC67681427FD}" type="slidenum"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8</a:t>
            </a:fld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8329"/>
          <a:stretch/>
        </p:blipFill>
        <p:spPr>
          <a:xfrm>
            <a:off x="5357255" y="4636846"/>
            <a:ext cx="2726729" cy="1927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b="35428"/>
          <a:stretch/>
        </p:blipFill>
        <p:spPr>
          <a:xfrm>
            <a:off x="7153405" y="3749410"/>
            <a:ext cx="1905000" cy="2335788"/>
          </a:xfrm>
          <a:prstGeom prst="rect">
            <a:avLst/>
          </a:prstGeom>
        </p:spPr>
      </p:pic>
      <p:pic>
        <p:nvPicPr>
          <p:cNvPr id="7" name="Picture 2" descr="G:\Shared\Public Information\_PHOTO BANK\City College\Students\City_Student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05" y="2068972"/>
            <a:ext cx="2728580" cy="18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itchFamily="34" charset="-128"/>
                <a:cs typeface="Arial" panose="020B0604020202020204" pitchFamily="34" charset="0"/>
              </a:rPr>
              <a:t>SDCCD Functions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59A9F-6B8D-4730-88C4-725D6A5E8E7B}" type="slidenum">
              <a:rPr lang="en-US" altLang="en-US" sz="1200" smtClean="0">
                <a:solidFill>
                  <a:srgbClr val="030301"/>
                </a:solidFill>
                <a:latin typeface="+mj-lt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>
              <a:solidFill>
                <a:srgbClr val="030301"/>
              </a:solidFill>
              <a:latin typeface="+mj-lt"/>
            </a:endParaRPr>
          </a:p>
        </p:txBody>
      </p:sp>
      <p:sp>
        <p:nvSpPr>
          <p:cNvPr id="28675" name="Text Box 12"/>
          <p:cNvSpPr txBox="1">
            <a:spLocks noChangeArrowheads="1"/>
          </p:cNvSpPr>
          <p:nvPr/>
        </p:nvSpPr>
        <p:spPr bwMode="auto">
          <a:xfrm>
            <a:off x="397155" y="1157644"/>
            <a:ext cx="4572000" cy="543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spcBef>
                <a:spcPts val="2000"/>
              </a:spcBef>
              <a:buFont typeface="Wingdings 2" pitchFamily="18" charset="2"/>
              <a:buChar char=""/>
              <a:defRPr sz="22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255588" indent="-292100" eaLnBrk="0" hangingPunct="0">
              <a:spcBef>
                <a:spcPts val="600"/>
              </a:spcBef>
              <a:buFont typeface="Wingdings 2" pitchFamily="18" charset="2"/>
              <a:buChar char=""/>
              <a:defRPr sz="20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200"/>
              </a:spcAft>
              <a:buFont typeface="Wingdings" pitchFamily="2" charset="2"/>
              <a:buNone/>
            </a:pPr>
            <a:r>
              <a:rPr lang="en-US" altLang="en-US" sz="1600" b="1" u="sng" dirty="0">
                <a:solidFill>
                  <a:schemeClr val="tx1"/>
                </a:solidFill>
                <a:latin typeface="Arial" pitchFamily="34" charset="0"/>
              </a:rPr>
              <a:t>Instruction</a:t>
            </a:r>
            <a:r>
              <a:rPr lang="en-US" altLang="en-US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Two-year and Four-year Degrees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Career Technical Education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Adult High School Diploma and Equivalency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English Language Acquisition </a:t>
            </a:r>
            <a:b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and Citizenship Training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Noncredit Lifelong Learning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Contract and Fee-based Education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Community Education</a:t>
            </a:r>
          </a:p>
          <a:p>
            <a:pPr marL="0" indent="0" eaLnBrk="1" hangingPunct="1">
              <a:spcBef>
                <a:spcPct val="50000"/>
              </a:spcBef>
              <a:spcAft>
                <a:spcPts val="200"/>
              </a:spcAft>
              <a:buClr>
                <a:schemeClr val="tx1"/>
              </a:buClr>
              <a:buSzPct val="146000"/>
              <a:buNone/>
            </a:pPr>
            <a:r>
              <a:rPr lang="en-US" altLang="en-US" sz="1600" b="1" u="sng" dirty="0">
                <a:solidFill>
                  <a:schemeClr val="tx1"/>
                </a:solidFill>
                <a:latin typeface="Arial" pitchFamily="34" charset="0"/>
              </a:rPr>
              <a:t>Student Support and Success Services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Admissions and Records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Assessment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Career Placement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College Transfer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Counseling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Equity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Financial Aid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Library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</a:rPr>
              <a:t>Tutoring</a:t>
            </a:r>
          </a:p>
          <a:p>
            <a:pPr marL="0" lvl="1" indent="0" eaLnBrk="1" hangingPunct="1">
              <a:spcBef>
                <a:spcPct val="0"/>
              </a:spcBef>
              <a:buClr>
                <a:schemeClr val="tx1"/>
              </a:buClr>
              <a:buSzPct val="146000"/>
              <a:buNone/>
            </a:pPr>
            <a:b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</a:br>
            <a:endParaRPr lang="en-US" altLang="en-US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8676" name="Picture 1" descr="Miramar 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64514"/>
            <a:ext cx="2047576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9788" y="4215645"/>
            <a:ext cx="2667000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spcAft>
                <a:spcPts val="200"/>
              </a:spcAft>
              <a:buClr>
                <a:schemeClr val="tx1"/>
              </a:buClr>
              <a:buSzPct val="146000"/>
            </a:pPr>
            <a:r>
              <a:rPr lang="en-US" altLang="en-US" sz="1600" b="1" u="sng" dirty="0">
                <a:latin typeface="Arial" pitchFamily="34" charset="0"/>
              </a:rPr>
              <a:t>Student Life</a:t>
            </a:r>
          </a:p>
          <a:p>
            <a:pPr marL="285750" lvl="1" indent="-285750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itchFamily="34" charset="0"/>
              </a:rPr>
              <a:t>Athletics</a:t>
            </a:r>
          </a:p>
          <a:p>
            <a:pPr marL="285750" lvl="1" indent="-285750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itchFamily="34" charset="0"/>
              </a:rPr>
              <a:t>Clubs</a:t>
            </a:r>
          </a:p>
          <a:p>
            <a:pPr marL="285750" lvl="1" indent="-285750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itchFamily="34" charset="0"/>
              </a:rPr>
              <a:t>Government</a:t>
            </a:r>
          </a:p>
          <a:p>
            <a:pPr marL="285750" lvl="1" indent="-285750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itchFamily="34" charset="0"/>
              </a:rPr>
              <a:t>Performing Arts</a:t>
            </a:r>
          </a:p>
          <a:p>
            <a:pPr marL="285750" lvl="1" indent="-285750">
              <a:spcBef>
                <a:spcPct val="0"/>
              </a:spcBef>
              <a:buClr>
                <a:schemeClr val="tx1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itchFamily="34" charset="0"/>
              </a:rPr>
              <a:t>Study Abroad</a:t>
            </a:r>
          </a:p>
        </p:txBody>
      </p:sp>
    </p:spTree>
    <p:extLst>
      <p:ext uri="{BB962C8B-B14F-4D97-AF65-F5344CB8AC3E}">
        <p14:creationId xmlns:p14="http://schemas.microsoft.com/office/powerpoint/2010/main" val="2901133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14107</TotalTime>
  <Words>2937</Words>
  <Application>Microsoft Office PowerPoint</Application>
  <PresentationFormat>On-screen Show (4:3)</PresentationFormat>
  <Paragraphs>543</Paragraphs>
  <Slides>60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ＭＳ Ｐゴシック</vt:lpstr>
      <vt:lpstr>Arial</vt:lpstr>
      <vt:lpstr>Arial Narrow</vt:lpstr>
      <vt:lpstr>Calibri</vt:lpstr>
      <vt:lpstr>Courier New</vt:lpstr>
      <vt:lpstr>Garamond</vt:lpstr>
      <vt:lpstr>Times New Roman</vt:lpstr>
      <vt:lpstr>Trebuchet MS</vt:lpstr>
      <vt:lpstr>Wingdings</vt:lpstr>
      <vt:lpstr>Wingdings 2</vt:lpstr>
      <vt:lpstr>Office Theme</vt:lpstr>
      <vt:lpstr>Document</vt:lpstr>
      <vt:lpstr>Chancellor’s Forum 2022-2023</vt:lpstr>
      <vt:lpstr>Agenda</vt:lpstr>
      <vt:lpstr>PowerPoint Presentation</vt:lpstr>
      <vt:lpstr>PowerPoint Presentation</vt:lpstr>
      <vt:lpstr>The San Diego Community College District</vt:lpstr>
      <vt:lpstr>50,921 Students Enrolled in  Credit Colleges</vt:lpstr>
      <vt:lpstr>17,378 Students Enrolled in the College of Continuing Education</vt:lpstr>
      <vt:lpstr>SDCCD Mission</vt:lpstr>
      <vt:lpstr>SDCCD Functions</vt:lpstr>
      <vt:lpstr>Ethnicity of Credit College Students Fall 2021</vt:lpstr>
      <vt:lpstr>Ethnicity of College of Continuing Education Students Fall 2021</vt:lpstr>
      <vt:lpstr>Gender of Credit College  and Continuing Education Students Fall 2021</vt:lpstr>
      <vt:lpstr>FTES</vt:lpstr>
      <vt:lpstr>Districtwide Recalculation FTES 2021-2022</vt:lpstr>
      <vt:lpstr>Resident and Non-Resident FTES 2021-2022</vt:lpstr>
      <vt:lpstr>Preliminary Resident FTES Targets  2022-2023</vt:lpstr>
      <vt:lpstr>PowerPoint Presentation</vt:lpstr>
      <vt:lpstr>PowerPoint Presentation</vt:lpstr>
      <vt:lpstr>Enrollment Fee Cost for Students</vt:lpstr>
      <vt:lpstr>AB 927 (Medina, 2021) Baccalaureate Program</vt:lpstr>
      <vt:lpstr>San Diego Promise Program</vt:lpstr>
      <vt:lpstr>San Diego Promise 2021-22 Participants</vt:lpstr>
      <vt:lpstr>Open Educational Resources (OER) and Zero Textbook Costs (ZTC)</vt:lpstr>
      <vt:lpstr>Textbook Affordability</vt:lpstr>
      <vt:lpstr>Basic Needs</vt:lpstr>
      <vt:lpstr>2023-30 District Strategic Plan</vt:lpstr>
      <vt:lpstr>United Student Council</vt:lpstr>
      <vt:lpstr>Questions?</vt:lpstr>
      <vt:lpstr>PowerPoint Presentation</vt:lpstr>
      <vt:lpstr>California Community Colleges Budget Process</vt:lpstr>
      <vt:lpstr>2022-23 Adopted Budget Approved by Board of Trustees on September 15, 2022</vt:lpstr>
      <vt:lpstr>2022-23 Adopted Budget General Fund Unrestricted &amp; Restricted Allocations Approved by Board of Trustees on September 15, 2022</vt:lpstr>
      <vt:lpstr>Reserves and GFU Beginning Balance  (actuals) as of June 30, 2022</vt:lpstr>
      <vt:lpstr> How the State Funds  Community College Districts </vt:lpstr>
      <vt:lpstr>Balancing the Scales to  Ensure Fiscal Stability &amp; Resiliency</vt:lpstr>
      <vt:lpstr>Areas That Could Cause the Scales  to Become Out of Balance</vt:lpstr>
      <vt:lpstr>Questions?</vt:lpstr>
      <vt:lpstr>PowerPoint Presentation</vt:lpstr>
      <vt:lpstr>Context</vt:lpstr>
      <vt:lpstr>SDCCD 2023-2030 Strategic Plan  Key Objectives</vt:lpstr>
      <vt:lpstr>Guiding Principles</vt:lpstr>
      <vt:lpstr>Overview</vt:lpstr>
      <vt:lpstr>Overview (continued)</vt:lpstr>
      <vt:lpstr>Overview (continued)</vt:lpstr>
      <vt:lpstr>Technology Services Key Priorities</vt:lpstr>
      <vt:lpstr>Questions?</vt:lpstr>
      <vt:lpstr>PowerPoint Presentation</vt:lpstr>
      <vt:lpstr>  Department Changes &amp; Initiatives</vt:lpstr>
      <vt:lpstr>  Housing</vt:lpstr>
      <vt:lpstr>PowerPoint Presentation</vt:lpstr>
      <vt:lpstr>PowerPoint Presentation</vt:lpstr>
      <vt:lpstr>  Questions?</vt:lpstr>
      <vt:lpstr>Districtwide Communications and  Public Relations</vt:lpstr>
      <vt:lpstr>Districtwide Marketing</vt:lpstr>
      <vt:lpstr>State and Federal  Legislative Advocacy</vt:lpstr>
      <vt:lpstr>Questions?</vt:lpstr>
      <vt:lpstr>Planning Map for 2022-2023</vt:lpstr>
      <vt:lpstr>San Diego CCD Leadership Team</vt:lpstr>
      <vt:lpstr>San Diego CCD Leadership Team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leslieallyse@gmail.com</dc:creator>
  <cp:lastModifiedBy>Margaret Lamb</cp:lastModifiedBy>
  <cp:revision>100</cp:revision>
  <dcterms:created xsi:type="dcterms:W3CDTF">2021-07-26T23:32:45Z</dcterms:created>
  <dcterms:modified xsi:type="dcterms:W3CDTF">2022-11-04T23:35:38Z</dcterms:modified>
</cp:coreProperties>
</file>