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65" r:id="rId2"/>
    <p:sldId id="264" r:id="rId3"/>
    <p:sldId id="261" r:id="rId4"/>
    <p:sldId id="263" r:id="rId5"/>
    <p:sldId id="268" r:id="rId6"/>
    <p:sldId id="269" r:id="rId7"/>
    <p:sldId id="270" r:id="rId8"/>
    <p:sldId id="275" r:id="rId9"/>
    <p:sldId id="267" r:id="rId10"/>
    <p:sldId id="277" r:id="rId11"/>
    <p:sldId id="276" r:id="rId12"/>
    <p:sldId id="272" r:id="rId13"/>
    <p:sldId id="273" r:id="rId14"/>
    <p:sldId id="280" r:id="rId15"/>
    <p:sldId id="271" r:id="rId16"/>
    <p:sldId id="274" r:id="rId17"/>
    <p:sldId id="282" r:id="rId18"/>
    <p:sldId id="283" r:id="rId19"/>
    <p:sldId id="284" r:id="rId20"/>
    <p:sldId id="295" r:id="rId21"/>
    <p:sldId id="294" r:id="rId22"/>
    <p:sldId id="300" r:id="rId23"/>
    <p:sldId id="302" r:id="rId24"/>
    <p:sldId id="303" r:id="rId25"/>
    <p:sldId id="281" r:id="rId26"/>
    <p:sldId id="304" r:id="rId27"/>
    <p:sldId id="305" r:id="rId28"/>
    <p:sldId id="306" r:id="rId29"/>
    <p:sldId id="307" r:id="rId30"/>
    <p:sldId id="309" r:id="rId31"/>
    <p:sldId id="262" r:id="rId32"/>
    <p:sldId id="310" r:id="rId33"/>
    <p:sldId id="311" r:id="rId34"/>
    <p:sldId id="312" r:id="rId35"/>
    <p:sldId id="260" r:id="rId36"/>
    <p:sldId id="313" r:id="rId37"/>
    <p:sldId id="314" r:id="rId38"/>
    <p:sldId id="315" r:id="rId39"/>
    <p:sldId id="316" r:id="rId40"/>
    <p:sldId id="317" r:id="rId41"/>
    <p:sldId id="318" r:id="rId42"/>
    <p:sldId id="319" r:id="rId43"/>
    <p:sldId id="320" r:id="rId44"/>
    <p:sldId id="26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3361"/>
  </p:normalViewPr>
  <p:slideViewPr>
    <p:cSldViewPr snapToGrid="0" snapToObjects="1">
      <p:cViewPr varScale="1">
        <p:scale>
          <a:sx n="82" d="100"/>
          <a:sy n="82" d="100"/>
        </p:scale>
        <p:origin x="1064" y="168"/>
      </p:cViewPr>
      <p:guideLst/>
    </p:cSldViewPr>
  </p:slideViewPr>
  <p:outlineViewPr>
    <p:cViewPr>
      <p:scale>
        <a:sx n="33" d="100"/>
        <a:sy n="33" d="100"/>
      </p:scale>
      <p:origin x="0" y="-118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6A99C-2B0B-1F42-99BF-E3E87200F4A9}" type="datetimeFigureOut">
              <a:rPr lang="en-US" smtClean="0"/>
              <a:t>11/14/22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D909D-E5E5-8F4D-8D4A-DB8D9653422E}" type="slidenum">
              <a:rPr lang="en-US" smtClean="0"/>
              <a:t>‹#›</a:t>
            </a:fld>
            <a:endParaRPr lang="en-US"/>
          </a:p>
        </p:txBody>
      </p:sp>
    </p:spTree>
    <p:extLst>
      <p:ext uri="{BB962C8B-B14F-4D97-AF65-F5344CB8AC3E}">
        <p14:creationId xmlns:p14="http://schemas.microsoft.com/office/powerpoint/2010/main" val="2247672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 name="Google Shape;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7947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ddaca936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ddaca936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Julie</a:t>
            </a:r>
            <a:endParaRPr/>
          </a:p>
        </p:txBody>
      </p:sp>
    </p:spTree>
    <p:extLst>
      <p:ext uri="{BB962C8B-B14F-4D97-AF65-F5344CB8AC3E}">
        <p14:creationId xmlns:p14="http://schemas.microsoft.com/office/powerpoint/2010/main" val="3888784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76829f39e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76829f39e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Eric</a:t>
            </a:r>
            <a:endParaRPr/>
          </a:p>
        </p:txBody>
      </p:sp>
      <p:sp>
        <p:nvSpPr>
          <p:cNvPr id="99" name="Google Shape;99;g176829f39e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366833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735c4f9a13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735c4f9a13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065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735c4f9a13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735c4f9a13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692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76829f39e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76829f39e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Eric</a:t>
            </a:r>
            <a:endParaRPr/>
          </a:p>
        </p:txBody>
      </p:sp>
      <p:sp>
        <p:nvSpPr>
          <p:cNvPr id="99" name="Google Shape;99;g176829f39e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933642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Stephanie </a:t>
            </a:r>
            <a:endParaRPr dirty="0"/>
          </a:p>
        </p:txBody>
      </p:sp>
      <p:sp>
        <p:nvSpPr>
          <p:cNvPr id="177" name="Google Shape;177;p1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ASCCC Academic Academy 2020</a:t>
            </a:r>
            <a:endParaRPr dirty="0"/>
          </a:p>
        </p:txBody>
      </p:sp>
      <p:sp>
        <p:nvSpPr>
          <p:cNvPr id="178" name="Google Shape;17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extLst>
      <p:ext uri="{BB962C8B-B14F-4D97-AF65-F5344CB8AC3E}">
        <p14:creationId xmlns:p14="http://schemas.microsoft.com/office/powerpoint/2010/main" val="2649986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Ginni </a:t>
            </a:r>
            <a:endParaRPr dirty="0"/>
          </a:p>
        </p:txBody>
      </p:sp>
      <p:sp>
        <p:nvSpPr>
          <p:cNvPr id="203" name="Google Shape;203;p1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ASCCC Academic Academy 2020</a:t>
            </a:r>
            <a:endParaRPr dirty="0"/>
          </a:p>
        </p:txBody>
      </p:sp>
      <p:sp>
        <p:nvSpPr>
          <p:cNvPr id="204" name="Google Shape;20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extLst>
      <p:ext uri="{BB962C8B-B14F-4D97-AF65-F5344CB8AC3E}">
        <p14:creationId xmlns:p14="http://schemas.microsoft.com/office/powerpoint/2010/main" val="1133903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Ginni </a:t>
            </a:r>
            <a:endParaRPr dirty="0"/>
          </a:p>
        </p:txBody>
      </p:sp>
      <p:sp>
        <p:nvSpPr>
          <p:cNvPr id="229" name="Google Shape;229;p15: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ASCCC Academic Academy 2020</a:t>
            </a:r>
            <a:endParaRPr dirty="0"/>
          </a:p>
        </p:txBody>
      </p:sp>
      <p:sp>
        <p:nvSpPr>
          <p:cNvPr id="230" name="Google Shape;23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extLst>
      <p:ext uri="{BB962C8B-B14F-4D97-AF65-F5344CB8AC3E}">
        <p14:creationId xmlns:p14="http://schemas.microsoft.com/office/powerpoint/2010/main" val="3701458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Ginni </a:t>
            </a:r>
            <a:endParaRPr dirty="0"/>
          </a:p>
        </p:txBody>
      </p:sp>
      <p:sp>
        <p:nvSpPr>
          <p:cNvPr id="256" name="Google Shape;256;p1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ASCCC Academic Academy 2020</a:t>
            </a:r>
            <a:endParaRPr dirty="0"/>
          </a:p>
        </p:txBody>
      </p:sp>
      <p:sp>
        <p:nvSpPr>
          <p:cNvPr id="257" name="Google Shape;25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extLst>
      <p:ext uri="{BB962C8B-B14F-4D97-AF65-F5344CB8AC3E}">
        <p14:creationId xmlns:p14="http://schemas.microsoft.com/office/powerpoint/2010/main" val="291918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Ginni </a:t>
            </a:r>
            <a:endParaRPr dirty="0"/>
          </a:p>
        </p:txBody>
      </p:sp>
      <p:sp>
        <p:nvSpPr>
          <p:cNvPr id="265" name="Google Shape;265;p1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t>ASCCC Academic Academy 2020</a:t>
            </a:r>
            <a:endParaRPr dirty="0"/>
          </a:p>
        </p:txBody>
      </p:sp>
      <p:sp>
        <p:nvSpPr>
          <p:cNvPr id="266" name="Google Shape;26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dirty="0"/>
          </a:p>
        </p:txBody>
      </p:sp>
    </p:spTree>
    <p:extLst>
      <p:ext uri="{BB962C8B-B14F-4D97-AF65-F5344CB8AC3E}">
        <p14:creationId xmlns:p14="http://schemas.microsoft.com/office/powerpoint/2010/main" val="2285911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76829f39e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76829f39e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Eric</a:t>
            </a:r>
            <a:endParaRPr/>
          </a:p>
        </p:txBody>
      </p:sp>
      <p:sp>
        <p:nvSpPr>
          <p:cNvPr id="99" name="Google Shape;99;g176829f39e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extLst>
      <p:ext uri="{BB962C8B-B14F-4D97-AF65-F5344CB8AC3E}">
        <p14:creationId xmlns:p14="http://schemas.microsoft.com/office/powerpoint/2010/main" val="1836419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dirty="0"/>
              <a:t>LaTonya </a:t>
            </a:r>
          </a:p>
          <a:p>
            <a:pPr marL="0" lvl="0" indent="0" algn="l" rtl="0">
              <a:spcBef>
                <a:spcPts val="0"/>
              </a:spcBef>
              <a:spcAft>
                <a:spcPts val="0"/>
              </a:spcAft>
              <a:buNone/>
            </a:pPr>
            <a:endParaRPr dirty="0"/>
          </a:p>
        </p:txBody>
      </p:sp>
      <p:sp>
        <p:nvSpPr>
          <p:cNvPr id="374" name="Google Shape;37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9037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515e23dbc4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515e23dbc4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dirty="0"/>
              <a:t>LaTonya </a:t>
            </a:r>
          </a:p>
          <a:p>
            <a:pPr marL="0" lvl="0" indent="0" algn="l" rtl="0">
              <a:spcBef>
                <a:spcPts val="0"/>
              </a:spcBef>
              <a:spcAft>
                <a:spcPts val="0"/>
              </a:spcAft>
              <a:buNone/>
            </a:pPr>
            <a:endParaRPr dirty="0"/>
          </a:p>
        </p:txBody>
      </p:sp>
      <p:sp>
        <p:nvSpPr>
          <p:cNvPr id="367" name="Google Shape;367;g1515e23dbc4_0_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dirty="0"/>
          </a:p>
        </p:txBody>
      </p:sp>
    </p:spTree>
    <p:extLst>
      <p:ext uri="{BB962C8B-B14F-4D97-AF65-F5344CB8AC3E}">
        <p14:creationId xmlns:p14="http://schemas.microsoft.com/office/powerpoint/2010/main" val="4160692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562efcdde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Cheryl </a:t>
            </a:r>
            <a:endParaRPr dirty="0"/>
          </a:p>
        </p:txBody>
      </p:sp>
      <p:sp>
        <p:nvSpPr>
          <p:cNvPr id="436" name="Google Shape;436;g1562efcdde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4321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562efcdde7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1562efcdde7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dirty="0"/>
              <a:t>Stephanie </a:t>
            </a:r>
          </a:p>
        </p:txBody>
      </p:sp>
      <p:sp>
        <p:nvSpPr>
          <p:cNvPr id="454" name="Google Shape;454;g1562efcdde7_0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dirty="0"/>
          </a:p>
        </p:txBody>
      </p:sp>
    </p:spTree>
    <p:extLst>
      <p:ext uri="{BB962C8B-B14F-4D97-AF65-F5344CB8AC3E}">
        <p14:creationId xmlns:p14="http://schemas.microsoft.com/office/powerpoint/2010/main" val="3688681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562efcdde7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1562efcdde7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Stephanie </a:t>
            </a:r>
            <a:endParaRPr dirty="0"/>
          </a:p>
        </p:txBody>
      </p:sp>
      <p:sp>
        <p:nvSpPr>
          <p:cNvPr id="462" name="Google Shape;462;g1562efcdde7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dirty="0"/>
          </a:p>
        </p:txBody>
      </p:sp>
    </p:spTree>
    <p:extLst>
      <p:ext uri="{BB962C8B-B14F-4D97-AF65-F5344CB8AC3E}">
        <p14:creationId xmlns:p14="http://schemas.microsoft.com/office/powerpoint/2010/main" val="886891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76829f39e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76829f39e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Eric</a:t>
            </a:r>
            <a:endParaRPr/>
          </a:p>
        </p:txBody>
      </p:sp>
      <p:sp>
        <p:nvSpPr>
          <p:cNvPr id="99" name="Google Shape;99;g176829f39e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1453952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701040" y="4444861"/>
            <a:ext cx="5608320" cy="3636705"/>
          </a:xfrm>
          <a:prstGeom prst="rect">
            <a:avLst/>
          </a:prstGeom>
        </p:spPr>
        <p:txBody>
          <a:bodyPr spcFirstLastPara="1" wrap="square" lIns="92815" tIns="46395" rIns="92815" bIns="46395" anchor="t" anchorCtr="0">
            <a:noAutofit/>
          </a:bodyPr>
          <a:lstStyle/>
          <a:p>
            <a:pPr marL="0" indent="0">
              <a:spcBef>
                <a:spcPts val="365"/>
              </a:spcBef>
            </a:pPr>
            <a:r>
              <a:rPr lang="en-US" dirty="0"/>
              <a:t>Alyssa</a:t>
            </a:r>
          </a:p>
          <a:p>
            <a:pPr marL="0" indent="0">
              <a:spcBef>
                <a:spcPts val="365"/>
              </a:spcBef>
            </a:pPr>
            <a:r>
              <a:rPr lang="en-US" dirty="0"/>
              <a:t>Instead of standing here sharing what is or should be the secret sauce to moving from data to action - I am going to share an example of how college used data to engage across the institution to reimagine what transfer could look like for their students based on statewide and local data.</a:t>
            </a:r>
            <a:endParaRPr dirty="0"/>
          </a:p>
          <a:p>
            <a:pPr marL="0" indent="0">
              <a:spcBef>
                <a:spcPts val="365"/>
              </a:spcBef>
            </a:pPr>
            <a:endParaRPr dirty="0"/>
          </a:p>
          <a:p>
            <a:pPr marL="0" indent="0">
              <a:spcBef>
                <a:spcPts val="365"/>
              </a:spcBef>
            </a:pPr>
            <a:r>
              <a:rPr lang="en-US" dirty="0"/>
              <a:t>By reimaging transfer as a continuum –examples of taking this idea that transfer is a continuum and that everyone has a role to play to support transfer</a:t>
            </a:r>
            <a:endParaRPr b="1" dirty="0"/>
          </a:p>
          <a:p>
            <a:pPr marL="0" indent="0">
              <a:spcBef>
                <a:spcPts val="365"/>
              </a:spcBef>
              <a:buClr>
                <a:schemeClr val="dk1"/>
              </a:buClr>
              <a:buSzPts val="1100"/>
            </a:pPr>
            <a:endParaRPr b="1" dirty="0"/>
          </a:p>
          <a:p>
            <a:pPr marL="0" indent="0">
              <a:spcBef>
                <a:spcPts val="365"/>
              </a:spcBef>
            </a:pPr>
            <a:r>
              <a:rPr lang="en-US" dirty="0"/>
              <a:t>And the ways in which they made information accessible and actionable to reimagine and redesign their transfer support structures for students – </a:t>
            </a:r>
            <a:endParaRPr dirty="0"/>
          </a:p>
          <a:p>
            <a:pPr marL="0" indent="0">
              <a:spcBef>
                <a:spcPts val="365"/>
              </a:spcBef>
            </a:pPr>
            <a:endParaRPr dirty="0"/>
          </a:p>
          <a:p>
            <a:pPr marL="0" indent="0">
              <a:spcBef>
                <a:spcPts val="365"/>
              </a:spcBef>
            </a:pPr>
            <a:r>
              <a:rPr lang="en-US" dirty="0"/>
              <a:t>from the data they examined to the connections with other major efforts such as guided pathways they connected this work to</a:t>
            </a:r>
            <a:endParaRPr dirty="0"/>
          </a:p>
          <a:p>
            <a:pPr marL="0" indent="0">
              <a:spcBef>
                <a:spcPts val="365"/>
              </a:spcBef>
            </a:pPr>
            <a:endParaRPr dirty="0"/>
          </a:p>
        </p:txBody>
      </p:sp>
      <p:sp>
        <p:nvSpPr>
          <p:cNvPr id="141" name="Google Shape;141;p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0947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7aa28f4416_0_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7aa28f4416_0_9:notes"/>
          <p:cNvSpPr txBox="1">
            <a:spLocks noGrp="1"/>
          </p:cNvSpPr>
          <p:nvPr>
            <p:ph type="body" idx="1"/>
          </p:nvPr>
        </p:nvSpPr>
        <p:spPr>
          <a:xfrm>
            <a:off x="701040" y="4444861"/>
            <a:ext cx="5608320" cy="3636856"/>
          </a:xfrm>
          <a:prstGeom prst="rect">
            <a:avLst/>
          </a:prstGeom>
        </p:spPr>
        <p:txBody>
          <a:bodyPr spcFirstLastPara="1" wrap="square" lIns="92815" tIns="46395" rIns="92815" bIns="46395" anchor="t" anchorCtr="0">
            <a:noAutofit/>
          </a:bodyPr>
          <a:lstStyle/>
          <a:p>
            <a:pPr marL="0" indent="0">
              <a:spcBef>
                <a:spcPts val="365"/>
              </a:spcBef>
            </a:pPr>
            <a:r>
              <a:rPr lang="en-US" dirty="0"/>
              <a:t>Alyssa</a:t>
            </a:r>
            <a:endParaRPr dirty="0"/>
          </a:p>
        </p:txBody>
      </p:sp>
      <p:sp>
        <p:nvSpPr>
          <p:cNvPr id="150" name="Google Shape;150;g17aa28f4416_0_9:notes"/>
          <p:cNvSpPr txBox="1">
            <a:spLocks noGrp="1"/>
          </p:cNvSpPr>
          <p:nvPr>
            <p:ph type="sldNum" idx="12"/>
          </p:nvPr>
        </p:nvSpPr>
        <p:spPr>
          <a:xfrm>
            <a:off x="3970938" y="8772668"/>
            <a:ext cx="3037840" cy="463319"/>
          </a:xfrm>
          <a:prstGeom prst="rect">
            <a:avLst/>
          </a:prstGeom>
        </p:spPr>
        <p:txBody>
          <a:bodyPr spcFirstLastPara="1" wrap="square" lIns="92815" tIns="46395" rIns="92815" bIns="46395" anchor="b" anchorCtr="0">
            <a:noAutofit/>
          </a:bodyPr>
          <a:lstStyle/>
          <a:p>
            <a:pPr algn="r"/>
            <a:fld id="{00000000-1234-1234-1234-123412341234}" type="slidenum">
              <a:rPr lang="en-US"/>
              <a:pPr algn="r"/>
              <a:t>27</a:t>
            </a:fld>
            <a:endParaRPr/>
          </a:p>
        </p:txBody>
      </p:sp>
    </p:spTree>
    <p:extLst>
      <p:ext uri="{BB962C8B-B14F-4D97-AF65-F5344CB8AC3E}">
        <p14:creationId xmlns:p14="http://schemas.microsoft.com/office/powerpoint/2010/main" val="2727929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7aa28f4416_0_0:notes"/>
          <p:cNvSpPr txBox="1">
            <a:spLocks noGrp="1"/>
          </p:cNvSpPr>
          <p:nvPr>
            <p:ph type="body" idx="1"/>
          </p:nvPr>
        </p:nvSpPr>
        <p:spPr>
          <a:xfrm>
            <a:off x="701040" y="4444861"/>
            <a:ext cx="5608320" cy="3636856"/>
          </a:xfrm>
          <a:prstGeom prst="rect">
            <a:avLst/>
          </a:prstGeom>
        </p:spPr>
        <p:txBody>
          <a:bodyPr spcFirstLastPara="1" wrap="square" lIns="92815" tIns="46395" rIns="92815" bIns="46395" anchor="t" anchorCtr="0">
            <a:noAutofit/>
          </a:bodyPr>
          <a:lstStyle/>
          <a:p>
            <a:pPr marL="0" indent="0">
              <a:spcBef>
                <a:spcPts val="365"/>
              </a:spcBef>
            </a:pPr>
            <a:r>
              <a:rPr lang="en-US" dirty="0"/>
              <a:t>Alyssa</a:t>
            </a:r>
            <a:endParaRPr dirty="0"/>
          </a:p>
        </p:txBody>
      </p:sp>
      <p:sp>
        <p:nvSpPr>
          <p:cNvPr id="159" name="Google Shape;159;g17aa28f4416_0_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3022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76829f39e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76829f39e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Eric</a:t>
            </a:r>
            <a:endParaRPr/>
          </a:p>
        </p:txBody>
      </p:sp>
      <p:sp>
        <p:nvSpPr>
          <p:cNvPr id="99" name="Google Shape;99;g176829f39e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extLst>
      <p:ext uri="{BB962C8B-B14F-4D97-AF65-F5344CB8AC3E}">
        <p14:creationId xmlns:p14="http://schemas.microsoft.com/office/powerpoint/2010/main" val="792247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7a738dfb6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7a738dfb6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466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Manuel</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30</a:t>
            </a:fld>
            <a:endParaRPr lang="en-US" altLang="en-US"/>
          </a:p>
        </p:txBody>
      </p:sp>
    </p:spTree>
    <p:extLst>
      <p:ext uri="{BB962C8B-B14F-4D97-AF65-F5344CB8AC3E}">
        <p14:creationId xmlns:p14="http://schemas.microsoft.com/office/powerpoint/2010/main" val="3982610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r>
              <a:rPr lang="en-US" dirty="0"/>
              <a:t>, Manuel</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31</a:t>
            </a:fld>
            <a:endParaRPr lang="en-US" altLang="en-US"/>
          </a:p>
        </p:txBody>
      </p:sp>
    </p:spTree>
    <p:extLst>
      <p:ext uri="{BB962C8B-B14F-4D97-AF65-F5344CB8AC3E}">
        <p14:creationId xmlns:p14="http://schemas.microsoft.com/office/powerpoint/2010/main" val="2535392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 Carlos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32</a:t>
            </a:fld>
            <a:endParaRPr lang="en-US" altLang="en-US"/>
          </a:p>
        </p:txBody>
      </p:sp>
    </p:spTree>
    <p:extLst>
      <p:ext uri="{BB962C8B-B14F-4D97-AF65-F5344CB8AC3E}">
        <p14:creationId xmlns:p14="http://schemas.microsoft.com/office/powerpoint/2010/main" val="2506254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33</a:t>
            </a:fld>
            <a:endParaRPr lang="en-US" altLang="en-US"/>
          </a:p>
        </p:txBody>
      </p:sp>
    </p:spTree>
    <p:extLst>
      <p:ext uri="{BB962C8B-B14F-4D97-AF65-F5344CB8AC3E}">
        <p14:creationId xmlns:p14="http://schemas.microsoft.com/office/powerpoint/2010/main" val="31481854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76829f39e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76829f39e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Eric</a:t>
            </a:r>
            <a:endParaRPr/>
          </a:p>
        </p:txBody>
      </p:sp>
      <p:sp>
        <p:nvSpPr>
          <p:cNvPr id="99" name="Google Shape;99;g176829f39e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extLst>
      <p:ext uri="{BB962C8B-B14F-4D97-AF65-F5344CB8AC3E}">
        <p14:creationId xmlns:p14="http://schemas.microsoft.com/office/powerpoint/2010/main" val="23046974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7a2b2a7f06_2_5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17a2b2a7f06_2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549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76829f39e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76829f39e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Eric</a:t>
            </a:r>
            <a:endParaRPr/>
          </a:p>
        </p:txBody>
      </p:sp>
      <p:sp>
        <p:nvSpPr>
          <p:cNvPr id="99" name="Google Shape;99;g176829f39e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extLst>
      <p:ext uri="{BB962C8B-B14F-4D97-AF65-F5344CB8AC3E}">
        <p14:creationId xmlns:p14="http://schemas.microsoft.com/office/powerpoint/2010/main" val="2951133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3" name="Google Shape;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87632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0" name="Google Shape;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37473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791a87d459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791a87d459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8" name="Google Shape;98;g1791a87d459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extLst>
      <p:ext uri="{BB962C8B-B14F-4D97-AF65-F5344CB8AC3E}">
        <p14:creationId xmlns:p14="http://schemas.microsoft.com/office/powerpoint/2010/main" val="2127567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4ddaca9365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4ddaca9365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Julie</a:t>
            </a:r>
            <a:endParaRPr/>
          </a:p>
          <a:p>
            <a:pPr marL="0" lvl="0" indent="0" algn="l" rtl="0">
              <a:spcBef>
                <a:spcPts val="0"/>
              </a:spcBef>
              <a:spcAft>
                <a:spcPts val="0"/>
              </a:spcAft>
              <a:buNone/>
            </a:pPr>
            <a:endParaRPr/>
          </a:p>
          <a:p>
            <a:pPr marL="0" lvl="0" indent="0" algn="l" rtl="0">
              <a:spcBef>
                <a:spcPts val="0"/>
              </a:spcBef>
              <a:spcAft>
                <a:spcPts val="0"/>
              </a:spcAft>
              <a:buNone/>
            </a:pPr>
            <a:r>
              <a:rPr lang="en"/>
              <a:t>53200 Definitions—Academic Senate, academic and professional matters</a:t>
            </a:r>
            <a:endParaRPr/>
          </a:p>
          <a:p>
            <a:pPr marL="0" lvl="0" indent="0" algn="l" rtl="0">
              <a:spcBef>
                <a:spcPts val="0"/>
              </a:spcBef>
              <a:spcAft>
                <a:spcPts val="0"/>
              </a:spcAft>
              <a:buNone/>
            </a:pPr>
            <a:r>
              <a:rPr lang="en"/>
              <a:t>53201 Academic Senate or Faculty Council</a:t>
            </a:r>
            <a:endParaRPr/>
          </a:p>
          <a:p>
            <a:pPr marL="0" lvl="0" indent="0" algn="l" rtl="0">
              <a:spcBef>
                <a:spcPts val="0"/>
              </a:spcBef>
              <a:spcAft>
                <a:spcPts val="0"/>
              </a:spcAft>
              <a:buNone/>
            </a:pPr>
            <a:r>
              <a:rPr lang="en"/>
              <a:t>53202 Formation; Procedures; Membership</a:t>
            </a:r>
            <a:endParaRPr/>
          </a:p>
          <a:p>
            <a:pPr marL="0" lvl="0" indent="0" algn="l" rtl="0">
              <a:spcBef>
                <a:spcPts val="0"/>
              </a:spcBef>
              <a:spcAft>
                <a:spcPts val="0"/>
              </a:spcAft>
              <a:buNone/>
            </a:pPr>
            <a:r>
              <a:rPr lang="en"/>
              <a:t>53203 Powers—</a:t>
            </a:r>
            <a:endParaRPr/>
          </a:p>
          <a:p>
            <a:pPr marL="0" lvl="0" indent="0" algn="l" rtl="0">
              <a:spcBef>
                <a:spcPts val="0"/>
              </a:spcBef>
              <a:spcAft>
                <a:spcPts val="0"/>
              </a:spcAft>
              <a:buNone/>
            </a:pPr>
            <a:r>
              <a:rPr lang="en"/>
              <a:t>53204 protection of due process and collective bargaining </a:t>
            </a:r>
            <a:endParaRPr/>
          </a:p>
          <a:p>
            <a:pPr marL="0" lvl="0" indent="0" algn="l" rtl="0">
              <a:spcBef>
                <a:spcPts val="0"/>
              </a:spcBef>
              <a:spcAft>
                <a:spcPts val="0"/>
              </a:spcAft>
              <a:buNone/>
            </a:pPr>
            <a:r>
              <a:rPr lang="en"/>
              <a:t>53206 ASCCC</a:t>
            </a:r>
            <a:endParaRPr/>
          </a:p>
        </p:txBody>
      </p:sp>
    </p:spTree>
    <p:extLst>
      <p:ext uri="{BB962C8B-B14F-4D97-AF65-F5344CB8AC3E}">
        <p14:creationId xmlns:p14="http://schemas.microsoft.com/office/powerpoint/2010/main" val="4000676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76829f39e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76829f39e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Eric</a:t>
            </a:r>
            <a:endParaRPr/>
          </a:p>
        </p:txBody>
      </p:sp>
      <p:sp>
        <p:nvSpPr>
          <p:cNvPr id="99" name="Google Shape;99;g176829f39e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extLst>
      <p:ext uri="{BB962C8B-B14F-4D97-AF65-F5344CB8AC3E}">
        <p14:creationId xmlns:p14="http://schemas.microsoft.com/office/powerpoint/2010/main" val="18953501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Ginni</a:t>
            </a:r>
            <a:endParaRPr/>
          </a:p>
        </p:txBody>
      </p:sp>
      <p:sp>
        <p:nvSpPr>
          <p:cNvPr id="89" name="Google Shape;8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00213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Ginni</a:t>
            </a:r>
            <a:r>
              <a:rPr lang="en-US" dirty="0"/>
              <a:t> and Wendy *info in other presentations</a:t>
            </a:r>
          </a:p>
          <a:p>
            <a:pPr marL="0" lvl="0" indent="0" algn="l" rtl="0">
              <a:spcBef>
                <a:spcPts val="0"/>
              </a:spcBef>
              <a:spcAft>
                <a:spcPts val="0"/>
              </a:spcAft>
              <a:buNone/>
            </a:pPr>
            <a:r>
              <a:rPr lang="en-US" dirty="0" err="1"/>
              <a:t>Ginni</a:t>
            </a:r>
            <a:r>
              <a:rPr lang="en-US" dirty="0"/>
              <a:t>: 1440, 440, (2017), 928, 927, Ethnic Studies</a:t>
            </a:r>
          </a:p>
          <a:p>
            <a:pPr marL="0" lvl="0" indent="0" algn="l" rtl="0">
              <a:spcBef>
                <a:spcPts val="0"/>
              </a:spcBef>
              <a:spcAft>
                <a:spcPts val="0"/>
              </a:spcAft>
              <a:buNone/>
            </a:pPr>
            <a:r>
              <a:rPr lang="en-US" dirty="0"/>
              <a:t>Wendy: 1456, SWP, (2018-2019), 1111, 1705</a:t>
            </a:r>
          </a:p>
          <a:p>
            <a:pPr marL="0" lvl="0" indent="0" algn="l" rtl="0">
              <a:spcBef>
                <a:spcPts val="0"/>
              </a:spcBef>
              <a:spcAft>
                <a:spcPts val="0"/>
              </a:spcAft>
              <a:buNone/>
            </a:pPr>
            <a:endParaRPr dirty="0"/>
          </a:p>
        </p:txBody>
      </p:sp>
      <p:sp>
        <p:nvSpPr>
          <p:cNvPr id="95" name="Google Shape;9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56339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Wendy- affirming CTE</a:t>
            </a:r>
            <a:endParaRPr dirty="0"/>
          </a:p>
        </p:txBody>
      </p:sp>
      <p:sp>
        <p:nvSpPr>
          <p:cNvPr id="101" name="Google Shape;1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66753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5e0346de34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Ginni</a:t>
            </a:r>
            <a:r>
              <a:rPr lang="en-US" dirty="0"/>
              <a:t>- affirming CTE</a:t>
            </a:r>
            <a:endParaRPr dirty="0"/>
          </a:p>
        </p:txBody>
      </p:sp>
      <p:sp>
        <p:nvSpPr>
          <p:cNvPr id="107" name="Google Shape;107;g15e0346de3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9997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4ddaca936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4ddaca936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Julie</a:t>
            </a:r>
            <a:endParaRPr/>
          </a:p>
        </p:txBody>
      </p:sp>
    </p:spTree>
    <p:extLst>
      <p:ext uri="{BB962C8B-B14F-4D97-AF65-F5344CB8AC3E}">
        <p14:creationId xmlns:p14="http://schemas.microsoft.com/office/powerpoint/2010/main" val="2049601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4ddaca9365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4ddaca9365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Julie (and Erik?)</a:t>
            </a:r>
            <a:endParaRPr/>
          </a:p>
        </p:txBody>
      </p:sp>
    </p:spTree>
    <p:extLst>
      <p:ext uri="{BB962C8B-B14F-4D97-AF65-F5344CB8AC3E}">
        <p14:creationId xmlns:p14="http://schemas.microsoft.com/office/powerpoint/2010/main" val="2028489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4ddaca9365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4ddaca9365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Erik</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629688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ddaca936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ddaca936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Julie</a:t>
            </a:r>
            <a:endParaRPr/>
          </a:p>
        </p:txBody>
      </p:sp>
    </p:spTree>
    <p:extLst>
      <p:ext uri="{BB962C8B-B14F-4D97-AF65-F5344CB8AC3E}">
        <p14:creationId xmlns:p14="http://schemas.microsoft.com/office/powerpoint/2010/main" val="2235021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76829f39e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76829f39e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Eric</a:t>
            </a:r>
            <a:endParaRPr/>
          </a:p>
        </p:txBody>
      </p:sp>
      <p:sp>
        <p:nvSpPr>
          <p:cNvPr id="99" name="Google Shape;99;g176829f39e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346043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59463-1052-6C4C-BC82-8B8230CD6B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AA692A-7610-B445-8F35-2D73073E55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AC365C-BF58-FE4F-A497-CF41952FE207}"/>
              </a:ext>
            </a:extLst>
          </p:cNvPr>
          <p:cNvSpPr>
            <a:spLocks noGrp="1"/>
          </p:cNvSpPr>
          <p:nvPr>
            <p:ph type="dt" sz="half" idx="10"/>
          </p:nvPr>
        </p:nvSpPr>
        <p:spPr/>
        <p:txBody>
          <a:bodyPr/>
          <a:lstStyle/>
          <a:p>
            <a:fld id="{8C788C41-6C0E-3148-9590-D7C7917B3599}" type="datetimeFigureOut">
              <a:rPr lang="en-US" smtClean="0"/>
              <a:t>11/14/22</a:t>
            </a:fld>
            <a:endParaRPr lang="en-US"/>
          </a:p>
        </p:txBody>
      </p:sp>
      <p:sp>
        <p:nvSpPr>
          <p:cNvPr id="5" name="Footer Placeholder 4">
            <a:extLst>
              <a:ext uri="{FF2B5EF4-FFF2-40B4-BE49-F238E27FC236}">
                <a16:creationId xmlns:a16="http://schemas.microsoft.com/office/drawing/2014/main" id="{90FAD4B9-1CAC-4242-A9A4-DA8AB32301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342EA-214A-7842-9CAE-9ACE2F1A005A}"/>
              </a:ext>
            </a:extLst>
          </p:cNvPr>
          <p:cNvSpPr>
            <a:spLocks noGrp="1"/>
          </p:cNvSpPr>
          <p:nvPr>
            <p:ph type="sldNum" sz="quarter" idx="12"/>
          </p:nvPr>
        </p:nvSpPr>
        <p:spPr/>
        <p:txBody>
          <a:bodyPr/>
          <a:lstStyle/>
          <a:p>
            <a:fld id="{F9C30C76-6E7E-8B4A-99B4-2FCDAB187466}" type="slidenum">
              <a:rPr lang="en-US" smtClean="0"/>
              <a:t>‹#›</a:t>
            </a:fld>
            <a:endParaRPr lang="en-US"/>
          </a:p>
        </p:txBody>
      </p:sp>
    </p:spTree>
    <p:extLst>
      <p:ext uri="{BB962C8B-B14F-4D97-AF65-F5344CB8AC3E}">
        <p14:creationId xmlns:p14="http://schemas.microsoft.com/office/powerpoint/2010/main" val="3303578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A6842-427B-1B48-9DB5-3D4BC48A41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4F0FCD-D117-6746-8C26-3ECF7C189B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006C0C-F4D1-C04B-9639-8C105B1D6CFC}"/>
              </a:ext>
            </a:extLst>
          </p:cNvPr>
          <p:cNvSpPr>
            <a:spLocks noGrp="1"/>
          </p:cNvSpPr>
          <p:nvPr>
            <p:ph type="dt" sz="half" idx="10"/>
          </p:nvPr>
        </p:nvSpPr>
        <p:spPr/>
        <p:txBody>
          <a:bodyPr/>
          <a:lstStyle/>
          <a:p>
            <a:fld id="{8C788C41-6C0E-3148-9590-D7C7917B3599}" type="datetimeFigureOut">
              <a:rPr lang="en-US" smtClean="0"/>
              <a:t>11/14/22</a:t>
            </a:fld>
            <a:endParaRPr lang="en-US"/>
          </a:p>
        </p:txBody>
      </p:sp>
      <p:sp>
        <p:nvSpPr>
          <p:cNvPr id="5" name="Footer Placeholder 4">
            <a:extLst>
              <a:ext uri="{FF2B5EF4-FFF2-40B4-BE49-F238E27FC236}">
                <a16:creationId xmlns:a16="http://schemas.microsoft.com/office/drawing/2014/main" id="{2F5E0126-3001-6845-A297-07D7E72FF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FD47A-FDCA-3C49-B375-CC40FDEE75C7}"/>
              </a:ext>
            </a:extLst>
          </p:cNvPr>
          <p:cNvSpPr>
            <a:spLocks noGrp="1"/>
          </p:cNvSpPr>
          <p:nvPr>
            <p:ph type="sldNum" sz="quarter" idx="12"/>
          </p:nvPr>
        </p:nvSpPr>
        <p:spPr/>
        <p:txBody>
          <a:bodyPr/>
          <a:lstStyle/>
          <a:p>
            <a:fld id="{F9C30C76-6E7E-8B4A-99B4-2FCDAB187466}" type="slidenum">
              <a:rPr lang="en-US" smtClean="0"/>
              <a:t>‹#›</a:t>
            </a:fld>
            <a:endParaRPr lang="en-US"/>
          </a:p>
        </p:txBody>
      </p:sp>
    </p:spTree>
    <p:extLst>
      <p:ext uri="{BB962C8B-B14F-4D97-AF65-F5344CB8AC3E}">
        <p14:creationId xmlns:p14="http://schemas.microsoft.com/office/powerpoint/2010/main" val="14047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EF68AA-EFC0-0544-BEEC-EBA29C13FF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AEAB19-26EE-E546-83A3-2CE683FFFE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86F41-3974-5346-854E-38BC1FD7F4E3}"/>
              </a:ext>
            </a:extLst>
          </p:cNvPr>
          <p:cNvSpPr>
            <a:spLocks noGrp="1"/>
          </p:cNvSpPr>
          <p:nvPr>
            <p:ph type="dt" sz="half" idx="10"/>
          </p:nvPr>
        </p:nvSpPr>
        <p:spPr/>
        <p:txBody>
          <a:bodyPr/>
          <a:lstStyle/>
          <a:p>
            <a:fld id="{8C788C41-6C0E-3148-9590-D7C7917B3599}" type="datetimeFigureOut">
              <a:rPr lang="en-US" smtClean="0"/>
              <a:t>11/14/22</a:t>
            </a:fld>
            <a:endParaRPr lang="en-US"/>
          </a:p>
        </p:txBody>
      </p:sp>
      <p:sp>
        <p:nvSpPr>
          <p:cNvPr id="5" name="Footer Placeholder 4">
            <a:extLst>
              <a:ext uri="{FF2B5EF4-FFF2-40B4-BE49-F238E27FC236}">
                <a16:creationId xmlns:a16="http://schemas.microsoft.com/office/drawing/2014/main" id="{2FC6C0D1-007C-3949-836D-6DBDC6C6B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33287-E98D-0A41-87EB-09B28BB60474}"/>
              </a:ext>
            </a:extLst>
          </p:cNvPr>
          <p:cNvSpPr>
            <a:spLocks noGrp="1"/>
          </p:cNvSpPr>
          <p:nvPr>
            <p:ph type="sldNum" sz="quarter" idx="12"/>
          </p:nvPr>
        </p:nvSpPr>
        <p:spPr/>
        <p:txBody>
          <a:bodyPr/>
          <a:lstStyle/>
          <a:p>
            <a:fld id="{F9C30C76-6E7E-8B4A-99B4-2FCDAB187466}" type="slidenum">
              <a:rPr lang="en-US" smtClean="0"/>
              <a:t>‹#›</a:t>
            </a:fld>
            <a:endParaRPr lang="en-US"/>
          </a:p>
        </p:txBody>
      </p:sp>
    </p:spTree>
    <p:extLst>
      <p:ext uri="{BB962C8B-B14F-4D97-AF65-F5344CB8AC3E}">
        <p14:creationId xmlns:p14="http://schemas.microsoft.com/office/powerpoint/2010/main" val="2564041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ontent 1 Column Slide">
  <p:cSld name="1_Content 1 Column Slide">
    <p:spTree>
      <p:nvGrpSpPr>
        <p:cNvPr id="1" name="Shape 29"/>
        <p:cNvGrpSpPr/>
        <p:nvPr/>
      </p:nvGrpSpPr>
      <p:grpSpPr>
        <a:xfrm>
          <a:off x="0" y="0"/>
          <a:ext cx="0" cy="0"/>
          <a:chOff x="0" y="0"/>
          <a:chExt cx="0" cy="0"/>
        </a:xfrm>
      </p:grpSpPr>
      <p:pic>
        <p:nvPicPr>
          <p:cNvPr id="30" name="Google Shape;30;p10"/>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31" name="Google Shape;31;p10"/>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800">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2" name="Google Shape;32;p10"/>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0"/>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10"/>
          <p:cNvPicPr preferRelativeResize="0"/>
          <p:nvPr/>
        </p:nvPicPr>
        <p:blipFill rotWithShape="1">
          <a:blip r:embed="rId3">
            <a:alphaModFix/>
          </a:blip>
          <a:srcRect/>
          <a:stretch/>
        </p:blipFill>
        <p:spPr>
          <a:xfrm>
            <a:off x="-7112" y="5463"/>
            <a:ext cx="820736" cy="6847074"/>
          </a:xfrm>
          <a:prstGeom prst="rect">
            <a:avLst/>
          </a:prstGeom>
          <a:noFill/>
          <a:ln>
            <a:noFill/>
          </a:ln>
          <a:effectLst>
            <a:outerShdw blurRad="190500" dist="50800" algn="ctr" rotWithShape="0">
              <a:srgbClr val="000000">
                <a:alpha val="40000"/>
              </a:srgbClr>
            </a:outerShdw>
          </a:effectLst>
        </p:spPr>
      </p:pic>
    </p:spTree>
    <p:extLst>
      <p:ext uri="{BB962C8B-B14F-4D97-AF65-F5344CB8AC3E}">
        <p14:creationId xmlns:p14="http://schemas.microsoft.com/office/powerpoint/2010/main" val="1747423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1_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7"/>
          <p:cNvSpPr txBox="1">
            <a:spLocks noGrp="1"/>
          </p:cNvSpPr>
          <p:nvPr>
            <p:ph type="title"/>
          </p:nvPr>
        </p:nvSpPr>
        <p:spPr>
          <a:xfrm>
            <a:off x="959005" y="4323806"/>
            <a:ext cx="10432249" cy="2160534"/>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46942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11"/>
        <p:cNvGrpSpPr/>
        <p:nvPr/>
      </p:nvGrpSpPr>
      <p:grpSpPr>
        <a:xfrm>
          <a:off x="0" y="0"/>
          <a:ext cx="0" cy="0"/>
          <a:chOff x="0" y="0"/>
          <a:chExt cx="0" cy="0"/>
        </a:xfrm>
      </p:grpSpPr>
      <p:sp>
        <p:nvSpPr>
          <p:cNvPr id="12" name="Google Shape;12;p3"/>
          <p:cNvSpPr/>
          <p:nvPr/>
        </p:nvSpPr>
        <p:spPr>
          <a:xfrm>
            <a:off x="0" y="0"/>
            <a:ext cx="12192000" cy="2272800"/>
          </a:xfrm>
          <a:prstGeom prst="rect">
            <a:avLst/>
          </a:prstGeom>
          <a:solidFill>
            <a:schemeClr val="accent1"/>
          </a:solidFill>
          <a:ln w="12700" cap="flat" cmpd="sng">
            <a:solidFill>
              <a:srgbClr val="1F1A1B"/>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Arial"/>
              <a:ea typeface="Arial"/>
              <a:cs typeface="Arial"/>
              <a:sym typeface="Arial"/>
            </a:endParaRPr>
          </a:p>
        </p:txBody>
      </p:sp>
      <p:pic>
        <p:nvPicPr>
          <p:cNvPr id="13" name="Google Shape;13;p3"/>
          <p:cNvPicPr preferRelativeResize="0"/>
          <p:nvPr/>
        </p:nvPicPr>
        <p:blipFill rotWithShape="1">
          <a:blip r:embed="rId2">
            <a:alphaModFix/>
          </a:blip>
          <a:srcRect/>
          <a:stretch/>
        </p:blipFill>
        <p:spPr>
          <a:xfrm>
            <a:off x="830264" y="6376989"/>
            <a:ext cx="377825" cy="377825"/>
          </a:xfrm>
          <a:prstGeom prst="rect">
            <a:avLst/>
          </a:prstGeom>
          <a:noFill/>
          <a:ln>
            <a:noFill/>
          </a:ln>
        </p:spPr>
      </p:pic>
      <p:sp>
        <p:nvSpPr>
          <p:cNvPr id="14" name="Google Shape;14;p3"/>
          <p:cNvSpPr txBox="1">
            <a:spLocks noGrp="1"/>
          </p:cNvSpPr>
          <p:nvPr>
            <p:ph type="title"/>
          </p:nvPr>
        </p:nvSpPr>
        <p:spPr>
          <a:xfrm>
            <a:off x="2795451" y="403412"/>
            <a:ext cx="8558400" cy="168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1100"/>
              <a:buNone/>
              <a:defRPr sz="3867">
                <a:solidFill>
                  <a:schemeClr val="lt1"/>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15" name="Google Shape;15;p3"/>
          <p:cNvSpPr txBox="1">
            <a:spLocks noGrp="1"/>
          </p:cNvSpPr>
          <p:nvPr>
            <p:ph type="body" idx="1"/>
          </p:nvPr>
        </p:nvSpPr>
        <p:spPr>
          <a:xfrm>
            <a:off x="829995" y="2662568"/>
            <a:ext cx="10524000" cy="3569600"/>
          </a:xfrm>
          <a:prstGeom prst="rect">
            <a:avLst/>
          </a:prstGeom>
          <a:noFill/>
          <a:ln>
            <a:noFill/>
          </a:ln>
        </p:spPr>
        <p:txBody>
          <a:bodyPr spcFirstLastPara="1" wrap="square" lIns="68575" tIns="34275" rIns="68575" bIns="34275" anchor="t" anchorCtr="0">
            <a:noAutofit/>
          </a:bodyPr>
          <a:lstStyle>
            <a:lvl1pPr marL="609585" marR="0" lvl="0" indent="-304792" algn="l">
              <a:lnSpc>
                <a:spcPct val="90000"/>
              </a:lnSpc>
              <a:spcBef>
                <a:spcPts val="1067"/>
              </a:spcBef>
              <a:spcAft>
                <a:spcPts val="0"/>
              </a:spcAft>
              <a:buClr>
                <a:srgbClr val="404040"/>
              </a:buClr>
              <a:buSzPts val="1800"/>
              <a:buFont typeface="Arial"/>
              <a:buNone/>
              <a:defRPr sz="2400"/>
            </a:lvl1pPr>
            <a:lvl2pPr marL="1219170" lvl="1" indent="-457189" algn="l">
              <a:lnSpc>
                <a:spcPct val="90000"/>
              </a:lnSpc>
              <a:spcBef>
                <a:spcPts val="533"/>
              </a:spcBef>
              <a:spcAft>
                <a:spcPts val="0"/>
              </a:spcAft>
              <a:buClr>
                <a:srgbClr val="404040"/>
              </a:buClr>
              <a:buSzPts val="1800"/>
              <a:buChar char="•"/>
              <a:defRPr sz="2400"/>
            </a:lvl2pPr>
            <a:lvl3pPr marL="1828754" lvl="2" indent="-431789" algn="l">
              <a:lnSpc>
                <a:spcPct val="90000"/>
              </a:lnSpc>
              <a:spcBef>
                <a:spcPts val="533"/>
              </a:spcBef>
              <a:spcAft>
                <a:spcPts val="0"/>
              </a:spcAft>
              <a:buClr>
                <a:srgbClr val="404040"/>
              </a:buClr>
              <a:buSzPts val="1500"/>
              <a:buChar char="•"/>
              <a:defRPr sz="2000"/>
            </a:lvl3pPr>
            <a:lvl4pPr marL="2438339" lvl="3" indent="-423323" algn="l">
              <a:lnSpc>
                <a:spcPct val="90000"/>
              </a:lnSpc>
              <a:spcBef>
                <a:spcPts val="533"/>
              </a:spcBef>
              <a:spcAft>
                <a:spcPts val="0"/>
              </a:spcAft>
              <a:buClr>
                <a:srgbClr val="404040"/>
              </a:buClr>
              <a:buSzPts val="1400"/>
              <a:buChar char="•"/>
              <a:defRPr sz="1867"/>
            </a:lvl4pPr>
            <a:lvl5pPr marL="3047924" lvl="4" indent="-431789" algn="l">
              <a:lnSpc>
                <a:spcPct val="90000"/>
              </a:lnSpc>
              <a:spcBef>
                <a:spcPts val="533"/>
              </a:spcBef>
              <a:spcAft>
                <a:spcPts val="0"/>
              </a:spcAft>
              <a:buClr>
                <a:srgbClr val="404040"/>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16" name="Google Shape;16;p3"/>
          <p:cNvSpPr txBox="1">
            <a:spLocks noGrp="1"/>
          </p:cNvSpPr>
          <p:nvPr>
            <p:ph type="sldNum" idx="12"/>
          </p:nvPr>
        </p:nvSpPr>
        <p:spPr>
          <a:xfrm>
            <a:off x="10437813" y="6356351"/>
            <a:ext cx="916000" cy="365200"/>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fld id="{00000000-1234-1234-1234-123412341234}" type="slidenum">
              <a:rPr lang="en" smtClean="0"/>
              <a:pPr/>
              <a:t>‹#›</a:t>
            </a:fld>
            <a:endParaRPr lang="en"/>
          </a:p>
        </p:txBody>
      </p:sp>
      <p:pic>
        <p:nvPicPr>
          <p:cNvPr id="17" name="Google Shape;17;p3"/>
          <p:cNvPicPr preferRelativeResize="0"/>
          <p:nvPr/>
        </p:nvPicPr>
        <p:blipFill rotWithShape="1">
          <a:blip r:embed="rId3">
            <a:alphaModFix/>
          </a:blip>
          <a:srcRect/>
          <a:stretch/>
        </p:blipFill>
        <p:spPr>
          <a:xfrm>
            <a:off x="0" y="1"/>
            <a:ext cx="2575995" cy="2272937"/>
          </a:xfrm>
          <a:prstGeom prst="rect">
            <a:avLst/>
          </a:prstGeom>
          <a:noFill/>
          <a:ln>
            <a:noFill/>
          </a:ln>
        </p:spPr>
      </p:pic>
    </p:spTree>
    <p:extLst>
      <p:ext uri="{BB962C8B-B14F-4D97-AF65-F5344CB8AC3E}">
        <p14:creationId xmlns:p14="http://schemas.microsoft.com/office/powerpoint/2010/main" val="916282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183CD44-3FC7-6041-A378-45E01DF9E0D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38F5588A-1A2C-F348-AD5D-815A25DDC89B}"/>
              </a:ext>
            </a:extLst>
          </p:cNvPr>
          <p:cNvSpPr>
            <a:spLocks noGrp="1"/>
          </p:cNvSpPr>
          <p:nvPr>
            <p:ph type="sldNum" sz="quarter" idx="10"/>
          </p:nvPr>
        </p:nvSpPr>
        <p:spPr/>
        <p:txBody>
          <a:bodyPr/>
          <a:lstStyle>
            <a:lvl1pPr>
              <a:defRPr/>
            </a:lvl1pPr>
          </a:lstStyle>
          <a:p>
            <a:pPr>
              <a:defRPr/>
            </a:pPr>
            <a:fld id="{576C9E23-81DC-524C-9AAF-31FE3F6CAB57}" type="slidenum">
              <a:rPr lang="en-US" altLang="en-US"/>
              <a:pPr>
                <a:defRPr/>
              </a:pPr>
              <a:t>‹#›</a:t>
            </a:fld>
            <a:endParaRPr lang="en-US" altLang="en-US" dirty="0"/>
          </a:p>
        </p:txBody>
      </p:sp>
      <p:pic>
        <p:nvPicPr>
          <p:cNvPr id="3" name="Picture 2">
            <a:extLst>
              <a:ext uri="{FF2B5EF4-FFF2-40B4-BE49-F238E27FC236}">
                <a16:creationId xmlns:a16="http://schemas.microsoft.com/office/drawing/2014/main" id="{36CCA45E-D59C-F110-3DEB-8D15503F686E}"/>
              </a:ext>
            </a:extLst>
          </p:cNvPr>
          <p:cNvPicPr>
            <a:picLocks noChangeAspect="1"/>
          </p:cNvPicPr>
          <p:nvPr userDrawn="1"/>
        </p:nvPicPr>
        <p:blipFill>
          <a:blip r:embed="rId3"/>
          <a:srcRect/>
          <a:stretch/>
        </p:blipFill>
        <p:spPr>
          <a:xfrm>
            <a:off x="-4945" y="3"/>
            <a:ext cx="822046" cy="6857994"/>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572348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74B8E-E863-D241-96A0-149E439E4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E2DD01-679E-854F-900F-337706DFA0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C6390-4777-A641-844E-B2B7B56CB1AC}"/>
              </a:ext>
            </a:extLst>
          </p:cNvPr>
          <p:cNvSpPr>
            <a:spLocks noGrp="1"/>
          </p:cNvSpPr>
          <p:nvPr>
            <p:ph type="dt" sz="half" idx="10"/>
          </p:nvPr>
        </p:nvSpPr>
        <p:spPr/>
        <p:txBody>
          <a:bodyPr/>
          <a:lstStyle/>
          <a:p>
            <a:fld id="{8C788C41-6C0E-3148-9590-D7C7917B3599}" type="datetimeFigureOut">
              <a:rPr lang="en-US" smtClean="0"/>
              <a:t>11/14/22</a:t>
            </a:fld>
            <a:endParaRPr lang="en-US"/>
          </a:p>
        </p:txBody>
      </p:sp>
      <p:sp>
        <p:nvSpPr>
          <p:cNvPr id="5" name="Footer Placeholder 4">
            <a:extLst>
              <a:ext uri="{FF2B5EF4-FFF2-40B4-BE49-F238E27FC236}">
                <a16:creationId xmlns:a16="http://schemas.microsoft.com/office/drawing/2014/main" id="{16E9D0D4-DDD5-344C-B3F4-1E62B764A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C2162-9E5D-3A43-9764-2855F384A987}"/>
              </a:ext>
            </a:extLst>
          </p:cNvPr>
          <p:cNvSpPr>
            <a:spLocks noGrp="1"/>
          </p:cNvSpPr>
          <p:nvPr>
            <p:ph type="sldNum" sz="quarter" idx="12"/>
          </p:nvPr>
        </p:nvSpPr>
        <p:spPr/>
        <p:txBody>
          <a:bodyPr/>
          <a:lstStyle/>
          <a:p>
            <a:fld id="{F9C30C76-6E7E-8B4A-99B4-2FCDAB187466}" type="slidenum">
              <a:rPr lang="en-US" smtClean="0"/>
              <a:t>‹#›</a:t>
            </a:fld>
            <a:endParaRPr lang="en-US"/>
          </a:p>
        </p:txBody>
      </p:sp>
    </p:spTree>
    <p:extLst>
      <p:ext uri="{BB962C8B-B14F-4D97-AF65-F5344CB8AC3E}">
        <p14:creationId xmlns:p14="http://schemas.microsoft.com/office/powerpoint/2010/main" val="3218878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355D6-E7AC-6140-9718-C6FA1B27B3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4FDFCA-E597-6F4D-9F63-B3EE305542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1320FB-73FD-4049-ABB8-21A1D28DA3B6}"/>
              </a:ext>
            </a:extLst>
          </p:cNvPr>
          <p:cNvSpPr>
            <a:spLocks noGrp="1"/>
          </p:cNvSpPr>
          <p:nvPr>
            <p:ph type="dt" sz="half" idx="10"/>
          </p:nvPr>
        </p:nvSpPr>
        <p:spPr/>
        <p:txBody>
          <a:bodyPr/>
          <a:lstStyle/>
          <a:p>
            <a:fld id="{8C788C41-6C0E-3148-9590-D7C7917B3599}" type="datetimeFigureOut">
              <a:rPr lang="en-US" smtClean="0"/>
              <a:t>11/14/22</a:t>
            </a:fld>
            <a:endParaRPr lang="en-US"/>
          </a:p>
        </p:txBody>
      </p:sp>
      <p:sp>
        <p:nvSpPr>
          <p:cNvPr id="5" name="Footer Placeholder 4">
            <a:extLst>
              <a:ext uri="{FF2B5EF4-FFF2-40B4-BE49-F238E27FC236}">
                <a16:creationId xmlns:a16="http://schemas.microsoft.com/office/drawing/2014/main" id="{6FAA430B-2876-D246-A0DB-03EF473612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473675-6360-7F4E-A17E-8CB983BEEBEC}"/>
              </a:ext>
            </a:extLst>
          </p:cNvPr>
          <p:cNvSpPr>
            <a:spLocks noGrp="1"/>
          </p:cNvSpPr>
          <p:nvPr>
            <p:ph type="sldNum" sz="quarter" idx="12"/>
          </p:nvPr>
        </p:nvSpPr>
        <p:spPr/>
        <p:txBody>
          <a:bodyPr/>
          <a:lstStyle/>
          <a:p>
            <a:fld id="{F9C30C76-6E7E-8B4A-99B4-2FCDAB187466}" type="slidenum">
              <a:rPr lang="en-US" smtClean="0"/>
              <a:t>‹#›</a:t>
            </a:fld>
            <a:endParaRPr lang="en-US"/>
          </a:p>
        </p:txBody>
      </p:sp>
    </p:spTree>
    <p:extLst>
      <p:ext uri="{BB962C8B-B14F-4D97-AF65-F5344CB8AC3E}">
        <p14:creationId xmlns:p14="http://schemas.microsoft.com/office/powerpoint/2010/main" val="2565720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177F-B143-884C-9F02-7C97633AB8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463144-C5A2-7C45-ACF6-56BD21B551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4E0670-2F46-F04B-8025-082D43CCFD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99667D-29CD-1D48-81CC-6A05DE5D1862}"/>
              </a:ext>
            </a:extLst>
          </p:cNvPr>
          <p:cNvSpPr>
            <a:spLocks noGrp="1"/>
          </p:cNvSpPr>
          <p:nvPr>
            <p:ph type="dt" sz="half" idx="10"/>
          </p:nvPr>
        </p:nvSpPr>
        <p:spPr/>
        <p:txBody>
          <a:bodyPr/>
          <a:lstStyle/>
          <a:p>
            <a:fld id="{8C788C41-6C0E-3148-9590-D7C7917B3599}" type="datetimeFigureOut">
              <a:rPr lang="en-US" smtClean="0"/>
              <a:t>11/14/22</a:t>
            </a:fld>
            <a:endParaRPr lang="en-US"/>
          </a:p>
        </p:txBody>
      </p:sp>
      <p:sp>
        <p:nvSpPr>
          <p:cNvPr id="6" name="Footer Placeholder 5">
            <a:extLst>
              <a:ext uri="{FF2B5EF4-FFF2-40B4-BE49-F238E27FC236}">
                <a16:creationId xmlns:a16="http://schemas.microsoft.com/office/drawing/2014/main" id="{4B6D1C0A-8878-5843-A175-9084065188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22B1BD-8BBF-994E-8280-FC2DC66213D2}"/>
              </a:ext>
            </a:extLst>
          </p:cNvPr>
          <p:cNvSpPr>
            <a:spLocks noGrp="1"/>
          </p:cNvSpPr>
          <p:nvPr>
            <p:ph type="sldNum" sz="quarter" idx="12"/>
          </p:nvPr>
        </p:nvSpPr>
        <p:spPr/>
        <p:txBody>
          <a:bodyPr/>
          <a:lstStyle/>
          <a:p>
            <a:fld id="{F9C30C76-6E7E-8B4A-99B4-2FCDAB187466}" type="slidenum">
              <a:rPr lang="en-US" smtClean="0"/>
              <a:t>‹#›</a:t>
            </a:fld>
            <a:endParaRPr lang="en-US"/>
          </a:p>
        </p:txBody>
      </p:sp>
    </p:spTree>
    <p:extLst>
      <p:ext uri="{BB962C8B-B14F-4D97-AF65-F5344CB8AC3E}">
        <p14:creationId xmlns:p14="http://schemas.microsoft.com/office/powerpoint/2010/main" val="1957639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6CFC4-A336-9F4B-98E6-91DC7C4EF8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7427DA-8520-AA44-97C7-C9A299071E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596F30-BEBA-E543-8428-5E1658CE34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AD1221-FB32-574D-863C-A9793A7584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652156-413D-F847-8EDF-49F160B207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777C4F-247D-E347-8D9C-E0FAC0064AD4}"/>
              </a:ext>
            </a:extLst>
          </p:cNvPr>
          <p:cNvSpPr>
            <a:spLocks noGrp="1"/>
          </p:cNvSpPr>
          <p:nvPr>
            <p:ph type="dt" sz="half" idx="10"/>
          </p:nvPr>
        </p:nvSpPr>
        <p:spPr/>
        <p:txBody>
          <a:bodyPr/>
          <a:lstStyle/>
          <a:p>
            <a:fld id="{8C788C41-6C0E-3148-9590-D7C7917B3599}" type="datetimeFigureOut">
              <a:rPr lang="en-US" smtClean="0"/>
              <a:t>11/14/22</a:t>
            </a:fld>
            <a:endParaRPr lang="en-US"/>
          </a:p>
        </p:txBody>
      </p:sp>
      <p:sp>
        <p:nvSpPr>
          <p:cNvPr id="8" name="Footer Placeholder 7">
            <a:extLst>
              <a:ext uri="{FF2B5EF4-FFF2-40B4-BE49-F238E27FC236}">
                <a16:creationId xmlns:a16="http://schemas.microsoft.com/office/drawing/2014/main" id="{C4A5D317-7AF8-4546-9E0D-57129E3053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C09394-A499-4F4E-AD21-828598BC9E89}"/>
              </a:ext>
            </a:extLst>
          </p:cNvPr>
          <p:cNvSpPr>
            <a:spLocks noGrp="1"/>
          </p:cNvSpPr>
          <p:nvPr>
            <p:ph type="sldNum" sz="quarter" idx="12"/>
          </p:nvPr>
        </p:nvSpPr>
        <p:spPr/>
        <p:txBody>
          <a:bodyPr/>
          <a:lstStyle/>
          <a:p>
            <a:fld id="{F9C30C76-6E7E-8B4A-99B4-2FCDAB187466}" type="slidenum">
              <a:rPr lang="en-US" smtClean="0"/>
              <a:t>‹#›</a:t>
            </a:fld>
            <a:endParaRPr lang="en-US"/>
          </a:p>
        </p:txBody>
      </p:sp>
    </p:spTree>
    <p:extLst>
      <p:ext uri="{BB962C8B-B14F-4D97-AF65-F5344CB8AC3E}">
        <p14:creationId xmlns:p14="http://schemas.microsoft.com/office/powerpoint/2010/main" val="206021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76242-05F4-014E-9F7D-B7A6A46B10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0195D9-95DD-BC44-B6AF-0AC4755C4938}"/>
              </a:ext>
            </a:extLst>
          </p:cNvPr>
          <p:cNvSpPr>
            <a:spLocks noGrp="1"/>
          </p:cNvSpPr>
          <p:nvPr>
            <p:ph type="dt" sz="half" idx="10"/>
          </p:nvPr>
        </p:nvSpPr>
        <p:spPr/>
        <p:txBody>
          <a:bodyPr/>
          <a:lstStyle/>
          <a:p>
            <a:fld id="{8C788C41-6C0E-3148-9590-D7C7917B3599}" type="datetimeFigureOut">
              <a:rPr lang="en-US" smtClean="0"/>
              <a:t>11/14/22</a:t>
            </a:fld>
            <a:endParaRPr lang="en-US"/>
          </a:p>
        </p:txBody>
      </p:sp>
      <p:sp>
        <p:nvSpPr>
          <p:cNvPr id="4" name="Footer Placeholder 3">
            <a:extLst>
              <a:ext uri="{FF2B5EF4-FFF2-40B4-BE49-F238E27FC236}">
                <a16:creationId xmlns:a16="http://schemas.microsoft.com/office/drawing/2014/main" id="{FED3E868-6F85-3445-B963-B793298063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2B347D-4D6F-A445-8CF5-E2C1864254BE}"/>
              </a:ext>
            </a:extLst>
          </p:cNvPr>
          <p:cNvSpPr>
            <a:spLocks noGrp="1"/>
          </p:cNvSpPr>
          <p:nvPr>
            <p:ph type="sldNum" sz="quarter" idx="12"/>
          </p:nvPr>
        </p:nvSpPr>
        <p:spPr/>
        <p:txBody>
          <a:bodyPr/>
          <a:lstStyle/>
          <a:p>
            <a:fld id="{F9C30C76-6E7E-8B4A-99B4-2FCDAB187466}" type="slidenum">
              <a:rPr lang="en-US" smtClean="0"/>
              <a:t>‹#›</a:t>
            </a:fld>
            <a:endParaRPr lang="en-US"/>
          </a:p>
        </p:txBody>
      </p:sp>
    </p:spTree>
    <p:extLst>
      <p:ext uri="{BB962C8B-B14F-4D97-AF65-F5344CB8AC3E}">
        <p14:creationId xmlns:p14="http://schemas.microsoft.com/office/powerpoint/2010/main" val="1298021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3E662B-03C0-3A48-A018-6CD457EABC8B}"/>
              </a:ext>
            </a:extLst>
          </p:cNvPr>
          <p:cNvSpPr>
            <a:spLocks noGrp="1"/>
          </p:cNvSpPr>
          <p:nvPr>
            <p:ph type="dt" sz="half" idx="10"/>
          </p:nvPr>
        </p:nvSpPr>
        <p:spPr/>
        <p:txBody>
          <a:bodyPr/>
          <a:lstStyle/>
          <a:p>
            <a:fld id="{8C788C41-6C0E-3148-9590-D7C7917B3599}" type="datetimeFigureOut">
              <a:rPr lang="en-US" smtClean="0"/>
              <a:t>11/14/22</a:t>
            </a:fld>
            <a:endParaRPr lang="en-US"/>
          </a:p>
        </p:txBody>
      </p:sp>
      <p:sp>
        <p:nvSpPr>
          <p:cNvPr id="3" name="Footer Placeholder 2">
            <a:extLst>
              <a:ext uri="{FF2B5EF4-FFF2-40B4-BE49-F238E27FC236}">
                <a16:creationId xmlns:a16="http://schemas.microsoft.com/office/drawing/2014/main" id="{46AF1F3A-AEAA-6F45-83B8-70ED6000C4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B6A9B6-9951-ED4C-87CE-803BF78DFBCF}"/>
              </a:ext>
            </a:extLst>
          </p:cNvPr>
          <p:cNvSpPr>
            <a:spLocks noGrp="1"/>
          </p:cNvSpPr>
          <p:nvPr>
            <p:ph type="sldNum" sz="quarter" idx="12"/>
          </p:nvPr>
        </p:nvSpPr>
        <p:spPr/>
        <p:txBody>
          <a:bodyPr/>
          <a:lstStyle/>
          <a:p>
            <a:fld id="{F9C30C76-6E7E-8B4A-99B4-2FCDAB187466}" type="slidenum">
              <a:rPr lang="en-US" smtClean="0"/>
              <a:t>‹#›</a:t>
            </a:fld>
            <a:endParaRPr lang="en-US"/>
          </a:p>
        </p:txBody>
      </p:sp>
    </p:spTree>
    <p:extLst>
      <p:ext uri="{BB962C8B-B14F-4D97-AF65-F5344CB8AC3E}">
        <p14:creationId xmlns:p14="http://schemas.microsoft.com/office/powerpoint/2010/main" val="2799383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A0F9F-98BD-7344-B42B-E4E9ACF11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330CF1-FAAD-7841-919F-8754C200C8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8ED1AE-CE10-5B4F-ABD5-54A364BEB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1B356C-3BD5-B645-93EE-9484671A19C9}"/>
              </a:ext>
            </a:extLst>
          </p:cNvPr>
          <p:cNvSpPr>
            <a:spLocks noGrp="1"/>
          </p:cNvSpPr>
          <p:nvPr>
            <p:ph type="dt" sz="half" idx="10"/>
          </p:nvPr>
        </p:nvSpPr>
        <p:spPr/>
        <p:txBody>
          <a:bodyPr/>
          <a:lstStyle/>
          <a:p>
            <a:fld id="{8C788C41-6C0E-3148-9590-D7C7917B3599}" type="datetimeFigureOut">
              <a:rPr lang="en-US" smtClean="0"/>
              <a:t>11/14/22</a:t>
            </a:fld>
            <a:endParaRPr lang="en-US"/>
          </a:p>
        </p:txBody>
      </p:sp>
      <p:sp>
        <p:nvSpPr>
          <p:cNvPr id="6" name="Footer Placeholder 5">
            <a:extLst>
              <a:ext uri="{FF2B5EF4-FFF2-40B4-BE49-F238E27FC236}">
                <a16:creationId xmlns:a16="http://schemas.microsoft.com/office/drawing/2014/main" id="{E0A3CC1D-7463-FE49-90CD-0BA0EB8A14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9B925-69EB-A643-BD60-E3310479C4F1}"/>
              </a:ext>
            </a:extLst>
          </p:cNvPr>
          <p:cNvSpPr>
            <a:spLocks noGrp="1"/>
          </p:cNvSpPr>
          <p:nvPr>
            <p:ph type="sldNum" sz="quarter" idx="12"/>
          </p:nvPr>
        </p:nvSpPr>
        <p:spPr/>
        <p:txBody>
          <a:bodyPr/>
          <a:lstStyle/>
          <a:p>
            <a:fld id="{F9C30C76-6E7E-8B4A-99B4-2FCDAB187466}" type="slidenum">
              <a:rPr lang="en-US" smtClean="0"/>
              <a:t>‹#›</a:t>
            </a:fld>
            <a:endParaRPr lang="en-US"/>
          </a:p>
        </p:txBody>
      </p:sp>
    </p:spTree>
    <p:extLst>
      <p:ext uri="{BB962C8B-B14F-4D97-AF65-F5344CB8AC3E}">
        <p14:creationId xmlns:p14="http://schemas.microsoft.com/office/powerpoint/2010/main" val="411105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DD81-AB95-4B4F-8D46-0CAA4782A1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B79ED5-2DAA-7C40-888E-A4ADB201A5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A9C2BF-E2B8-8645-92F8-2E88999B9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66EE39-1A39-AD4E-8576-D347B9C8806A}"/>
              </a:ext>
            </a:extLst>
          </p:cNvPr>
          <p:cNvSpPr>
            <a:spLocks noGrp="1"/>
          </p:cNvSpPr>
          <p:nvPr>
            <p:ph type="dt" sz="half" idx="10"/>
          </p:nvPr>
        </p:nvSpPr>
        <p:spPr/>
        <p:txBody>
          <a:bodyPr/>
          <a:lstStyle/>
          <a:p>
            <a:fld id="{8C788C41-6C0E-3148-9590-D7C7917B3599}" type="datetimeFigureOut">
              <a:rPr lang="en-US" smtClean="0"/>
              <a:t>11/14/22</a:t>
            </a:fld>
            <a:endParaRPr lang="en-US"/>
          </a:p>
        </p:txBody>
      </p:sp>
      <p:sp>
        <p:nvSpPr>
          <p:cNvPr id="6" name="Footer Placeholder 5">
            <a:extLst>
              <a:ext uri="{FF2B5EF4-FFF2-40B4-BE49-F238E27FC236}">
                <a16:creationId xmlns:a16="http://schemas.microsoft.com/office/drawing/2014/main" id="{7C5498C9-63D5-8C4C-BA60-BF8E475C08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5FF1EA-F886-CD42-B10A-EE362F42A030}"/>
              </a:ext>
            </a:extLst>
          </p:cNvPr>
          <p:cNvSpPr>
            <a:spLocks noGrp="1"/>
          </p:cNvSpPr>
          <p:nvPr>
            <p:ph type="sldNum" sz="quarter" idx="12"/>
          </p:nvPr>
        </p:nvSpPr>
        <p:spPr/>
        <p:txBody>
          <a:bodyPr/>
          <a:lstStyle/>
          <a:p>
            <a:fld id="{F9C30C76-6E7E-8B4A-99B4-2FCDAB187466}" type="slidenum">
              <a:rPr lang="en-US" smtClean="0"/>
              <a:t>‹#›</a:t>
            </a:fld>
            <a:endParaRPr lang="en-US"/>
          </a:p>
        </p:txBody>
      </p:sp>
    </p:spTree>
    <p:extLst>
      <p:ext uri="{BB962C8B-B14F-4D97-AF65-F5344CB8AC3E}">
        <p14:creationId xmlns:p14="http://schemas.microsoft.com/office/powerpoint/2010/main" val="2334807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950B7F-442F-5548-90BA-C714BA6A51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342750-DE5C-494B-BD56-9B74AF4C79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48070F-0535-E148-B5B1-564E97BEC1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88C41-6C0E-3148-9590-D7C7917B3599}" type="datetimeFigureOut">
              <a:rPr lang="en-US" smtClean="0"/>
              <a:t>11/14/22</a:t>
            </a:fld>
            <a:endParaRPr lang="en-US"/>
          </a:p>
        </p:txBody>
      </p:sp>
      <p:sp>
        <p:nvSpPr>
          <p:cNvPr id="5" name="Footer Placeholder 4">
            <a:extLst>
              <a:ext uri="{FF2B5EF4-FFF2-40B4-BE49-F238E27FC236}">
                <a16:creationId xmlns:a16="http://schemas.microsoft.com/office/drawing/2014/main" id="{5F94A3D2-C409-9D45-B2FF-6ED962282E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7647F9-C658-7046-BD08-8562AE22FC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30C76-6E7E-8B4A-99B4-2FCDAB187466}" type="slidenum">
              <a:rPr lang="en-US" smtClean="0"/>
              <a:t>‹#›</a:t>
            </a:fld>
            <a:endParaRPr lang="en-US"/>
          </a:p>
        </p:txBody>
      </p:sp>
    </p:spTree>
    <p:extLst>
      <p:ext uri="{BB962C8B-B14F-4D97-AF65-F5344CB8AC3E}">
        <p14:creationId xmlns:p14="http://schemas.microsoft.com/office/powerpoint/2010/main" val="375486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sccc.org/2022-fall-plenary-session-program#g1"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hyperlink" Target="https://ctweb.capitoltrack.com/public/publish.aspx?session=21&amp;id=c46c38e2-40d8-49bb-a9aa-7d7ea2c467ea" TargetMode="External"/><Relationship Id="rId3" Type="http://schemas.openxmlformats.org/officeDocument/2006/relationships/hyperlink" Target="https://www.cccco.edu/About-Us/Chancellors-Office/Divisions/Governmental-Relations/Policy-in-action/State-Relations/Tracked-Legislation" TargetMode="External"/><Relationship Id="rId7" Type="http://schemas.openxmlformats.org/officeDocument/2006/relationships/hyperlink" Target="https://www.faccc.org/legislative-priorities" TargetMode="External"/><Relationship Id="rId12" Type="http://schemas.openxmlformats.org/officeDocument/2006/relationships/hyperlink" Target="https://govt.westlaw.com/calregs/Index?transitionType=Default&amp;contextData=(sc.Default)"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s://asccc.org/resources/resolutions" TargetMode="External"/><Relationship Id="rId11" Type="http://schemas.openxmlformats.org/officeDocument/2006/relationships/hyperlink" Target="https://leginfo.legislature.ca.gov/faces/codesTOCSelected.xhtml?tocCode=EDC&amp;tocTitle=+Education+Code+-+EDC" TargetMode="External"/><Relationship Id="rId5" Type="http://schemas.openxmlformats.org/officeDocument/2006/relationships/hyperlink" Target="https://asccc.org/legislative-updates" TargetMode="External"/><Relationship Id="rId10" Type="http://schemas.openxmlformats.org/officeDocument/2006/relationships/hyperlink" Target="https://www.cft.org/legislative-updates" TargetMode="External"/><Relationship Id="rId4" Type="http://schemas.openxmlformats.org/officeDocument/2006/relationships/hyperlink" Target="https://ccleague.org/advocacy/legislative-actions" TargetMode="External"/><Relationship Id="rId9" Type="http://schemas.openxmlformats.org/officeDocument/2006/relationships/hyperlink" Target="https://cca4us.org/issuesandaction/legislationpoliticalaction/"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senate.ca.gov/calendar" TargetMode="External"/><Relationship Id="rId13" Type="http://schemas.openxmlformats.org/officeDocument/2006/relationships/hyperlink" Target="https://abgt.assembly.ca.gov/sub2educationfinance" TargetMode="External"/><Relationship Id="rId3" Type="http://schemas.openxmlformats.org/officeDocument/2006/relationships/hyperlink" Target="https://www.senate.ca.gov/" TargetMode="External"/><Relationship Id="rId7" Type="http://schemas.openxmlformats.org/officeDocument/2006/relationships/hyperlink" Target="https://sbud.senate.ca.gov/subcommittee1" TargetMode="External"/><Relationship Id="rId12" Type="http://schemas.openxmlformats.org/officeDocument/2006/relationships/hyperlink" Target="https://abgt.assembly.ca.gov/"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s://sbud.senate.ca.gov/" TargetMode="External"/><Relationship Id="rId11" Type="http://schemas.openxmlformats.org/officeDocument/2006/relationships/hyperlink" Target="https://ahed.assembly.ca.gov/" TargetMode="External"/><Relationship Id="rId5" Type="http://schemas.openxmlformats.org/officeDocument/2006/relationships/hyperlink" Target="https://sedn.senate.ca.gov/" TargetMode="External"/><Relationship Id="rId15" Type="http://schemas.openxmlformats.org/officeDocument/2006/relationships/hyperlink" Target="https://findyourrep.legislature.ca.gov/" TargetMode="External"/><Relationship Id="rId10" Type="http://schemas.openxmlformats.org/officeDocument/2006/relationships/hyperlink" Target="https://www.assembly.ca.gov/assemblymembers" TargetMode="External"/><Relationship Id="rId4" Type="http://schemas.openxmlformats.org/officeDocument/2006/relationships/hyperlink" Target="https://www.senate.ca.gov/senators" TargetMode="External"/><Relationship Id="rId9" Type="http://schemas.openxmlformats.org/officeDocument/2006/relationships/hyperlink" Target="https://www.assembly.ca.gov/" TargetMode="External"/><Relationship Id="rId14" Type="http://schemas.openxmlformats.org/officeDocument/2006/relationships/hyperlink" Target="https://www.assembly.ca.gov/audioandtv"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asccc.org/resolutions/adding-culturally-responsive-curriculum-equity-mindedness-and-anti-racism-course-outline"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8" Type="http://schemas.openxmlformats.org/officeDocument/2006/relationships/hyperlink" Target="https://www.asccc.org/content/ethnic-studies-looking-back-looking-forward" TargetMode="External"/><Relationship Id="rId3" Type="http://schemas.openxmlformats.org/officeDocument/2006/relationships/hyperlink" Target="https://www.cccco.edu/About-Us/Chancellors-Office/Divisions/Educational-Services-and-Support/What-we-do/ethnic-studies" TargetMode="External"/><Relationship Id="rId7" Type="http://schemas.openxmlformats.org/officeDocument/2006/relationships/hyperlink" Target="https://www.asccc.org/resolutions/defining-ethnic-studies-and-its-four-core-disciplines" TargetMode="External"/><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hyperlink" Target="https://www.asccc.org/resolutions/clarify-and-strengthen-ethnic-studies-general-education-requirement" TargetMode="External"/><Relationship Id="rId5" Type="http://schemas.openxmlformats.org/officeDocument/2006/relationships/hyperlink" Target="https://www.asccc.org/resolutions/ethnic-studies-graduation-requirement" TargetMode="External"/><Relationship Id="rId4" Type="http://schemas.openxmlformats.org/officeDocument/2006/relationships/hyperlink" Target="https://www.c-id.net/tmc"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hyperlink" Target="https://leginfo.legislature.ca.gov/faces/codes_displaySection.xhtml?lawCode=EDC&amp;sectionNum=66010.4." TargetMode="External"/><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8" Type="http://schemas.openxmlformats.org/officeDocument/2006/relationships/hyperlink" Target="https://www.cccco.edu/About-Us/Vision-for-Success" TargetMode="External"/><Relationship Id="rId13" Type="http://schemas.openxmlformats.org/officeDocument/2006/relationships/hyperlink" Target="https://leginfo.legislature.ca.gov/faces/billNavClient.xhtml?bill_id=202120220AB927" TargetMode="External"/><Relationship Id="rId3" Type="http://schemas.openxmlformats.org/officeDocument/2006/relationships/hyperlink" Target="https://leginfo.legislature.ca.gov/faces/billNavClient.xhtml?bill_id=200920100SB1440" TargetMode="External"/><Relationship Id="rId7" Type="http://schemas.openxmlformats.org/officeDocument/2006/relationships/hyperlink" Target="https://leginfo.legislature.ca.gov/faces/billTextClient.xhtml?bill_id=201720180AB705" TargetMode="External"/><Relationship Id="rId12" Type="http://schemas.openxmlformats.org/officeDocument/2006/relationships/hyperlink" Target="https://leginfo.legislature.ca.gov/faces/billNavClient.xhtml?bill_id=202120220AB1111"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hyperlink" Target="https://www.cccco.edu/About-Us/Chancellors-Office/Divisions/Workforce-and-Economic-Development/Strong-Workforce-Program" TargetMode="External"/><Relationship Id="rId11" Type="http://schemas.openxmlformats.org/officeDocument/2006/relationships/hyperlink" Target="https://leginfo.legislature.ca.gov/faces/billTextClient.xhtml?bill_id=202120220AB928" TargetMode="External"/><Relationship Id="rId5" Type="http://schemas.openxmlformats.org/officeDocument/2006/relationships/hyperlink" Target="https://leginfo.legislature.ca.gov/faces/billNavClient.xhtml?bill_id=201320140SB440" TargetMode="External"/><Relationship Id="rId15" Type="http://schemas.openxmlformats.org/officeDocument/2006/relationships/hyperlink" Target="https://leginfo.legislature.ca.gov/faces/billTextClient.xhtml?bill_id=202120220AB1705" TargetMode="External"/><Relationship Id="rId10" Type="http://schemas.openxmlformats.org/officeDocument/2006/relationships/hyperlink" Target="https://leginfo.legislature.ca.gov/faces/billTextClient.xhtml?bill_id=201720180AB1809" TargetMode="External"/><Relationship Id="rId4" Type="http://schemas.openxmlformats.org/officeDocument/2006/relationships/hyperlink" Target="https://leginfo.legislature.ca.gov/faces/billNavClient.xhtml?bill_id=201120120SB1456" TargetMode="External"/><Relationship Id="rId9" Type="http://schemas.openxmlformats.org/officeDocument/2006/relationships/hyperlink" Target="https://www.asccc.org/sites/default/files/IV.%20A.%20Addition%20307CCCGuidedPathways.pdf" TargetMode="External"/><Relationship Id="rId14" Type="http://schemas.openxmlformats.org/officeDocument/2006/relationships/hyperlink" Target="https://go.boarddocs.com/ca/cccchan/Board.nsf/files/C44RX3700FBB/$file/revisions-to-title-5-55063-a11y.pdf"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a:spLocks noGrp="1"/>
          </p:cNvSpPr>
          <p:nvPr>
            <p:ph type="title"/>
          </p:nvPr>
        </p:nvSpPr>
        <p:spPr>
          <a:xfrm>
            <a:off x="958850" y="4076701"/>
            <a:ext cx="10433050" cy="2343150"/>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None/>
            </a:pPr>
            <a:r>
              <a:rPr lang="en-US" b="1" dirty="0">
                <a:latin typeface="Calibri" panose="020F0502020204030204" pitchFamily="34" charset="0"/>
                <a:ea typeface="Arial"/>
                <a:cs typeface="Calibri" panose="020F0502020204030204" pitchFamily="34" charset="0"/>
                <a:sym typeface="Arial"/>
              </a:rPr>
              <a:t>Highlights from the ASCCC’s Fall Plenary 2022</a:t>
            </a:r>
            <a:br>
              <a:rPr lang="en-US" b="1" dirty="0">
                <a:latin typeface="Calibri" panose="020F0502020204030204" pitchFamily="34" charset="0"/>
                <a:ea typeface="Arial"/>
                <a:cs typeface="Calibri" panose="020F0502020204030204" pitchFamily="34" charset="0"/>
                <a:sym typeface="Arial"/>
              </a:rPr>
            </a:br>
            <a:br>
              <a:rPr lang="en-US" b="1" dirty="0">
                <a:latin typeface="Calibri" panose="020F0502020204030204" pitchFamily="34" charset="0"/>
                <a:ea typeface="Arial"/>
                <a:cs typeface="Calibri" panose="020F0502020204030204" pitchFamily="34" charset="0"/>
                <a:sym typeface="Arial"/>
              </a:rPr>
            </a:br>
            <a:r>
              <a:rPr lang="en-US" b="1" dirty="0">
                <a:solidFill>
                  <a:srgbClr val="00B0F0"/>
                </a:solidFill>
                <a:latin typeface="Calibri" panose="020F0502020204030204" pitchFamily="34" charset="0"/>
                <a:ea typeface="Arial"/>
                <a:cs typeface="Calibri" panose="020F0502020204030204" pitchFamily="34" charset="0"/>
                <a:sym typeface="Arial"/>
                <a:hlinkClick r:id="rId3">
                  <a:extLst>
                    <a:ext uri="{A12FA001-AC4F-418D-AE19-62706E023703}">
                      <ahyp:hlinkClr xmlns:ahyp="http://schemas.microsoft.com/office/drawing/2018/hyperlinkcolor" val="tx"/>
                    </a:ext>
                  </a:extLst>
                </a:hlinkClick>
              </a:rPr>
              <a:t>2022 Fall Plenary Session Program </a:t>
            </a:r>
            <a:br>
              <a:rPr lang="en-US" b="1" dirty="0">
                <a:solidFill>
                  <a:srgbClr val="00B0F0"/>
                </a:solidFill>
                <a:latin typeface="Calibri" panose="020F0502020204030204" pitchFamily="34" charset="0"/>
                <a:ea typeface="Arial"/>
                <a:cs typeface="Calibri" panose="020F0502020204030204" pitchFamily="34" charset="0"/>
                <a:sym typeface="Arial"/>
                <a:hlinkClick r:id="rId3">
                  <a:extLst>
                    <a:ext uri="{A12FA001-AC4F-418D-AE19-62706E023703}">
                      <ahyp:hlinkClr xmlns:ahyp="http://schemas.microsoft.com/office/drawing/2018/hyperlinkcolor" val="tx"/>
                    </a:ext>
                  </a:extLst>
                </a:hlinkClick>
              </a:rPr>
            </a:br>
            <a:r>
              <a:rPr lang="en-US" b="1" dirty="0">
                <a:solidFill>
                  <a:srgbClr val="00B0F0"/>
                </a:solidFill>
                <a:latin typeface="Calibri" panose="020F0502020204030204" pitchFamily="34" charset="0"/>
                <a:ea typeface="Arial"/>
                <a:cs typeface="Calibri" panose="020F0502020204030204" pitchFamily="34" charset="0"/>
                <a:sym typeface="Arial"/>
                <a:hlinkClick r:id="rId3">
                  <a:extLst>
                    <a:ext uri="{A12FA001-AC4F-418D-AE19-62706E023703}">
                      <ahyp:hlinkClr xmlns:ahyp="http://schemas.microsoft.com/office/drawing/2018/hyperlinkcolor" val="tx"/>
                    </a:ext>
                  </a:extLst>
                </a:hlinkClick>
              </a:rPr>
              <a:t>(click for details and slideshows)</a:t>
            </a:r>
            <a:endParaRPr b="1" dirty="0">
              <a:solidFill>
                <a:srgbClr val="00B0F0"/>
              </a:solidFill>
              <a:latin typeface="Calibri" panose="020F0502020204030204" pitchFamily="34" charset="0"/>
              <a:ea typeface="Arial"/>
              <a:cs typeface="Calibri" panose="020F0502020204030204" pitchFamily="34" charset="0"/>
              <a:sym typeface="Arial"/>
            </a:endParaRPr>
          </a:p>
        </p:txBody>
      </p:sp>
    </p:spTree>
    <p:extLst>
      <p:ext uri="{BB962C8B-B14F-4D97-AF65-F5344CB8AC3E}">
        <p14:creationId xmlns:p14="http://schemas.microsoft.com/office/powerpoint/2010/main" val="1015427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2795451" y="403412"/>
            <a:ext cx="8558400" cy="1685600"/>
          </a:xfrm>
          <a:prstGeom prst="rect">
            <a:avLst/>
          </a:prstGeom>
        </p:spPr>
        <p:txBody>
          <a:bodyPr spcFirstLastPara="1" vert="horz" wrap="square" lIns="91433" tIns="45700" rIns="91433" bIns="45700" rtlCol="0" anchor="ctr" anchorCtr="0">
            <a:normAutofit/>
          </a:bodyPr>
          <a:lstStyle/>
          <a:p>
            <a:r>
              <a:rPr lang="en-US" dirty="0">
                <a:latin typeface="Calibri" panose="020F0502020204030204" pitchFamily="34" charset="0"/>
                <a:cs typeface="Calibri" panose="020F0502020204030204" pitchFamily="34" charset="0"/>
              </a:rPr>
              <a:t>Limitations of Quantitative Data</a:t>
            </a:r>
            <a:endParaRPr dirty="0">
              <a:latin typeface="Calibri" panose="020F0502020204030204" pitchFamily="34" charset="0"/>
              <a:cs typeface="Calibri" panose="020F0502020204030204" pitchFamily="34" charset="0"/>
            </a:endParaRPr>
          </a:p>
        </p:txBody>
      </p:sp>
      <p:sp>
        <p:nvSpPr>
          <p:cNvPr id="158" name="Google Shape;158;p27"/>
          <p:cNvSpPr txBox="1">
            <a:spLocks noGrp="1"/>
          </p:cNvSpPr>
          <p:nvPr>
            <p:ph type="body" idx="1"/>
          </p:nvPr>
        </p:nvSpPr>
        <p:spPr>
          <a:xfrm>
            <a:off x="672367" y="2662567"/>
            <a:ext cx="11214800" cy="3911600"/>
          </a:xfrm>
          <a:prstGeom prst="rect">
            <a:avLst/>
          </a:prstGeom>
        </p:spPr>
        <p:txBody>
          <a:bodyPr spcFirstLastPara="1" vert="horz" wrap="square" lIns="91433" tIns="45700" rIns="91433" bIns="45700" rtlCol="0" anchor="t" anchorCtr="0">
            <a:noAutofit/>
          </a:bodyPr>
          <a:lstStyle/>
          <a:p>
            <a:pPr marL="457200" lvl="0" indent="-342900" algn="l" rtl="0">
              <a:spcBef>
                <a:spcPts val="1000"/>
              </a:spcBef>
              <a:spcAft>
                <a:spcPts val="0"/>
              </a:spcAft>
              <a:buSzPts val="1800"/>
              <a:buChar char="•"/>
            </a:pPr>
            <a:r>
              <a:rPr lang="en-US" dirty="0">
                <a:latin typeface="Calibri" panose="020F0502020204030204" pitchFamily="34" charset="0"/>
                <a:cs typeface="Calibri" panose="020F0502020204030204" pitchFamily="34" charset="0"/>
              </a:rPr>
              <a:t>When the focus is on the numbers, and the numbers are not contextualized, the focus tends to stray away from instructional programs and equitable student success.</a:t>
            </a:r>
          </a:p>
          <a:p>
            <a:pPr marL="914400" lvl="1" indent="-342900" algn="l" rtl="0">
              <a:spcBef>
                <a:spcPts val="0"/>
              </a:spcBef>
              <a:spcAft>
                <a:spcPts val="0"/>
              </a:spcAft>
              <a:buSzPts val="1800"/>
              <a:buChar char="•"/>
            </a:pPr>
            <a:r>
              <a:rPr lang="en-US" dirty="0">
                <a:latin typeface="Calibri" panose="020F0502020204030204" pitchFamily="34" charset="0"/>
                <a:cs typeface="Calibri" panose="020F0502020204030204" pitchFamily="34" charset="0"/>
              </a:rPr>
              <a:t>Discussions centering on how to increase enrollment without increasing capacity to support learning.</a:t>
            </a:r>
          </a:p>
          <a:p>
            <a:pPr marL="914400" lvl="1" indent="-342900" algn="l" rtl="0">
              <a:spcBef>
                <a:spcPts val="0"/>
              </a:spcBef>
              <a:spcAft>
                <a:spcPts val="0"/>
              </a:spcAft>
              <a:buSzPts val="1800"/>
              <a:buChar char="•"/>
            </a:pPr>
            <a:r>
              <a:rPr lang="en-US" dirty="0">
                <a:latin typeface="Calibri" panose="020F0502020204030204" pitchFamily="34" charset="0"/>
                <a:cs typeface="Calibri" panose="020F0502020204030204" pitchFamily="34" charset="0"/>
              </a:rPr>
              <a:t>Earning more money while spending less on instructional and student support programs.</a:t>
            </a:r>
          </a:p>
          <a:p>
            <a:pPr marL="914400" lvl="1" indent="-342900" algn="l" rtl="0">
              <a:spcBef>
                <a:spcPts val="0"/>
              </a:spcBef>
              <a:spcAft>
                <a:spcPts val="0"/>
              </a:spcAft>
              <a:buSzPts val="1800"/>
              <a:buChar char="•"/>
            </a:pPr>
            <a:r>
              <a:rPr lang="en-US" dirty="0">
                <a:latin typeface="Calibri" panose="020F0502020204030204" pitchFamily="34" charset="0"/>
                <a:cs typeface="Calibri" panose="020F0502020204030204" pitchFamily="34" charset="0"/>
              </a:rPr>
              <a:t>One-size fits all is not an equitable strategy.</a:t>
            </a:r>
          </a:p>
          <a:p>
            <a:pPr marL="457200" lvl="0" indent="-342900" algn="l" rtl="0">
              <a:spcBef>
                <a:spcPts val="0"/>
              </a:spcBef>
              <a:spcAft>
                <a:spcPts val="0"/>
              </a:spcAft>
              <a:buSzPts val="1800"/>
              <a:buChar char="•"/>
            </a:pPr>
            <a:r>
              <a:rPr lang="en-US" dirty="0">
                <a:latin typeface="Calibri" panose="020F0502020204030204" pitchFamily="34" charset="0"/>
                <a:cs typeface="Calibri" panose="020F0502020204030204" pitchFamily="34" charset="0"/>
              </a:rPr>
              <a:t>Quantitative data are easier to obtain, less expensive to collect and analyze, and can provide quick answers.  They can start the conversations.</a:t>
            </a:r>
          </a:p>
          <a:p>
            <a:pPr marL="457200" lvl="0" indent="-342900" algn="l" rtl="0">
              <a:spcBef>
                <a:spcPts val="0"/>
              </a:spcBef>
              <a:spcAft>
                <a:spcPts val="0"/>
              </a:spcAft>
              <a:buSzPts val="1800"/>
              <a:buChar char="•"/>
            </a:pPr>
            <a:r>
              <a:rPr lang="en-US" dirty="0">
                <a:latin typeface="Calibri" panose="020F0502020204030204" pitchFamily="34" charset="0"/>
                <a:cs typeface="Calibri" panose="020F0502020204030204" pitchFamily="34" charset="0"/>
              </a:rPr>
              <a:t>If too narrowly-focused, or if the data collection methods are not robust, our analysis will be biased.</a:t>
            </a:r>
          </a:p>
        </p:txBody>
      </p:sp>
    </p:spTree>
    <p:extLst>
      <p:ext uri="{BB962C8B-B14F-4D97-AF65-F5344CB8AC3E}">
        <p14:creationId xmlns:p14="http://schemas.microsoft.com/office/powerpoint/2010/main" val="1377462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76829f39e6_0_0"/>
          <p:cNvSpPr txBox="1">
            <a:spLocks noGrp="1"/>
          </p:cNvSpPr>
          <p:nvPr>
            <p:ph type="title"/>
          </p:nvPr>
        </p:nvSpPr>
        <p:spPr>
          <a:xfrm>
            <a:off x="1277650" y="479425"/>
            <a:ext cx="10046100" cy="13257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dirty="0">
                <a:highlight>
                  <a:srgbClr val="FFFF00"/>
                </a:highlight>
                <a:latin typeface="Calibri" panose="020F0502020204030204" pitchFamily="34" charset="0"/>
                <a:cs typeface="Calibri" panose="020F0502020204030204" pitchFamily="34" charset="0"/>
              </a:rPr>
              <a:t>General Session 4:</a:t>
            </a:r>
            <a:r>
              <a:rPr lang="en-US" dirty="0">
                <a:latin typeface="Calibri" panose="020F0502020204030204" pitchFamily="34" charset="0"/>
                <a:cs typeface="Calibri" panose="020F0502020204030204" pitchFamily="34" charset="0"/>
              </a:rPr>
              <a:t> The Legislative Landscape and You: Using Authentic Voices and Experiences as Impactful Advocacy Efforts</a:t>
            </a:r>
          </a:p>
        </p:txBody>
      </p:sp>
      <p:sp>
        <p:nvSpPr>
          <p:cNvPr id="102" name="Google Shape;102;g176829f39e6_0_0"/>
          <p:cNvSpPr txBox="1">
            <a:spLocks noGrp="1"/>
          </p:cNvSpPr>
          <p:nvPr>
            <p:ph type="body" idx="1"/>
          </p:nvPr>
        </p:nvSpPr>
        <p:spPr>
          <a:xfrm>
            <a:off x="1277650" y="1747520"/>
            <a:ext cx="10058400" cy="4419600"/>
          </a:xfrm>
          <a:prstGeom prst="rect">
            <a:avLst/>
          </a:prstGeom>
        </p:spPr>
        <p:txBody>
          <a:bodyPr spcFirstLastPara="1" wrap="square" lIns="91425" tIns="45700" rIns="91425" bIns="45700" anchor="t" anchorCtr="0">
            <a:noAutofit/>
          </a:bodyPr>
          <a:lstStyle/>
          <a:p>
            <a:pPr marL="114300" lvl="0" indent="0" algn="l" rtl="0">
              <a:spcBef>
                <a:spcPts val="1000"/>
              </a:spcBef>
              <a:spcAft>
                <a:spcPts val="0"/>
              </a:spcAft>
              <a:buSzPts val="1800"/>
              <a:buNone/>
            </a:pPr>
            <a:r>
              <a:rPr lang="en-US" dirty="0">
                <a:latin typeface="Calibri" panose="020F0502020204030204" pitchFamily="34" charset="0"/>
                <a:cs typeface="Calibri" panose="020F0502020204030204" pitchFamily="34" charset="0"/>
              </a:rPr>
              <a:t>When Sacramento passes legislation, the impact on local colleges is undeniable. Academic senate leaders and faculty are tasked with shaping local implementation, particularly when the legislation involves the 10+1 or academic and professional matters. Consequently, it should be of great importance for faculty to be informed of bills being considered in Sacramento and to strategize advocacy efforts that center the authentic and lived experiences of students and faculty in the stories shared with legislators. Presenters will reflect on a few of the bills signed into law during the 2022 legislative session as well as share strategies for increasing faculty awareness and expanding widespread involvement in local and statewide advocacy.</a:t>
            </a:r>
          </a:p>
        </p:txBody>
      </p:sp>
      <p:sp>
        <p:nvSpPr>
          <p:cNvPr id="103" name="Google Shape;103;g176829f39e6_0_0"/>
          <p:cNvSpPr txBox="1">
            <a:spLocks noGrp="1"/>
          </p:cNvSpPr>
          <p:nvPr>
            <p:ph type="sldNum" idx="12"/>
          </p:nvPr>
        </p:nvSpPr>
        <p:spPr>
          <a:xfrm>
            <a:off x="10437813" y="57340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3231559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5"/>
          <p:cNvSpPr txBox="1">
            <a:spLocks noGrp="1"/>
          </p:cNvSpPr>
          <p:nvPr>
            <p:ph type="title"/>
          </p:nvPr>
        </p:nvSpPr>
        <p:spPr>
          <a:xfrm>
            <a:off x="1277651" y="-231775"/>
            <a:ext cx="10046000" cy="1325600"/>
          </a:xfrm>
          <a:prstGeom prst="rect">
            <a:avLst/>
          </a:prstGeom>
        </p:spPr>
        <p:txBody>
          <a:bodyPr spcFirstLastPara="1" vert="horz" wrap="square" lIns="91433" tIns="45700" rIns="91433" bIns="45700" rtlCol="0" anchor="b" anchorCtr="0">
            <a:normAutofit/>
          </a:bodyPr>
          <a:lstStyle/>
          <a:p>
            <a:r>
              <a:rPr lang="en" dirty="0"/>
              <a:t>Collaborate! Utilize Resources</a:t>
            </a:r>
            <a:endParaRPr dirty="0"/>
          </a:p>
        </p:txBody>
      </p:sp>
      <p:sp>
        <p:nvSpPr>
          <p:cNvPr id="183" name="Google Shape;183;p35"/>
          <p:cNvSpPr txBox="1">
            <a:spLocks noGrp="1"/>
          </p:cNvSpPr>
          <p:nvPr>
            <p:ph type="body" idx="1"/>
          </p:nvPr>
        </p:nvSpPr>
        <p:spPr>
          <a:xfrm>
            <a:off x="1277651" y="1201420"/>
            <a:ext cx="10058400" cy="4419600"/>
          </a:xfrm>
          <a:prstGeom prst="rect">
            <a:avLst/>
          </a:prstGeom>
        </p:spPr>
        <p:txBody>
          <a:bodyPr spcFirstLastPara="1" vert="horz" wrap="square" lIns="91433" tIns="45700" rIns="91433" bIns="45700" rtlCol="0" anchor="t" anchorCtr="0">
            <a:noAutofit/>
          </a:bodyPr>
          <a:lstStyle/>
          <a:p>
            <a:pPr marL="0" indent="0">
              <a:spcBef>
                <a:spcPts val="1067"/>
              </a:spcBef>
              <a:buNone/>
            </a:pPr>
            <a:r>
              <a:rPr lang="en"/>
              <a:t>Chancellor’s Office </a:t>
            </a:r>
            <a:r>
              <a:rPr lang="en" u="sng">
                <a:solidFill>
                  <a:schemeClr val="hlink"/>
                </a:solidFill>
                <a:hlinkClick r:id="rId3"/>
              </a:rPr>
              <a:t>Tracked Legislation</a:t>
            </a:r>
            <a:endParaRPr/>
          </a:p>
          <a:p>
            <a:pPr marL="0" indent="0">
              <a:spcBef>
                <a:spcPts val="1067"/>
              </a:spcBef>
              <a:buNone/>
            </a:pPr>
            <a:r>
              <a:rPr lang="en"/>
              <a:t>Community College League of California (CCLC) </a:t>
            </a:r>
            <a:r>
              <a:rPr lang="en" u="sng">
                <a:solidFill>
                  <a:schemeClr val="hlink"/>
                </a:solidFill>
                <a:hlinkClick r:id="rId4"/>
              </a:rPr>
              <a:t>Legislative Actions</a:t>
            </a:r>
            <a:endParaRPr/>
          </a:p>
          <a:p>
            <a:pPr marL="0" indent="0">
              <a:spcBef>
                <a:spcPts val="1067"/>
              </a:spcBef>
              <a:buNone/>
            </a:pPr>
            <a:r>
              <a:rPr lang="en"/>
              <a:t>ASCCC </a:t>
            </a:r>
            <a:r>
              <a:rPr lang="en" u="sng">
                <a:solidFill>
                  <a:schemeClr val="hlink"/>
                </a:solidFill>
                <a:hlinkClick r:id="rId5"/>
              </a:rPr>
              <a:t>Legislative Positions</a:t>
            </a:r>
            <a:r>
              <a:rPr lang="en"/>
              <a:t> and </a:t>
            </a:r>
            <a:r>
              <a:rPr lang="en" u="sng">
                <a:solidFill>
                  <a:schemeClr val="hlink"/>
                </a:solidFill>
                <a:hlinkClick r:id="rId6"/>
              </a:rPr>
              <a:t>Resolutions</a:t>
            </a:r>
            <a:r>
              <a:rPr lang="en"/>
              <a:t> </a:t>
            </a:r>
            <a:endParaRPr/>
          </a:p>
          <a:p>
            <a:pPr marL="0" indent="0">
              <a:spcBef>
                <a:spcPts val="1067"/>
              </a:spcBef>
              <a:buNone/>
            </a:pPr>
            <a:r>
              <a:rPr lang="en"/>
              <a:t>Faculty Association of CCCs (FACCC) </a:t>
            </a:r>
            <a:r>
              <a:rPr lang="en" u="sng">
                <a:solidFill>
                  <a:schemeClr val="hlink"/>
                </a:solidFill>
                <a:hlinkClick r:id="rId7"/>
              </a:rPr>
              <a:t>Legislative Priorities</a:t>
            </a:r>
            <a:r>
              <a:rPr lang="en"/>
              <a:t> and </a:t>
            </a:r>
            <a:r>
              <a:rPr lang="en" u="sng">
                <a:solidFill>
                  <a:schemeClr val="hlink"/>
                </a:solidFill>
                <a:hlinkClick r:id="rId8"/>
              </a:rPr>
              <a:t>Current Legislation</a:t>
            </a:r>
            <a:endParaRPr/>
          </a:p>
          <a:p>
            <a:pPr marL="0" indent="0">
              <a:spcBef>
                <a:spcPts val="1067"/>
              </a:spcBef>
              <a:buNone/>
            </a:pPr>
            <a:r>
              <a:rPr lang="en"/>
              <a:t>Community College Association (CCA) </a:t>
            </a:r>
            <a:r>
              <a:rPr lang="en" u="sng">
                <a:solidFill>
                  <a:schemeClr val="hlink"/>
                </a:solidFill>
                <a:hlinkClick r:id="rId9"/>
              </a:rPr>
              <a:t>Legislative and Political Action</a:t>
            </a:r>
            <a:endParaRPr/>
          </a:p>
          <a:p>
            <a:pPr marL="0" indent="0">
              <a:spcBef>
                <a:spcPts val="1067"/>
              </a:spcBef>
              <a:buNone/>
            </a:pPr>
            <a:r>
              <a:rPr lang="en"/>
              <a:t>California Federation of Teachers (CFT) </a:t>
            </a:r>
            <a:r>
              <a:rPr lang="en" u="sng">
                <a:solidFill>
                  <a:schemeClr val="hlink"/>
                </a:solidFill>
                <a:hlinkClick r:id="rId10"/>
              </a:rPr>
              <a:t>Legislative Updates</a:t>
            </a:r>
            <a:endParaRPr/>
          </a:p>
          <a:p>
            <a:pPr marL="0" indent="0">
              <a:spcBef>
                <a:spcPts val="1067"/>
              </a:spcBef>
              <a:buNone/>
            </a:pPr>
            <a:r>
              <a:rPr lang="en" u="sng">
                <a:solidFill>
                  <a:schemeClr val="hlink"/>
                </a:solidFill>
                <a:hlinkClick r:id="rId11"/>
              </a:rPr>
              <a:t>Bill Info (Leginfo)</a:t>
            </a:r>
            <a:endParaRPr/>
          </a:p>
          <a:p>
            <a:pPr marL="0" indent="0">
              <a:spcBef>
                <a:spcPts val="1067"/>
              </a:spcBef>
              <a:buNone/>
            </a:pPr>
            <a:r>
              <a:rPr lang="en" u="sng">
                <a:solidFill>
                  <a:schemeClr val="hlink"/>
                </a:solidFill>
                <a:hlinkClick r:id="rId11"/>
              </a:rPr>
              <a:t>California Education Code</a:t>
            </a:r>
            <a:endParaRPr/>
          </a:p>
          <a:p>
            <a:pPr marL="0" indent="0">
              <a:spcBef>
                <a:spcPts val="1067"/>
              </a:spcBef>
              <a:buNone/>
            </a:pPr>
            <a:r>
              <a:rPr lang="en" u="sng">
                <a:solidFill>
                  <a:schemeClr val="hlink"/>
                </a:solidFill>
                <a:hlinkClick r:id="rId12"/>
              </a:rPr>
              <a:t>California Code of Regulations</a:t>
            </a:r>
            <a:endParaRPr>
              <a:highlight>
                <a:srgbClr val="FFFF00"/>
              </a:highlight>
            </a:endParaRPr>
          </a:p>
          <a:p>
            <a:pPr marL="0" indent="0">
              <a:lnSpc>
                <a:spcPct val="100000"/>
              </a:lnSpc>
              <a:spcBef>
                <a:spcPts val="1067"/>
              </a:spcBef>
              <a:buNone/>
            </a:pPr>
            <a:endParaRPr/>
          </a:p>
        </p:txBody>
      </p:sp>
    </p:spTree>
    <p:extLst>
      <p:ext uri="{BB962C8B-B14F-4D97-AF65-F5344CB8AC3E}">
        <p14:creationId xmlns:p14="http://schemas.microsoft.com/office/powerpoint/2010/main" val="100236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6" descr="Yellow rectangular button with words &quot;Find Your California Representatives&quot; linked on it" title="Button"/>
          <p:cNvSpPr/>
          <p:nvPr/>
        </p:nvSpPr>
        <p:spPr>
          <a:xfrm>
            <a:off x="8428300" y="37433"/>
            <a:ext cx="3220400" cy="1193600"/>
          </a:xfrm>
          <a:prstGeom prst="bevel">
            <a:avLst>
              <a:gd name="adj" fmla="val 125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9" name="Google Shape;189;p36"/>
          <p:cNvSpPr txBox="1">
            <a:spLocks noGrp="1"/>
          </p:cNvSpPr>
          <p:nvPr>
            <p:ph type="title"/>
          </p:nvPr>
        </p:nvSpPr>
        <p:spPr>
          <a:xfrm>
            <a:off x="1277660" y="-28567"/>
            <a:ext cx="6216400" cy="1325600"/>
          </a:xfrm>
          <a:prstGeom prst="rect">
            <a:avLst/>
          </a:prstGeom>
        </p:spPr>
        <p:txBody>
          <a:bodyPr spcFirstLastPara="1" vert="horz" wrap="square" lIns="91433" tIns="45700" rIns="91433" bIns="45700" rtlCol="0" anchor="b" anchorCtr="0">
            <a:normAutofit/>
          </a:bodyPr>
          <a:lstStyle/>
          <a:p>
            <a:r>
              <a:rPr lang="en"/>
              <a:t>Find Your Legislators: </a:t>
            </a:r>
            <a:endParaRPr/>
          </a:p>
          <a:p>
            <a:r>
              <a:rPr lang="en"/>
              <a:t>Legislation Info &amp; Contacts</a:t>
            </a:r>
            <a:endParaRPr/>
          </a:p>
        </p:txBody>
      </p:sp>
      <p:sp>
        <p:nvSpPr>
          <p:cNvPr id="190" name="Google Shape;190;p36"/>
          <p:cNvSpPr txBox="1">
            <a:spLocks noGrp="1"/>
          </p:cNvSpPr>
          <p:nvPr>
            <p:ph type="body" idx="1"/>
          </p:nvPr>
        </p:nvSpPr>
        <p:spPr>
          <a:xfrm>
            <a:off x="1277668" y="1404633"/>
            <a:ext cx="10708800" cy="4419600"/>
          </a:xfrm>
          <a:prstGeom prst="rect">
            <a:avLst/>
          </a:prstGeom>
        </p:spPr>
        <p:txBody>
          <a:bodyPr spcFirstLastPara="1" vert="horz" wrap="square" lIns="91433" tIns="45700" rIns="91433" bIns="45700" rtlCol="0" anchor="t" anchorCtr="0">
            <a:noAutofit/>
          </a:bodyPr>
          <a:lstStyle/>
          <a:p>
            <a:pPr marL="0" indent="0">
              <a:spcBef>
                <a:spcPts val="1067"/>
              </a:spcBef>
              <a:buNone/>
            </a:pPr>
            <a:r>
              <a:rPr lang="en"/>
              <a:t>Senate</a:t>
            </a:r>
            <a:endParaRPr/>
          </a:p>
          <a:p>
            <a:pPr marL="609585" indent="-423323">
              <a:spcBef>
                <a:spcPts val="1067"/>
              </a:spcBef>
              <a:buSzPts val="1400"/>
            </a:pPr>
            <a:r>
              <a:rPr lang="en" u="sng">
                <a:solidFill>
                  <a:schemeClr val="hlink"/>
                </a:solidFill>
                <a:hlinkClick r:id="rId3"/>
              </a:rPr>
              <a:t>California State Senate</a:t>
            </a:r>
            <a:endParaRPr/>
          </a:p>
          <a:p>
            <a:pPr marL="609585" indent="-423323">
              <a:spcBef>
                <a:spcPts val="0"/>
              </a:spcBef>
              <a:buSzPts val="1400"/>
            </a:pPr>
            <a:r>
              <a:rPr lang="en" u="sng">
                <a:solidFill>
                  <a:schemeClr val="hlink"/>
                </a:solidFill>
                <a:hlinkClick r:id="rId4"/>
              </a:rPr>
              <a:t>Senate Roster</a:t>
            </a:r>
            <a:r>
              <a:rPr lang="en"/>
              <a:t> </a:t>
            </a:r>
            <a:endParaRPr/>
          </a:p>
          <a:p>
            <a:pPr marL="609585" indent="-423323">
              <a:spcBef>
                <a:spcPts val="0"/>
              </a:spcBef>
              <a:buSzPts val="1400"/>
            </a:pPr>
            <a:r>
              <a:rPr lang="en" u="sng">
                <a:solidFill>
                  <a:schemeClr val="hlink"/>
                </a:solidFill>
                <a:hlinkClick r:id="rId5"/>
              </a:rPr>
              <a:t>Senate Committee on Education</a:t>
            </a:r>
            <a:endParaRPr/>
          </a:p>
          <a:p>
            <a:pPr marL="609585" indent="-423323">
              <a:spcBef>
                <a:spcPts val="0"/>
              </a:spcBef>
              <a:buSzPts val="1400"/>
            </a:pPr>
            <a:r>
              <a:rPr lang="en" u="sng">
                <a:solidFill>
                  <a:schemeClr val="hlink"/>
                </a:solidFill>
                <a:hlinkClick r:id="rId6"/>
              </a:rPr>
              <a:t>Senate Budget and Fiscal Review</a:t>
            </a:r>
            <a:r>
              <a:rPr lang="en"/>
              <a:t> and </a:t>
            </a:r>
            <a:r>
              <a:rPr lang="en" u="sng">
                <a:solidFill>
                  <a:schemeClr val="hlink"/>
                </a:solidFill>
                <a:hlinkClick r:id="rId7"/>
              </a:rPr>
              <a:t>Subcommittee 1 on Education</a:t>
            </a:r>
            <a:endParaRPr/>
          </a:p>
          <a:p>
            <a:pPr marL="609585" indent="-423323">
              <a:spcBef>
                <a:spcPts val="0"/>
              </a:spcBef>
              <a:buSzPts val="1400"/>
            </a:pPr>
            <a:r>
              <a:rPr lang="en" u="sng">
                <a:solidFill>
                  <a:schemeClr val="hlink"/>
                </a:solidFill>
                <a:hlinkClick r:id="rId8"/>
              </a:rPr>
              <a:t>Streaming Info</a:t>
            </a:r>
            <a:r>
              <a:rPr lang="en"/>
              <a:t> for Senate Floor Sessions and Committee Hearings</a:t>
            </a:r>
            <a:endParaRPr/>
          </a:p>
          <a:p>
            <a:pPr marL="0" indent="0">
              <a:spcBef>
                <a:spcPts val="1067"/>
              </a:spcBef>
              <a:buNone/>
            </a:pPr>
            <a:r>
              <a:rPr lang="en"/>
              <a:t>Assembly</a:t>
            </a:r>
            <a:endParaRPr/>
          </a:p>
          <a:p>
            <a:pPr marL="609585" indent="-423323">
              <a:spcBef>
                <a:spcPts val="1067"/>
              </a:spcBef>
              <a:buSzPts val="1400"/>
            </a:pPr>
            <a:r>
              <a:rPr lang="en" u="sng">
                <a:solidFill>
                  <a:schemeClr val="hlink"/>
                </a:solidFill>
                <a:hlinkClick r:id="rId9"/>
              </a:rPr>
              <a:t>California Assembly</a:t>
            </a:r>
            <a:endParaRPr/>
          </a:p>
          <a:p>
            <a:pPr marL="609585" indent="-423323">
              <a:spcBef>
                <a:spcPts val="0"/>
              </a:spcBef>
              <a:buSzPts val="1400"/>
            </a:pPr>
            <a:r>
              <a:rPr lang="en" u="sng">
                <a:solidFill>
                  <a:schemeClr val="hlink"/>
                </a:solidFill>
                <a:hlinkClick r:id="rId10"/>
              </a:rPr>
              <a:t>Assembly Roster</a:t>
            </a:r>
            <a:r>
              <a:rPr lang="en"/>
              <a:t> </a:t>
            </a:r>
            <a:endParaRPr/>
          </a:p>
          <a:p>
            <a:pPr marL="609585" indent="-423323">
              <a:spcBef>
                <a:spcPts val="0"/>
              </a:spcBef>
              <a:buSzPts val="1400"/>
            </a:pPr>
            <a:r>
              <a:rPr lang="en" u="sng">
                <a:solidFill>
                  <a:schemeClr val="hlink"/>
                </a:solidFill>
                <a:hlinkClick r:id="rId11"/>
              </a:rPr>
              <a:t>Assembly Committee on Higher Education</a:t>
            </a:r>
            <a:endParaRPr/>
          </a:p>
          <a:p>
            <a:pPr marL="609585" indent="-423323">
              <a:spcBef>
                <a:spcPts val="0"/>
              </a:spcBef>
              <a:buSzPts val="1400"/>
            </a:pPr>
            <a:r>
              <a:rPr lang="en" u="sng">
                <a:solidFill>
                  <a:schemeClr val="hlink"/>
                </a:solidFill>
                <a:hlinkClick r:id="rId12"/>
              </a:rPr>
              <a:t>Assembly Budget</a:t>
            </a:r>
            <a:r>
              <a:rPr lang="en"/>
              <a:t> and </a:t>
            </a:r>
            <a:r>
              <a:rPr lang="en" u="sng">
                <a:solidFill>
                  <a:schemeClr val="hlink"/>
                </a:solidFill>
                <a:hlinkClick r:id="rId13"/>
              </a:rPr>
              <a:t>Subcommittee 2 on Education Finance</a:t>
            </a:r>
            <a:endParaRPr/>
          </a:p>
          <a:p>
            <a:pPr marL="609585" indent="-423323">
              <a:spcBef>
                <a:spcPts val="0"/>
              </a:spcBef>
              <a:buSzPts val="1400"/>
            </a:pPr>
            <a:r>
              <a:rPr lang="en" u="sng">
                <a:solidFill>
                  <a:schemeClr val="hlink"/>
                </a:solidFill>
                <a:hlinkClick r:id="rId14"/>
              </a:rPr>
              <a:t>Streaming info</a:t>
            </a:r>
            <a:r>
              <a:rPr lang="en"/>
              <a:t> for Assembly Floor Sessions and Committee Hearings</a:t>
            </a:r>
            <a:endParaRPr/>
          </a:p>
        </p:txBody>
      </p:sp>
      <p:sp>
        <p:nvSpPr>
          <p:cNvPr id="191" name="Google Shape;191;p36"/>
          <p:cNvSpPr txBox="1"/>
          <p:nvPr/>
        </p:nvSpPr>
        <p:spPr>
          <a:xfrm>
            <a:off x="8309100" y="143001"/>
            <a:ext cx="3458800" cy="1052042"/>
          </a:xfrm>
          <a:prstGeom prst="rect">
            <a:avLst/>
          </a:prstGeom>
          <a:noFill/>
          <a:ln>
            <a:noFill/>
          </a:ln>
        </p:spPr>
        <p:txBody>
          <a:bodyPr spcFirstLastPara="1" wrap="square" lIns="121900" tIns="121900" rIns="121900" bIns="121900" anchor="t" anchorCtr="0">
            <a:spAutoFit/>
          </a:bodyPr>
          <a:lstStyle/>
          <a:p>
            <a:pPr algn="ctr">
              <a:lnSpc>
                <a:spcPct val="90000"/>
              </a:lnSpc>
              <a:spcBef>
                <a:spcPts val="1067"/>
              </a:spcBef>
            </a:pPr>
            <a:r>
              <a:rPr lang="en" sz="2400" u="sng" dirty="0">
                <a:solidFill>
                  <a:schemeClr val="hlink"/>
                </a:solidFill>
                <a:hlinkClick r:id="rId15"/>
              </a:rPr>
              <a:t>Find your California Representatives</a:t>
            </a:r>
            <a:endParaRPr sz="2400" dirty="0"/>
          </a:p>
        </p:txBody>
      </p:sp>
    </p:spTree>
    <p:extLst>
      <p:ext uri="{BB962C8B-B14F-4D97-AF65-F5344CB8AC3E}">
        <p14:creationId xmlns:p14="http://schemas.microsoft.com/office/powerpoint/2010/main" val="1956488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76829f39e6_0_0"/>
          <p:cNvSpPr txBox="1">
            <a:spLocks noGrp="1"/>
          </p:cNvSpPr>
          <p:nvPr>
            <p:ph type="title"/>
          </p:nvPr>
        </p:nvSpPr>
        <p:spPr>
          <a:xfrm>
            <a:off x="1277650" y="3143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highlight>
                  <a:srgbClr val="FFFF00"/>
                </a:highlight>
                <a:latin typeface="Calibri" panose="020F0502020204030204" pitchFamily="34" charset="0"/>
                <a:cs typeface="Calibri" panose="020F0502020204030204" pitchFamily="34" charset="0"/>
              </a:rPr>
              <a:t>General Session 5:</a:t>
            </a:r>
            <a:r>
              <a:rPr lang="en-US" dirty="0">
                <a:latin typeface="Calibri" panose="020F0502020204030204" pitchFamily="34" charset="0"/>
                <a:cs typeface="Calibri" panose="020F0502020204030204" pitchFamily="34" charset="0"/>
              </a:rPr>
              <a:t> Aligning General Education Pathways (AB 928)</a:t>
            </a:r>
          </a:p>
        </p:txBody>
      </p:sp>
      <p:sp>
        <p:nvSpPr>
          <p:cNvPr id="102" name="Google Shape;102;g176829f39e6_0_0"/>
          <p:cNvSpPr txBox="1">
            <a:spLocks noGrp="1"/>
          </p:cNvSpPr>
          <p:nvPr>
            <p:ph type="body" idx="1"/>
          </p:nvPr>
        </p:nvSpPr>
        <p:spPr>
          <a:xfrm>
            <a:off x="1277650" y="1747520"/>
            <a:ext cx="10058400" cy="4419600"/>
          </a:xfrm>
          <a:prstGeom prst="rect">
            <a:avLst/>
          </a:prstGeom>
        </p:spPr>
        <p:txBody>
          <a:bodyPr spcFirstLastPara="1" wrap="square" lIns="91425" tIns="45700" rIns="91425" bIns="45700" anchor="t" anchorCtr="0">
            <a:noAutofit/>
          </a:bodyPr>
          <a:lstStyle/>
          <a:p>
            <a:pPr marL="114300" lvl="0" indent="0" algn="l" rtl="0">
              <a:spcBef>
                <a:spcPts val="1000"/>
              </a:spcBef>
              <a:spcAft>
                <a:spcPts val="0"/>
              </a:spcAft>
              <a:buSzPts val="1800"/>
              <a:buNone/>
            </a:pPr>
            <a:r>
              <a:rPr lang="en-US" dirty="0">
                <a:latin typeface="Calibri" panose="020F0502020204030204" pitchFamily="34" charset="0"/>
                <a:cs typeface="Calibri" panose="020F0502020204030204" pitchFamily="34" charset="0"/>
              </a:rPr>
              <a:t>The requirement by AB 928 (Berman, 2021) for a singular lower division general education pathway for transfer to both UC and CSU has amplified faculty, student, and the public's voices relative to streamlining transfer pathways and general education. Given that curriculum and degree requirements are key components of the 10+1, the ASCCC  is collaborating with CSU and UC colleagues to develop the GE pathway as required in AB 928, and has been working with CCC stakeholders to propose aligned pathways for associate degree general education and CCC baccalaureate degree lower division general education. Learn more about the three proposed general education pathways and how they align to better serve students.</a:t>
            </a:r>
          </a:p>
        </p:txBody>
      </p:sp>
      <p:sp>
        <p:nvSpPr>
          <p:cNvPr id="103" name="Google Shape;103;g176829f39e6_0_0"/>
          <p:cNvSpPr txBox="1">
            <a:spLocks noGrp="1"/>
          </p:cNvSpPr>
          <p:nvPr>
            <p:ph type="sldNum" idx="12"/>
          </p:nvPr>
        </p:nvSpPr>
        <p:spPr>
          <a:xfrm>
            <a:off x="10437813" y="57340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2194298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dirty="0"/>
              <a:t>AB 928 (Berman, 2021)</a:t>
            </a:r>
            <a:endParaRPr dirty="0"/>
          </a:p>
        </p:txBody>
      </p:sp>
      <p:sp>
        <p:nvSpPr>
          <p:cNvPr id="181" name="Google Shape;181;p22"/>
          <p:cNvSpPr txBox="1">
            <a:spLocks noGrp="1"/>
          </p:cNvSpPr>
          <p:nvPr>
            <p:ph sz="half" idx="1"/>
          </p:nvPr>
        </p:nvSpPr>
        <p:spPr>
          <a:prstGeom prst="rect">
            <a:avLst/>
          </a:prstGeom>
          <a:noFill/>
          <a:ln>
            <a:noFill/>
          </a:ln>
        </p:spPr>
        <p:txBody>
          <a:bodyPr spcFirstLastPara="1" wrap="square" lIns="91425" tIns="45700" rIns="91425" bIns="45700" anchor="t" anchorCtr="0">
            <a:normAutofit fontScale="92500" lnSpcReduction="20000"/>
          </a:bodyPr>
          <a:lstStyle/>
          <a:p>
            <a:pPr marL="419100" lvl="0" indent="-342900" algn="l" rtl="0">
              <a:lnSpc>
                <a:spcPct val="100000"/>
              </a:lnSpc>
              <a:spcBef>
                <a:spcPts val="0"/>
              </a:spcBef>
              <a:spcAft>
                <a:spcPts val="0"/>
              </a:spcAft>
              <a:buClr>
                <a:srgbClr val="3A3838"/>
              </a:buClr>
              <a:buSzPct val="99792"/>
              <a:buChar char="•"/>
            </a:pPr>
            <a:r>
              <a:rPr lang="en-US" dirty="0"/>
              <a:t>Single lower division general education pathway agreement by December 31, 2023 and implementation by 2025-2026.</a:t>
            </a:r>
            <a:endParaRPr dirty="0"/>
          </a:p>
          <a:p>
            <a:pPr marL="419100" lvl="0" indent="-190500" algn="l" rtl="0">
              <a:lnSpc>
                <a:spcPct val="100000"/>
              </a:lnSpc>
              <a:spcBef>
                <a:spcPts val="0"/>
              </a:spcBef>
              <a:spcAft>
                <a:spcPts val="0"/>
              </a:spcAft>
              <a:buClr>
                <a:srgbClr val="3A3838"/>
              </a:buClr>
              <a:buSzPct val="99792"/>
              <a:buNone/>
            </a:pPr>
            <a:endParaRPr dirty="0"/>
          </a:p>
          <a:p>
            <a:pPr marL="419100" lvl="0" indent="-342900" algn="l" rtl="0">
              <a:lnSpc>
                <a:spcPct val="100000"/>
              </a:lnSpc>
              <a:spcBef>
                <a:spcPts val="0"/>
              </a:spcBef>
              <a:spcAft>
                <a:spcPts val="0"/>
              </a:spcAft>
              <a:buClr>
                <a:srgbClr val="3A3838"/>
              </a:buClr>
              <a:buSzPct val="99792"/>
              <a:buChar char="•"/>
            </a:pPr>
            <a:r>
              <a:rPr lang="en-US" b="1" dirty="0"/>
              <a:t>Only</a:t>
            </a:r>
            <a:r>
              <a:rPr lang="en-US" dirty="0"/>
              <a:t> lower division GE pathway to determine transfer eligibility to both the CSU and UC systems</a:t>
            </a:r>
            <a:endParaRPr dirty="0"/>
          </a:p>
          <a:p>
            <a:pPr marL="419100" lvl="0" indent="-190500" algn="l" rtl="0">
              <a:lnSpc>
                <a:spcPct val="100000"/>
              </a:lnSpc>
              <a:spcBef>
                <a:spcPts val="0"/>
              </a:spcBef>
              <a:spcAft>
                <a:spcPts val="0"/>
              </a:spcAft>
              <a:buClr>
                <a:srgbClr val="3A3838"/>
              </a:buClr>
              <a:buSzPct val="99792"/>
              <a:buNone/>
            </a:pPr>
            <a:endParaRPr dirty="0"/>
          </a:p>
          <a:p>
            <a:pPr marL="419100" lvl="0" indent="-342900" algn="l" rtl="0">
              <a:lnSpc>
                <a:spcPct val="100000"/>
              </a:lnSpc>
              <a:spcBef>
                <a:spcPts val="0"/>
              </a:spcBef>
              <a:spcAft>
                <a:spcPts val="0"/>
              </a:spcAft>
              <a:buClr>
                <a:srgbClr val="3A3838"/>
              </a:buClr>
              <a:buSzPct val="99792"/>
              <a:buChar char="•"/>
            </a:pPr>
            <a:r>
              <a:rPr lang="en-US" dirty="0"/>
              <a:t>GE pathway to include no more units that those required under the current IGETC pattern as of 7/2/21. This equals 34 units.</a:t>
            </a:r>
            <a:endParaRPr dirty="0"/>
          </a:p>
          <a:p>
            <a:pPr marL="419100" lvl="0" indent="-190500" algn="l" rtl="0">
              <a:lnSpc>
                <a:spcPct val="100000"/>
              </a:lnSpc>
              <a:spcBef>
                <a:spcPts val="0"/>
              </a:spcBef>
              <a:spcAft>
                <a:spcPts val="0"/>
              </a:spcAft>
              <a:buClr>
                <a:srgbClr val="3A3838"/>
              </a:buClr>
              <a:buSzPct val="99792"/>
              <a:buNone/>
            </a:pPr>
            <a:endParaRPr dirty="0">
              <a:solidFill>
                <a:srgbClr val="333333"/>
              </a:solidFill>
              <a:highlight>
                <a:srgbClr val="FFFFFF"/>
              </a:highlight>
            </a:endParaRPr>
          </a:p>
          <a:p>
            <a:pPr marL="419100" lvl="0" indent="-342900" algn="l" rtl="0">
              <a:lnSpc>
                <a:spcPct val="100000"/>
              </a:lnSpc>
              <a:spcBef>
                <a:spcPts val="0"/>
              </a:spcBef>
              <a:spcAft>
                <a:spcPts val="0"/>
              </a:spcAft>
              <a:buClr>
                <a:srgbClr val="333333"/>
              </a:buClr>
              <a:buSzPct val="99792"/>
              <a:buChar char="•"/>
            </a:pPr>
            <a:r>
              <a:rPr lang="en-US" dirty="0">
                <a:solidFill>
                  <a:srgbClr val="333333"/>
                </a:solidFill>
                <a:highlight>
                  <a:srgbClr val="FFFFFF"/>
                </a:highlight>
              </a:rPr>
              <a:t>The Intersegmental Committee of the Academic Senates (ICAS) shall establish GE pathway by May 31, 2023, </a:t>
            </a:r>
            <a:endParaRPr dirty="0"/>
          </a:p>
          <a:p>
            <a:pPr marL="876300" lvl="1" indent="-342899" algn="l" rtl="0">
              <a:lnSpc>
                <a:spcPct val="100000"/>
              </a:lnSpc>
              <a:spcBef>
                <a:spcPts val="0"/>
              </a:spcBef>
              <a:spcAft>
                <a:spcPts val="0"/>
              </a:spcAft>
              <a:buClr>
                <a:schemeClr val="accent1"/>
              </a:buClr>
              <a:buSzPct val="108107"/>
              <a:buChar char="•"/>
            </a:pPr>
            <a:r>
              <a:rPr lang="en-US" dirty="0">
                <a:solidFill>
                  <a:schemeClr val="accent1"/>
                </a:solidFill>
                <a:highlight>
                  <a:srgbClr val="FFFFFF"/>
                </a:highlight>
              </a:rPr>
              <a:t>IF NOT</a:t>
            </a:r>
            <a:r>
              <a:rPr lang="en-US" dirty="0">
                <a:solidFill>
                  <a:srgbClr val="333333"/>
                </a:solidFill>
                <a:highlight>
                  <a:srgbClr val="FFFFFF"/>
                </a:highlight>
              </a:rPr>
              <a:t>… administrative bodies of the CCC, CSU, and UC systems shall establish the GE pathway by December 31, 2023.</a:t>
            </a:r>
            <a:endParaRPr dirty="0"/>
          </a:p>
        </p:txBody>
      </p:sp>
      <p:sp>
        <p:nvSpPr>
          <p:cNvPr id="182" name="Google Shape;182;p22"/>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15</a:t>
            </a:fld>
            <a:endParaRPr dirty="0"/>
          </a:p>
        </p:txBody>
      </p:sp>
    </p:spTree>
    <p:extLst>
      <p:ext uri="{BB962C8B-B14F-4D97-AF65-F5344CB8AC3E}">
        <p14:creationId xmlns:p14="http://schemas.microsoft.com/office/powerpoint/2010/main" val="4023712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5"/>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2"/>
              </a:buClr>
              <a:buSzPts val="3600"/>
              <a:buFont typeface="Palatino"/>
              <a:buNone/>
            </a:pPr>
            <a:r>
              <a:rPr lang="en-US" b="1" dirty="0"/>
              <a:t>Intersegmental Committee of Academic Senates (ICAS)</a:t>
            </a:r>
            <a:endParaRPr dirty="0"/>
          </a:p>
        </p:txBody>
      </p:sp>
      <p:sp>
        <p:nvSpPr>
          <p:cNvPr id="207" name="Google Shape;207;p25"/>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3A3838"/>
              </a:buClr>
              <a:buSzPts val="2600"/>
              <a:buChar char="•"/>
            </a:pPr>
            <a:r>
              <a:rPr lang="en-US" dirty="0"/>
              <a:t>5 members each from: </a:t>
            </a:r>
            <a:endParaRPr dirty="0"/>
          </a:p>
          <a:p>
            <a:pPr marL="685800" lvl="1" indent="-228600" algn="l" rtl="0">
              <a:lnSpc>
                <a:spcPct val="90000"/>
              </a:lnSpc>
              <a:spcBef>
                <a:spcPts val="500"/>
              </a:spcBef>
              <a:spcAft>
                <a:spcPts val="0"/>
              </a:spcAft>
              <a:buClr>
                <a:srgbClr val="3A3838"/>
              </a:buClr>
              <a:buSzPts val="2400"/>
              <a:buChar char="•"/>
            </a:pPr>
            <a:r>
              <a:rPr lang="en-US" dirty="0"/>
              <a:t>Academic Senate for California Community Colleges Executive Committee</a:t>
            </a:r>
            <a:endParaRPr dirty="0"/>
          </a:p>
          <a:p>
            <a:pPr marL="685800" lvl="1" indent="-228600" algn="l" rtl="0">
              <a:lnSpc>
                <a:spcPct val="90000"/>
              </a:lnSpc>
              <a:spcBef>
                <a:spcPts val="500"/>
              </a:spcBef>
              <a:spcAft>
                <a:spcPts val="0"/>
              </a:spcAft>
              <a:buClr>
                <a:srgbClr val="3A3838"/>
              </a:buClr>
              <a:buSzPts val="2400"/>
              <a:buChar char="•"/>
            </a:pPr>
            <a:r>
              <a:rPr lang="en-US" dirty="0"/>
              <a:t>Academic Senate of the California State University</a:t>
            </a:r>
            <a:endParaRPr dirty="0"/>
          </a:p>
          <a:p>
            <a:pPr marL="685800" lvl="1" indent="-228600" algn="l" rtl="0">
              <a:lnSpc>
                <a:spcPct val="90000"/>
              </a:lnSpc>
              <a:spcBef>
                <a:spcPts val="500"/>
              </a:spcBef>
              <a:spcAft>
                <a:spcPts val="0"/>
              </a:spcAft>
              <a:buClr>
                <a:srgbClr val="3A3838"/>
              </a:buClr>
              <a:buSzPts val="2400"/>
              <a:buChar char="•"/>
            </a:pPr>
            <a:r>
              <a:rPr lang="en-US" dirty="0"/>
              <a:t>University of California Academic Senate</a:t>
            </a:r>
            <a:endParaRPr dirty="0"/>
          </a:p>
          <a:p>
            <a:pPr marL="228600" lvl="0" indent="-228600" algn="l" rtl="0">
              <a:lnSpc>
                <a:spcPct val="90000"/>
              </a:lnSpc>
              <a:spcBef>
                <a:spcPts val="1000"/>
              </a:spcBef>
              <a:spcAft>
                <a:spcPts val="0"/>
              </a:spcAft>
              <a:buClr>
                <a:srgbClr val="3A3838"/>
              </a:buClr>
              <a:buSzPts val="2600"/>
              <a:buChar char="•"/>
            </a:pPr>
            <a:r>
              <a:rPr lang="en-US" dirty="0"/>
              <a:t>ICAS Special Committee on AB 928</a:t>
            </a:r>
            <a:endParaRPr dirty="0"/>
          </a:p>
          <a:p>
            <a:pPr marL="685800" lvl="1" indent="-228600" algn="l" rtl="0">
              <a:lnSpc>
                <a:spcPct val="90000"/>
              </a:lnSpc>
              <a:spcBef>
                <a:spcPts val="500"/>
              </a:spcBef>
              <a:spcAft>
                <a:spcPts val="0"/>
              </a:spcAft>
              <a:buClr>
                <a:srgbClr val="3A3838"/>
              </a:buClr>
              <a:buSzPts val="2400"/>
              <a:buChar char="•"/>
            </a:pPr>
            <a:r>
              <a:rPr lang="en-US" dirty="0"/>
              <a:t>Three faculty from each segment – CCC, CSU, UC</a:t>
            </a:r>
            <a:endParaRPr dirty="0"/>
          </a:p>
          <a:p>
            <a:pPr marL="685800" lvl="1" indent="-228600" algn="l" rtl="0">
              <a:lnSpc>
                <a:spcPct val="90000"/>
              </a:lnSpc>
              <a:spcBef>
                <a:spcPts val="500"/>
              </a:spcBef>
              <a:spcAft>
                <a:spcPts val="0"/>
              </a:spcAft>
              <a:buClr>
                <a:srgbClr val="3A3838"/>
              </a:buClr>
              <a:buSzPts val="2400"/>
              <a:buChar char="•"/>
            </a:pPr>
            <a:r>
              <a:rPr lang="en-US" dirty="0"/>
              <a:t>Advisory members: articulation officer, student, administrators, and academic senate executive director from each segment</a:t>
            </a:r>
            <a:endParaRPr dirty="0"/>
          </a:p>
          <a:p>
            <a:pPr marL="228600" lvl="0" indent="-63500" algn="l" rtl="0">
              <a:lnSpc>
                <a:spcPct val="90000"/>
              </a:lnSpc>
              <a:spcBef>
                <a:spcPts val="1000"/>
              </a:spcBef>
              <a:spcAft>
                <a:spcPts val="0"/>
              </a:spcAft>
              <a:buClr>
                <a:srgbClr val="3A3838"/>
              </a:buClr>
              <a:buSzPts val="2600"/>
              <a:buNone/>
            </a:pPr>
            <a:endParaRPr dirty="0"/>
          </a:p>
        </p:txBody>
      </p:sp>
      <p:sp>
        <p:nvSpPr>
          <p:cNvPr id="208" name="Google Shape;208;p25"/>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16</a:t>
            </a:fld>
            <a:endParaRPr dirty="0"/>
          </a:p>
        </p:txBody>
      </p:sp>
    </p:spTree>
    <p:extLst>
      <p:ext uri="{BB962C8B-B14F-4D97-AF65-F5344CB8AC3E}">
        <p14:creationId xmlns:p14="http://schemas.microsoft.com/office/powerpoint/2010/main" val="3565526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8"/>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17</a:t>
            </a:fld>
            <a:endParaRPr b="1" dirty="0"/>
          </a:p>
        </p:txBody>
      </p:sp>
      <p:graphicFrame>
        <p:nvGraphicFramePr>
          <p:cNvPr id="234" name="Google Shape;234;p28"/>
          <p:cNvGraphicFramePr/>
          <p:nvPr>
            <p:extLst>
              <p:ext uri="{D42A27DB-BD31-4B8C-83A1-F6EECF244321}">
                <p14:modId xmlns:p14="http://schemas.microsoft.com/office/powerpoint/2010/main" val="188353368"/>
              </p:ext>
            </p:extLst>
          </p:nvPr>
        </p:nvGraphicFramePr>
        <p:xfrm>
          <a:off x="615937" y="1011916"/>
          <a:ext cx="10960125" cy="5621878"/>
        </p:xfrm>
        <a:graphic>
          <a:graphicData uri="http://schemas.openxmlformats.org/drawingml/2006/table">
            <a:tbl>
              <a:tblPr firstRow="1" bandRow="1">
                <a:noFill/>
              </a:tblPr>
              <a:tblGrid>
                <a:gridCol w="2705992">
                  <a:extLst>
                    <a:ext uri="{9D8B030D-6E8A-4147-A177-3AD203B41FA5}">
                      <a16:colId xmlns:a16="http://schemas.microsoft.com/office/drawing/2014/main" val="20000"/>
                    </a:ext>
                  </a:extLst>
                </a:gridCol>
                <a:gridCol w="4848168">
                  <a:extLst>
                    <a:ext uri="{9D8B030D-6E8A-4147-A177-3AD203B41FA5}">
                      <a16:colId xmlns:a16="http://schemas.microsoft.com/office/drawing/2014/main" val="20001"/>
                    </a:ext>
                  </a:extLst>
                </a:gridCol>
                <a:gridCol w="3405965">
                  <a:extLst>
                    <a:ext uri="{9D8B030D-6E8A-4147-A177-3AD203B41FA5}">
                      <a16:colId xmlns:a16="http://schemas.microsoft.com/office/drawing/2014/main" val="20002"/>
                    </a:ext>
                  </a:extLst>
                </a:gridCol>
              </a:tblGrid>
              <a:tr h="341750">
                <a:tc>
                  <a:txBody>
                    <a:bodyPr/>
                    <a:lstStyle/>
                    <a:p>
                      <a:pPr marL="0" marR="0" lvl="0" indent="0" algn="l" rtl="0">
                        <a:spcBef>
                          <a:spcPts val="0"/>
                        </a:spcBef>
                        <a:spcAft>
                          <a:spcPts val="0"/>
                        </a:spcAft>
                        <a:buNone/>
                      </a:pPr>
                      <a:r>
                        <a:rPr lang="en-US" sz="1600" u="none" strike="noStrike" cap="none" dirty="0">
                          <a:solidFill>
                            <a:srgbClr val="000000"/>
                          </a:solidFill>
                        </a:rPr>
                        <a:t>CalGETC Area</a:t>
                      </a:r>
                      <a:endParaRPr sz="1600"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Subject</a:t>
                      </a:r>
                      <a:endParaRPr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Courses/Units</a:t>
                      </a:r>
                      <a:endParaRPr dirty="0">
                        <a:solidFill>
                          <a:srgbClr val="000000"/>
                        </a:solidFill>
                      </a:endParaRPr>
                    </a:p>
                  </a:txBody>
                  <a:tcPr marL="93125" marR="93125" marT="45725" marB="45725"/>
                </a:tc>
                <a:extLst>
                  <a:ext uri="{0D108BD9-81ED-4DB2-BD59-A6C34878D82A}">
                    <a16:rowId xmlns:a16="http://schemas.microsoft.com/office/drawing/2014/main" val="10000"/>
                  </a:ext>
                </a:extLst>
              </a:tr>
              <a:tr h="838850">
                <a:tc>
                  <a:txBody>
                    <a:bodyPr/>
                    <a:lstStyle/>
                    <a:p>
                      <a:pPr marL="0" marR="0" lvl="0" indent="0" algn="l" rtl="0">
                        <a:spcBef>
                          <a:spcPts val="0"/>
                        </a:spcBef>
                        <a:spcAft>
                          <a:spcPts val="0"/>
                        </a:spcAft>
                        <a:buNone/>
                      </a:pPr>
                      <a:r>
                        <a:rPr lang="en-US" sz="1600" dirty="0">
                          <a:solidFill>
                            <a:srgbClr val="000000"/>
                          </a:solidFill>
                        </a:rPr>
                        <a:t>1 – English Communication</a:t>
                      </a:r>
                      <a:endParaRPr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English Composition</a:t>
                      </a:r>
                      <a:endParaRPr dirty="0">
                        <a:solidFill>
                          <a:srgbClr val="000000"/>
                        </a:solidFill>
                      </a:endParaRPr>
                    </a:p>
                    <a:p>
                      <a:pPr marL="0" marR="0" lvl="0" indent="0" algn="l" rtl="0">
                        <a:spcBef>
                          <a:spcPts val="0"/>
                        </a:spcBef>
                        <a:spcAft>
                          <a:spcPts val="0"/>
                        </a:spcAft>
                        <a:buNone/>
                      </a:pPr>
                      <a:r>
                        <a:rPr lang="en-US" sz="1600" dirty="0">
                          <a:solidFill>
                            <a:srgbClr val="000000"/>
                          </a:solidFill>
                        </a:rPr>
                        <a:t>Critical Thinking and Composition</a:t>
                      </a:r>
                      <a:endParaRPr dirty="0">
                        <a:solidFill>
                          <a:srgbClr val="000000"/>
                        </a:solidFill>
                      </a:endParaRPr>
                    </a:p>
                    <a:p>
                      <a:pPr marL="0" marR="0" lvl="0" indent="0" algn="l" rtl="0">
                        <a:spcBef>
                          <a:spcPts val="0"/>
                        </a:spcBef>
                        <a:spcAft>
                          <a:spcPts val="0"/>
                        </a:spcAft>
                        <a:buNone/>
                      </a:pPr>
                      <a:r>
                        <a:rPr lang="en-US" sz="1600" dirty="0">
                          <a:solidFill>
                            <a:srgbClr val="000000"/>
                          </a:solidFill>
                        </a:rPr>
                        <a:t>Oral Communication</a:t>
                      </a:r>
                      <a:endParaRPr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1 course (3 units)</a:t>
                      </a:r>
                      <a:endParaRPr dirty="0">
                        <a:solidFill>
                          <a:srgbClr val="000000"/>
                        </a:solidFill>
                      </a:endParaRPr>
                    </a:p>
                    <a:p>
                      <a:pPr marL="0" marR="0" lvl="0" indent="0" algn="l" rtl="0">
                        <a:spcBef>
                          <a:spcPts val="0"/>
                        </a:spcBef>
                        <a:spcAft>
                          <a:spcPts val="0"/>
                        </a:spcAft>
                        <a:buNone/>
                      </a:pPr>
                      <a:r>
                        <a:rPr lang="en-US" sz="1600" dirty="0">
                          <a:solidFill>
                            <a:srgbClr val="000000"/>
                          </a:solidFill>
                        </a:rPr>
                        <a:t>1 course (3 units)</a:t>
                      </a:r>
                      <a:endParaRPr dirty="0">
                        <a:solidFill>
                          <a:srgbClr val="000000"/>
                        </a:solidFill>
                      </a:endParaRPr>
                    </a:p>
                    <a:p>
                      <a:pPr marL="0" marR="0" lvl="0" indent="0" algn="l" rtl="0">
                        <a:spcBef>
                          <a:spcPts val="0"/>
                        </a:spcBef>
                        <a:spcAft>
                          <a:spcPts val="0"/>
                        </a:spcAft>
                        <a:buNone/>
                      </a:pPr>
                      <a:r>
                        <a:rPr lang="en-US" sz="1600" dirty="0">
                          <a:solidFill>
                            <a:srgbClr val="000000"/>
                          </a:solidFill>
                        </a:rPr>
                        <a:t>1 course (3 units)</a:t>
                      </a:r>
                      <a:endParaRPr dirty="0">
                        <a:solidFill>
                          <a:srgbClr val="000000"/>
                        </a:solidFill>
                      </a:endParaRPr>
                    </a:p>
                  </a:txBody>
                  <a:tcPr marL="93125" marR="93125" marT="45725" marB="45725"/>
                </a:tc>
                <a:extLst>
                  <a:ext uri="{0D108BD9-81ED-4DB2-BD59-A6C34878D82A}">
                    <a16:rowId xmlns:a16="http://schemas.microsoft.com/office/drawing/2014/main" val="10001"/>
                  </a:ext>
                </a:extLst>
              </a:tr>
              <a:tr h="590312">
                <a:tc>
                  <a:txBody>
                    <a:bodyPr/>
                    <a:lstStyle/>
                    <a:p>
                      <a:pPr marL="0" marR="0" lvl="0" indent="0" algn="l" rtl="0">
                        <a:spcBef>
                          <a:spcPts val="0"/>
                        </a:spcBef>
                        <a:spcAft>
                          <a:spcPts val="0"/>
                        </a:spcAft>
                        <a:buNone/>
                      </a:pPr>
                      <a:r>
                        <a:rPr lang="en-US" sz="1600" dirty="0">
                          <a:solidFill>
                            <a:srgbClr val="000000"/>
                          </a:solidFill>
                        </a:rPr>
                        <a:t>2</a:t>
                      </a:r>
                      <a:endParaRPr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Mathematical Concepts and Quantitative Reasoning</a:t>
                      </a:r>
                      <a:endParaRPr dirty="0">
                        <a:solidFill>
                          <a:srgbClr val="000000"/>
                        </a:solidFill>
                      </a:endParaRPr>
                    </a:p>
                  </a:txBody>
                  <a:tcPr marL="93125" marR="93125" marT="45725" marB="45725"/>
                </a:tc>
                <a:tc>
                  <a:txBody>
                    <a:bodyPr/>
                    <a:lstStyle/>
                    <a:p>
                      <a:pPr marL="0" marR="0" lvl="0" indent="0" algn="l" rtl="0">
                        <a:lnSpc>
                          <a:spcPct val="100000"/>
                        </a:lnSpc>
                        <a:spcBef>
                          <a:spcPts val="0"/>
                        </a:spcBef>
                        <a:spcAft>
                          <a:spcPts val="0"/>
                        </a:spcAft>
                        <a:buClr>
                          <a:srgbClr val="02263F"/>
                        </a:buClr>
                        <a:buSzPts val="1600"/>
                        <a:buFont typeface="Calibri"/>
                        <a:buNone/>
                      </a:pPr>
                      <a:r>
                        <a:rPr lang="en-US" sz="1600" dirty="0">
                          <a:solidFill>
                            <a:srgbClr val="000000"/>
                          </a:solidFill>
                        </a:rPr>
                        <a:t>1 course (3 units)</a:t>
                      </a:r>
                      <a:endParaRPr dirty="0">
                        <a:solidFill>
                          <a:srgbClr val="000000"/>
                        </a:solidFill>
                      </a:endParaRPr>
                    </a:p>
                  </a:txBody>
                  <a:tcPr marL="93125" marR="93125" marT="45725" marB="45725"/>
                </a:tc>
                <a:extLst>
                  <a:ext uri="{0D108BD9-81ED-4DB2-BD59-A6C34878D82A}">
                    <a16:rowId xmlns:a16="http://schemas.microsoft.com/office/drawing/2014/main" val="10002"/>
                  </a:ext>
                </a:extLst>
              </a:tr>
              <a:tr h="590312">
                <a:tc>
                  <a:txBody>
                    <a:bodyPr/>
                    <a:lstStyle/>
                    <a:p>
                      <a:pPr marL="0" marR="0" lvl="0" indent="0" algn="l" rtl="0">
                        <a:spcBef>
                          <a:spcPts val="0"/>
                        </a:spcBef>
                        <a:spcAft>
                          <a:spcPts val="0"/>
                        </a:spcAft>
                        <a:buNone/>
                      </a:pPr>
                      <a:r>
                        <a:rPr lang="en-US" sz="1600" dirty="0">
                          <a:solidFill>
                            <a:srgbClr val="000000"/>
                          </a:solidFill>
                        </a:rPr>
                        <a:t>3 – Arts and Humanities</a:t>
                      </a:r>
                      <a:endParaRPr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Arts</a:t>
                      </a:r>
                      <a:endParaRPr dirty="0">
                        <a:solidFill>
                          <a:srgbClr val="000000"/>
                        </a:solidFill>
                      </a:endParaRPr>
                    </a:p>
                    <a:p>
                      <a:pPr marL="0" marR="0" lvl="0" indent="0" algn="l" rtl="0">
                        <a:spcBef>
                          <a:spcPts val="0"/>
                        </a:spcBef>
                        <a:spcAft>
                          <a:spcPts val="0"/>
                        </a:spcAft>
                        <a:buNone/>
                      </a:pPr>
                      <a:r>
                        <a:rPr lang="en-US" sz="1600" dirty="0">
                          <a:solidFill>
                            <a:srgbClr val="000000"/>
                          </a:solidFill>
                        </a:rPr>
                        <a:t>Humanities</a:t>
                      </a:r>
                      <a:endParaRPr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1 course (3 units)</a:t>
                      </a:r>
                      <a:endParaRPr dirty="0">
                        <a:solidFill>
                          <a:srgbClr val="000000"/>
                        </a:solidFill>
                      </a:endParaRPr>
                    </a:p>
                    <a:p>
                      <a:pPr marL="0" marR="0" lvl="0" indent="0" algn="l" rtl="0">
                        <a:spcBef>
                          <a:spcPts val="0"/>
                        </a:spcBef>
                        <a:spcAft>
                          <a:spcPts val="0"/>
                        </a:spcAft>
                        <a:buNone/>
                      </a:pPr>
                      <a:r>
                        <a:rPr lang="en-US" sz="1600" dirty="0">
                          <a:solidFill>
                            <a:srgbClr val="000000"/>
                          </a:solidFill>
                        </a:rPr>
                        <a:t>1 course (3 units)</a:t>
                      </a:r>
                      <a:endParaRPr dirty="0">
                        <a:solidFill>
                          <a:srgbClr val="000000"/>
                        </a:solidFill>
                      </a:endParaRPr>
                    </a:p>
                  </a:txBody>
                  <a:tcPr marL="93125" marR="93125" marT="45725" marB="45725"/>
                </a:tc>
                <a:extLst>
                  <a:ext uri="{0D108BD9-81ED-4DB2-BD59-A6C34878D82A}">
                    <a16:rowId xmlns:a16="http://schemas.microsoft.com/office/drawing/2014/main" val="10003"/>
                  </a:ext>
                </a:extLst>
              </a:tr>
              <a:tr h="557680">
                <a:tc>
                  <a:txBody>
                    <a:bodyPr/>
                    <a:lstStyle/>
                    <a:p>
                      <a:pPr marL="0" marR="0" lvl="0" indent="0" algn="l" rtl="0">
                        <a:spcBef>
                          <a:spcPts val="0"/>
                        </a:spcBef>
                        <a:spcAft>
                          <a:spcPts val="0"/>
                        </a:spcAft>
                        <a:buNone/>
                      </a:pPr>
                      <a:r>
                        <a:rPr lang="en-US" sz="1600" dirty="0">
                          <a:solidFill>
                            <a:srgbClr val="000000"/>
                          </a:solidFill>
                        </a:rPr>
                        <a:t>4</a:t>
                      </a:r>
                      <a:endParaRPr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Social and Behavioral Sciences</a:t>
                      </a:r>
                      <a:endParaRPr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2 courses (6 units)</a:t>
                      </a:r>
                      <a:endParaRPr dirty="0">
                        <a:solidFill>
                          <a:srgbClr val="000000"/>
                        </a:solidFill>
                      </a:endParaRPr>
                    </a:p>
                  </a:txBody>
                  <a:tcPr marL="93125" marR="93125" marT="45725" marB="45725"/>
                </a:tc>
                <a:extLst>
                  <a:ext uri="{0D108BD9-81ED-4DB2-BD59-A6C34878D82A}">
                    <a16:rowId xmlns:a16="http://schemas.microsoft.com/office/drawing/2014/main" val="10004"/>
                  </a:ext>
                </a:extLst>
              </a:tr>
              <a:tr h="838850">
                <a:tc>
                  <a:txBody>
                    <a:bodyPr/>
                    <a:lstStyle/>
                    <a:p>
                      <a:pPr marL="0" marR="0" lvl="0" indent="0" algn="l" rtl="0">
                        <a:spcBef>
                          <a:spcPts val="0"/>
                        </a:spcBef>
                        <a:spcAft>
                          <a:spcPts val="0"/>
                        </a:spcAft>
                        <a:buNone/>
                      </a:pPr>
                      <a:r>
                        <a:rPr lang="en-US" sz="1600" dirty="0">
                          <a:solidFill>
                            <a:srgbClr val="000000"/>
                          </a:solidFill>
                        </a:rPr>
                        <a:t>5</a:t>
                      </a:r>
                      <a:endParaRPr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Physical Science</a:t>
                      </a:r>
                      <a:endParaRPr dirty="0">
                        <a:solidFill>
                          <a:srgbClr val="000000"/>
                        </a:solidFill>
                      </a:endParaRPr>
                    </a:p>
                    <a:p>
                      <a:pPr marL="0" marR="0" lvl="0" indent="0" algn="l" rtl="0">
                        <a:spcBef>
                          <a:spcPts val="0"/>
                        </a:spcBef>
                        <a:spcAft>
                          <a:spcPts val="0"/>
                        </a:spcAft>
                        <a:buNone/>
                      </a:pPr>
                      <a:r>
                        <a:rPr lang="en-US" sz="1600" dirty="0">
                          <a:solidFill>
                            <a:srgbClr val="000000"/>
                          </a:solidFill>
                        </a:rPr>
                        <a:t>Biological Science</a:t>
                      </a:r>
                      <a:endParaRPr dirty="0">
                        <a:solidFill>
                          <a:srgbClr val="000000"/>
                        </a:solidFill>
                      </a:endParaRPr>
                    </a:p>
                    <a:p>
                      <a:pPr marL="0" marR="0" lvl="0" indent="0" algn="l" rtl="0">
                        <a:spcBef>
                          <a:spcPts val="0"/>
                        </a:spcBef>
                        <a:spcAft>
                          <a:spcPts val="0"/>
                        </a:spcAft>
                        <a:buNone/>
                      </a:pPr>
                      <a:r>
                        <a:rPr lang="en-US" sz="1600" dirty="0">
                          <a:solidFill>
                            <a:srgbClr val="000000"/>
                          </a:solidFill>
                        </a:rPr>
                        <a:t>Laboratory (for Phys/Bio course)</a:t>
                      </a:r>
                      <a:endParaRPr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1 course (3 units)</a:t>
                      </a:r>
                      <a:endParaRPr dirty="0">
                        <a:solidFill>
                          <a:srgbClr val="000000"/>
                        </a:solidFill>
                      </a:endParaRPr>
                    </a:p>
                    <a:p>
                      <a:pPr marL="0" marR="0" lvl="0" indent="0" algn="l" rtl="0">
                        <a:spcBef>
                          <a:spcPts val="0"/>
                        </a:spcBef>
                        <a:spcAft>
                          <a:spcPts val="0"/>
                        </a:spcAft>
                        <a:buNone/>
                      </a:pPr>
                      <a:r>
                        <a:rPr lang="en-US" sz="1600" dirty="0">
                          <a:solidFill>
                            <a:srgbClr val="000000"/>
                          </a:solidFill>
                        </a:rPr>
                        <a:t>1 course (3 units)</a:t>
                      </a:r>
                      <a:endParaRPr dirty="0">
                        <a:solidFill>
                          <a:srgbClr val="000000"/>
                        </a:solidFill>
                      </a:endParaRPr>
                    </a:p>
                    <a:p>
                      <a:pPr marL="0" marR="0" lvl="0" indent="0" algn="l" rtl="0">
                        <a:spcBef>
                          <a:spcPts val="0"/>
                        </a:spcBef>
                        <a:spcAft>
                          <a:spcPts val="0"/>
                        </a:spcAft>
                        <a:buNone/>
                      </a:pPr>
                      <a:r>
                        <a:rPr lang="en-US" sz="1600" dirty="0">
                          <a:solidFill>
                            <a:srgbClr val="000000"/>
                          </a:solidFill>
                        </a:rPr>
                        <a:t>(1 unit)</a:t>
                      </a:r>
                      <a:endParaRPr dirty="0">
                        <a:solidFill>
                          <a:srgbClr val="000000"/>
                        </a:solidFill>
                      </a:endParaRPr>
                    </a:p>
                  </a:txBody>
                  <a:tcPr marL="93125" marR="93125" marT="45725" marB="45725"/>
                </a:tc>
                <a:extLst>
                  <a:ext uri="{0D108BD9-81ED-4DB2-BD59-A6C34878D82A}">
                    <a16:rowId xmlns:a16="http://schemas.microsoft.com/office/drawing/2014/main" val="10005"/>
                  </a:ext>
                </a:extLst>
              </a:tr>
              <a:tr h="590312">
                <a:tc>
                  <a:txBody>
                    <a:bodyPr/>
                    <a:lstStyle/>
                    <a:p>
                      <a:pPr marL="0" marR="0" lvl="0" indent="0" algn="l" rtl="0">
                        <a:spcBef>
                          <a:spcPts val="0"/>
                        </a:spcBef>
                        <a:spcAft>
                          <a:spcPts val="0"/>
                        </a:spcAft>
                        <a:buNone/>
                      </a:pPr>
                      <a:r>
                        <a:rPr lang="en-US" sz="1600" dirty="0">
                          <a:solidFill>
                            <a:srgbClr val="000000"/>
                          </a:solidFill>
                        </a:rPr>
                        <a:t>N/A</a:t>
                      </a:r>
                      <a:endParaRPr sz="1600" i="1"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Lifelong Learning and Self Development</a:t>
                      </a:r>
                      <a:endParaRPr dirty="0">
                        <a:solidFill>
                          <a:srgbClr val="000000"/>
                        </a:solidFill>
                      </a:endParaRPr>
                    </a:p>
                    <a:p>
                      <a:pPr marL="0" marR="0" lvl="0" indent="0" algn="l" rtl="0">
                        <a:spcBef>
                          <a:spcPts val="0"/>
                        </a:spcBef>
                        <a:spcAft>
                          <a:spcPts val="0"/>
                        </a:spcAft>
                        <a:buNone/>
                      </a:pPr>
                      <a:r>
                        <a:rPr lang="en-US" sz="1600" dirty="0">
                          <a:solidFill>
                            <a:srgbClr val="000000"/>
                          </a:solidFill>
                        </a:rPr>
                        <a:t>(CSU upper division GE)</a:t>
                      </a:r>
                      <a:endParaRPr sz="1600" i="1"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b="0" i="1" dirty="0">
                          <a:solidFill>
                            <a:srgbClr val="000000"/>
                          </a:solidFill>
                        </a:rPr>
                        <a:t>Note: the </a:t>
                      </a:r>
                      <a:r>
                        <a:rPr lang="en-US" sz="1600" b="0" i="1" dirty="0"/>
                        <a:t>ICAS is discussing making this a graduation requirement</a:t>
                      </a:r>
                      <a:endParaRPr sz="1600" b="0" i="1" dirty="0">
                        <a:solidFill>
                          <a:srgbClr val="000000"/>
                        </a:solidFill>
                      </a:endParaRPr>
                    </a:p>
                  </a:txBody>
                  <a:tcPr marL="93125" marR="93125" marT="45725" marB="45725"/>
                </a:tc>
                <a:extLst>
                  <a:ext uri="{0D108BD9-81ED-4DB2-BD59-A6C34878D82A}">
                    <a16:rowId xmlns:a16="http://schemas.microsoft.com/office/drawing/2014/main" val="10006"/>
                  </a:ext>
                </a:extLst>
              </a:tr>
              <a:tr h="590312">
                <a:tc>
                  <a:txBody>
                    <a:bodyPr/>
                    <a:lstStyle/>
                    <a:p>
                      <a:pPr marL="0" marR="0" lvl="0" indent="0" algn="l" rtl="0">
                        <a:spcBef>
                          <a:spcPts val="0"/>
                        </a:spcBef>
                        <a:spcAft>
                          <a:spcPts val="0"/>
                        </a:spcAft>
                        <a:buNone/>
                      </a:pPr>
                      <a:r>
                        <a:rPr lang="en-US" sz="1600" dirty="0">
                          <a:solidFill>
                            <a:srgbClr val="000000"/>
                          </a:solidFill>
                        </a:rPr>
                        <a:t>6</a:t>
                      </a:r>
                      <a:endParaRPr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Language other than English (LOTE)</a:t>
                      </a:r>
                      <a:endParaRPr dirty="0">
                        <a:solidFill>
                          <a:srgbClr val="000000"/>
                        </a:solidFill>
                      </a:endParaRPr>
                    </a:p>
                    <a:p>
                      <a:pPr marL="0" marR="0" lvl="0" indent="0" algn="l" rtl="0">
                        <a:spcBef>
                          <a:spcPts val="0"/>
                        </a:spcBef>
                        <a:spcAft>
                          <a:spcPts val="0"/>
                        </a:spcAft>
                        <a:buNone/>
                      </a:pPr>
                      <a:r>
                        <a:rPr lang="en-US" sz="1600" dirty="0">
                          <a:solidFill>
                            <a:srgbClr val="000000"/>
                          </a:solidFill>
                        </a:rPr>
                        <a:t>(Currently UC only, carries no units)</a:t>
                      </a:r>
                      <a:endParaRPr sz="1600" i="1" dirty="0">
                        <a:solidFill>
                          <a:srgbClr val="000000"/>
                        </a:solidFill>
                      </a:endParaRPr>
                    </a:p>
                  </a:txBody>
                  <a:tcPr marL="93125" marR="93125" marT="45725" marB="45725"/>
                </a:tc>
                <a:tc>
                  <a:txBody>
                    <a:bodyPr/>
                    <a:lstStyle/>
                    <a:p>
                      <a:pPr marL="0" marR="0" lvl="0" indent="0" algn="l" rtl="0">
                        <a:spcBef>
                          <a:spcPts val="0"/>
                        </a:spcBef>
                        <a:spcAft>
                          <a:spcPts val="0"/>
                        </a:spcAft>
                        <a:buNone/>
                      </a:pPr>
                      <a:endParaRPr sz="1600" dirty="0">
                        <a:solidFill>
                          <a:srgbClr val="000000"/>
                        </a:solidFill>
                      </a:endParaRPr>
                    </a:p>
                  </a:txBody>
                  <a:tcPr marL="93125" marR="93125" marT="45725" marB="45725"/>
                </a:tc>
                <a:extLst>
                  <a:ext uri="{0D108BD9-81ED-4DB2-BD59-A6C34878D82A}">
                    <a16:rowId xmlns:a16="http://schemas.microsoft.com/office/drawing/2014/main" val="10007"/>
                  </a:ext>
                </a:extLst>
              </a:tr>
              <a:tr h="341750">
                <a:tc>
                  <a:txBody>
                    <a:bodyPr/>
                    <a:lstStyle/>
                    <a:p>
                      <a:pPr marL="0" marR="0" lvl="0" indent="0" algn="l" rtl="0">
                        <a:spcBef>
                          <a:spcPts val="0"/>
                        </a:spcBef>
                        <a:spcAft>
                          <a:spcPts val="0"/>
                        </a:spcAft>
                        <a:buNone/>
                      </a:pPr>
                      <a:r>
                        <a:rPr lang="en-US" sz="1600" dirty="0">
                          <a:solidFill>
                            <a:srgbClr val="000000"/>
                          </a:solidFill>
                        </a:rPr>
                        <a:t>7</a:t>
                      </a:r>
                      <a:endParaRPr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Ethnic Studies</a:t>
                      </a:r>
                      <a:endParaRPr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1 course (3 units)</a:t>
                      </a:r>
                      <a:endParaRPr dirty="0">
                        <a:solidFill>
                          <a:srgbClr val="000000"/>
                        </a:solidFill>
                      </a:endParaRPr>
                    </a:p>
                  </a:txBody>
                  <a:tcPr marL="93125" marR="93125" marT="45725" marB="45725"/>
                </a:tc>
                <a:extLst>
                  <a:ext uri="{0D108BD9-81ED-4DB2-BD59-A6C34878D82A}">
                    <a16:rowId xmlns:a16="http://schemas.microsoft.com/office/drawing/2014/main" val="10008"/>
                  </a:ext>
                </a:extLst>
              </a:tr>
              <a:tr h="341750">
                <a:tc>
                  <a:txBody>
                    <a:bodyPr/>
                    <a:lstStyle/>
                    <a:p>
                      <a:pPr marL="0" marR="0" lvl="0" indent="0" algn="l" rtl="0">
                        <a:spcBef>
                          <a:spcPts val="0"/>
                        </a:spcBef>
                        <a:spcAft>
                          <a:spcPts val="0"/>
                        </a:spcAft>
                        <a:buNone/>
                      </a:pPr>
                      <a:endParaRPr sz="1600" dirty="0">
                        <a:solidFill>
                          <a:srgbClr val="000000"/>
                        </a:solidFill>
                      </a:endParaRPr>
                    </a:p>
                  </a:txBody>
                  <a:tcPr marL="93125" marR="93125" marT="45725" marB="45725"/>
                </a:tc>
                <a:tc>
                  <a:txBody>
                    <a:bodyPr/>
                    <a:lstStyle/>
                    <a:p>
                      <a:pPr marL="0" marR="0" lvl="0" indent="0" algn="l" rtl="0">
                        <a:spcBef>
                          <a:spcPts val="0"/>
                        </a:spcBef>
                        <a:spcAft>
                          <a:spcPts val="0"/>
                        </a:spcAft>
                        <a:buNone/>
                      </a:pPr>
                      <a:endParaRPr sz="1600" dirty="0">
                        <a:solidFill>
                          <a:srgbClr val="000000"/>
                        </a:solidFill>
                      </a:endParaRPr>
                    </a:p>
                  </a:txBody>
                  <a:tcPr marL="93125" marR="93125" marT="45725" marB="45725"/>
                </a:tc>
                <a:tc>
                  <a:txBody>
                    <a:bodyPr/>
                    <a:lstStyle/>
                    <a:p>
                      <a:pPr marL="0" marR="0" lvl="0" indent="0" algn="l" rtl="0">
                        <a:spcBef>
                          <a:spcPts val="0"/>
                        </a:spcBef>
                        <a:spcAft>
                          <a:spcPts val="0"/>
                        </a:spcAft>
                        <a:buNone/>
                      </a:pPr>
                      <a:r>
                        <a:rPr lang="en-US" sz="1600" dirty="0">
                          <a:solidFill>
                            <a:srgbClr val="000000"/>
                          </a:solidFill>
                        </a:rPr>
                        <a:t>11 courses (34 units)</a:t>
                      </a:r>
                      <a:endParaRPr sz="1600" b="1" i="1" dirty="0">
                        <a:solidFill>
                          <a:srgbClr val="000000"/>
                        </a:solidFill>
                      </a:endParaRPr>
                    </a:p>
                  </a:txBody>
                  <a:tcPr marL="93125" marR="93125" marT="45725" marB="45725"/>
                </a:tc>
                <a:extLst>
                  <a:ext uri="{0D108BD9-81ED-4DB2-BD59-A6C34878D82A}">
                    <a16:rowId xmlns:a16="http://schemas.microsoft.com/office/drawing/2014/main" val="10009"/>
                  </a:ext>
                </a:extLst>
              </a:tr>
            </a:tbl>
          </a:graphicData>
        </a:graphic>
      </p:graphicFrame>
      <p:sp>
        <p:nvSpPr>
          <p:cNvPr id="233" name="Google Shape;233;p28"/>
          <p:cNvSpPr txBox="1">
            <a:spLocks noGrp="1"/>
          </p:cNvSpPr>
          <p:nvPr>
            <p:ph type="title" idx="4294967295"/>
          </p:nvPr>
        </p:nvSpPr>
        <p:spPr>
          <a:xfrm>
            <a:off x="0" y="-7937"/>
            <a:ext cx="12192000" cy="984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2"/>
              </a:buClr>
              <a:buSzPts val="4400"/>
              <a:buFont typeface="Palatino"/>
              <a:buNone/>
            </a:pPr>
            <a:r>
              <a:rPr lang="en-US" b="1" dirty="0"/>
              <a:t>#1: Proposed GE Pathway – CalGETC</a:t>
            </a:r>
            <a:endParaRPr b="1" dirty="0"/>
          </a:p>
        </p:txBody>
      </p:sp>
    </p:spTree>
    <p:extLst>
      <p:ext uri="{BB962C8B-B14F-4D97-AF65-F5344CB8AC3E}">
        <p14:creationId xmlns:p14="http://schemas.microsoft.com/office/powerpoint/2010/main" val="1485656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dirty="0"/>
              <a:t>Potential Impacts of New GE Pathway</a:t>
            </a:r>
            <a:endParaRPr dirty="0"/>
          </a:p>
        </p:txBody>
      </p:sp>
      <p:sp>
        <p:nvSpPr>
          <p:cNvPr id="260" name="Google Shape;260;p31"/>
          <p:cNvSpPr txBox="1">
            <a:spLocks noGrp="1"/>
          </p:cNvSpPr>
          <p:nvPr>
            <p:ph sz="half" idx="1"/>
          </p:nvPr>
        </p:nvSpPr>
        <p:spPr>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90000"/>
              </a:lnSpc>
              <a:spcBef>
                <a:spcPts val="0"/>
              </a:spcBef>
              <a:spcAft>
                <a:spcPts val="0"/>
              </a:spcAft>
              <a:buClr>
                <a:srgbClr val="3A3838"/>
              </a:buClr>
              <a:buSzPct val="74844"/>
              <a:buChar char="•"/>
            </a:pPr>
            <a:r>
              <a:rPr lang="en-US" dirty="0"/>
              <a:t>Consequences of reduction in units from the CSU GE Breadth pattern: </a:t>
            </a:r>
            <a:endParaRPr dirty="0"/>
          </a:p>
          <a:p>
            <a:pPr marL="914400" lvl="1" indent="-342900" algn="l" rtl="0">
              <a:lnSpc>
                <a:spcPct val="90000"/>
              </a:lnSpc>
              <a:spcBef>
                <a:spcPts val="0"/>
              </a:spcBef>
              <a:spcAft>
                <a:spcPts val="0"/>
              </a:spcAft>
              <a:buClr>
                <a:srgbClr val="3A3838"/>
              </a:buClr>
              <a:buSzPct val="81081"/>
              <a:buChar char="•"/>
            </a:pPr>
            <a:r>
              <a:rPr lang="en-US" dirty="0"/>
              <a:t>Less 1 course/3 units in Arts and Humanities and </a:t>
            </a:r>
            <a:endParaRPr dirty="0"/>
          </a:p>
          <a:p>
            <a:pPr marL="914400" lvl="1" indent="-342900" algn="l" rtl="0">
              <a:lnSpc>
                <a:spcPct val="90000"/>
              </a:lnSpc>
              <a:spcBef>
                <a:spcPts val="0"/>
              </a:spcBef>
              <a:spcAft>
                <a:spcPts val="0"/>
              </a:spcAft>
              <a:buClr>
                <a:srgbClr val="3A3838"/>
              </a:buClr>
              <a:buSzPct val="81081"/>
              <a:buChar char="•"/>
            </a:pPr>
            <a:r>
              <a:rPr lang="en-US" dirty="0"/>
              <a:t>Less 1 course/3 units in Social and Behavioral Sciences </a:t>
            </a:r>
            <a:endParaRPr dirty="0"/>
          </a:p>
          <a:p>
            <a:pPr marL="457200" lvl="0" indent="-228600" algn="l" rtl="0">
              <a:lnSpc>
                <a:spcPct val="90000"/>
              </a:lnSpc>
              <a:spcBef>
                <a:spcPts val="0"/>
              </a:spcBef>
              <a:spcAft>
                <a:spcPts val="0"/>
              </a:spcAft>
              <a:buClr>
                <a:srgbClr val="3A3838"/>
              </a:buClr>
              <a:buSzPct val="74844"/>
              <a:buNone/>
            </a:pPr>
            <a:endParaRPr dirty="0"/>
          </a:p>
          <a:p>
            <a:pPr marL="457200" lvl="0" indent="-342900" algn="l" rtl="0">
              <a:lnSpc>
                <a:spcPct val="90000"/>
              </a:lnSpc>
              <a:spcBef>
                <a:spcPts val="0"/>
              </a:spcBef>
              <a:spcAft>
                <a:spcPts val="0"/>
              </a:spcAft>
              <a:buClr>
                <a:srgbClr val="3A3838"/>
              </a:buClr>
              <a:buSzPct val="74844"/>
              <a:buChar char="•"/>
            </a:pPr>
            <a:r>
              <a:rPr lang="en-US" dirty="0"/>
              <a:t>Upper division Lifelong learning requirement </a:t>
            </a:r>
            <a:endParaRPr dirty="0"/>
          </a:p>
          <a:p>
            <a:pPr marL="914400" lvl="1" indent="-342900" algn="l" rtl="0">
              <a:lnSpc>
                <a:spcPct val="90000"/>
              </a:lnSpc>
              <a:spcBef>
                <a:spcPts val="0"/>
              </a:spcBef>
              <a:spcAft>
                <a:spcPts val="0"/>
              </a:spcAft>
              <a:buClr>
                <a:srgbClr val="3A3838"/>
              </a:buClr>
              <a:buSzPct val="81081"/>
              <a:buChar char="•"/>
            </a:pPr>
            <a:r>
              <a:rPr lang="en-US" dirty="0"/>
              <a:t>Not met at CCC </a:t>
            </a:r>
            <a:endParaRPr dirty="0"/>
          </a:p>
          <a:p>
            <a:pPr marL="914400" lvl="1" indent="-342900" algn="l" rtl="0">
              <a:lnSpc>
                <a:spcPct val="90000"/>
              </a:lnSpc>
              <a:spcBef>
                <a:spcPts val="0"/>
              </a:spcBef>
              <a:spcAft>
                <a:spcPts val="0"/>
              </a:spcAft>
              <a:buClr>
                <a:srgbClr val="3A3838"/>
              </a:buClr>
              <a:buSzPct val="81081"/>
              <a:buChar char="•"/>
            </a:pPr>
            <a:r>
              <a:rPr lang="en-US" dirty="0"/>
              <a:t>Impact on counseling, heath, and other programs at CCC</a:t>
            </a:r>
            <a:endParaRPr dirty="0"/>
          </a:p>
          <a:p>
            <a:pPr marL="457200" lvl="0" indent="-228600" algn="l" rtl="0">
              <a:lnSpc>
                <a:spcPct val="90000"/>
              </a:lnSpc>
              <a:spcBef>
                <a:spcPts val="0"/>
              </a:spcBef>
              <a:spcAft>
                <a:spcPts val="0"/>
              </a:spcAft>
              <a:buClr>
                <a:srgbClr val="3A3838"/>
              </a:buClr>
              <a:buSzPct val="74844"/>
              <a:buNone/>
            </a:pPr>
            <a:endParaRPr dirty="0"/>
          </a:p>
          <a:p>
            <a:pPr marL="457200" lvl="0" indent="-342900" algn="l" rtl="0">
              <a:lnSpc>
                <a:spcPct val="90000"/>
              </a:lnSpc>
              <a:spcBef>
                <a:spcPts val="0"/>
              </a:spcBef>
              <a:spcAft>
                <a:spcPts val="0"/>
              </a:spcAft>
              <a:buClr>
                <a:srgbClr val="3A3838"/>
              </a:buClr>
              <a:buSzPct val="74844"/>
              <a:buChar char="•"/>
            </a:pPr>
            <a:r>
              <a:rPr lang="en-US" dirty="0"/>
              <a:t>UC accepts fewer courses for GE than CSU</a:t>
            </a:r>
            <a:endParaRPr dirty="0"/>
          </a:p>
          <a:p>
            <a:pPr marL="914400" lvl="1" indent="-342900" algn="l" rtl="0">
              <a:lnSpc>
                <a:spcPct val="90000"/>
              </a:lnSpc>
              <a:spcBef>
                <a:spcPts val="0"/>
              </a:spcBef>
              <a:spcAft>
                <a:spcPts val="0"/>
              </a:spcAft>
              <a:buClr>
                <a:srgbClr val="3A3838"/>
              </a:buClr>
              <a:buSzPct val="81081"/>
              <a:buChar char="•"/>
            </a:pPr>
            <a:r>
              <a:rPr lang="en-US" dirty="0"/>
              <a:t>Reduced student options at CCC: CSU may have more options than CCC</a:t>
            </a:r>
            <a:endParaRPr dirty="0"/>
          </a:p>
          <a:p>
            <a:pPr marL="457200" lvl="0" indent="-228600" algn="l" rtl="0">
              <a:lnSpc>
                <a:spcPct val="90000"/>
              </a:lnSpc>
              <a:spcBef>
                <a:spcPts val="0"/>
              </a:spcBef>
              <a:spcAft>
                <a:spcPts val="0"/>
              </a:spcAft>
              <a:buClr>
                <a:srgbClr val="3A3838"/>
              </a:buClr>
              <a:buSzPct val="74844"/>
              <a:buNone/>
            </a:pPr>
            <a:endParaRPr dirty="0"/>
          </a:p>
          <a:p>
            <a:pPr marL="457200" lvl="0" indent="-342900" algn="l" rtl="0">
              <a:lnSpc>
                <a:spcPct val="90000"/>
              </a:lnSpc>
              <a:spcBef>
                <a:spcPts val="0"/>
              </a:spcBef>
              <a:spcAft>
                <a:spcPts val="0"/>
              </a:spcAft>
              <a:buClr>
                <a:srgbClr val="3A3838"/>
              </a:buClr>
              <a:buSzPct val="74844"/>
              <a:buChar char="•"/>
            </a:pPr>
            <a:r>
              <a:rPr lang="en-US" dirty="0"/>
              <a:t>Providing enough Ethnic Studies courses in CCC</a:t>
            </a:r>
            <a:endParaRPr dirty="0"/>
          </a:p>
          <a:p>
            <a:pPr marL="228600" lvl="0" indent="-75882" algn="l" rtl="0">
              <a:lnSpc>
                <a:spcPct val="90000"/>
              </a:lnSpc>
              <a:spcBef>
                <a:spcPts val="1000"/>
              </a:spcBef>
              <a:spcAft>
                <a:spcPts val="0"/>
              </a:spcAft>
              <a:buClr>
                <a:srgbClr val="3A3838"/>
              </a:buClr>
              <a:buSzPct val="100000"/>
              <a:buNone/>
            </a:pPr>
            <a:endParaRPr dirty="0"/>
          </a:p>
        </p:txBody>
      </p:sp>
      <p:sp>
        <p:nvSpPr>
          <p:cNvPr id="261" name="Google Shape;261;p31"/>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18</a:t>
            </a:fld>
            <a:endParaRPr dirty="0"/>
          </a:p>
        </p:txBody>
      </p:sp>
    </p:spTree>
    <p:extLst>
      <p:ext uri="{BB962C8B-B14F-4D97-AF65-F5344CB8AC3E}">
        <p14:creationId xmlns:p14="http://schemas.microsoft.com/office/powerpoint/2010/main" val="3273778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dirty="0"/>
              <a:t>Next Steps to Approving a Singular Lower Division GE Pathway</a:t>
            </a:r>
            <a:endParaRPr dirty="0"/>
          </a:p>
        </p:txBody>
      </p:sp>
      <p:sp>
        <p:nvSpPr>
          <p:cNvPr id="269" name="Google Shape;269;p32"/>
          <p:cNvSpPr txBox="1">
            <a:spLocks noGrp="1"/>
          </p:cNvSpPr>
          <p:nvPr>
            <p:ph sz="half" idx="1"/>
          </p:nvPr>
        </p:nvSpPr>
        <p:spPr>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0"/>
              </a:spcBef>
              <a:spcAft>
                <a:spcPts val="0"/>
              </a:spcAft>
              <a:buClr>
                <a:srgbClr val="3A3838"/>
              </a:buClr>
              <a:buSzPts val="1800"/>
              <a:buChar char="•"/>
            </a:pPr>
            <a:r>
              <a:rPr lang="en-US" dirty="0"/>
              <a:t>Academic senates of each system will vet the proposed pathway – CalGETC in fall 2022</a:t>
            </a:r>
            <a:endParaRPr dirty="0"/>
          </a:p>
          <a:p>
            <a:pPr marL="457200" lvl="0" indent="-342900" algn="l" rtl="0">
              <a:lnSpc>
                <a:spcPct val="100000"/>
              </a:lnSpc>
              <a:spcBef>
                <a:spcPts val="1000"/>
              </a:spcBef>
              <a:spcAft>
                <a:spcPts val="0"/>
              </a:spcAft>
              <a:buClr>
                <a:srgbClr val="3A3838"/>
              </a:buClr>
              <a:buSzPts val="1800"/>
              <a:buChar char="•"/>
            </a:pPr>
            <a:r>
              <a:rPr lang="en-US" dirty="0"/>
              <a:t>After vetting, recommendations from each system academic senate will be forwarded to ICAS - December 2022</a:t>
            </a:r>
            <a:endParaRPr dirty="0"/>
          </a:p>
          <a:p>
            <a:pPr marL="457200" lvl="0" indent="-342900" algn="l" rtl="0">
              <a:lnSpc>
                <a:spcPct val="100000"/>
              </a:lnSpc>
              <a:spcBef>
                <a:spcPts val="1000"/>
              </a:spcBef>
              <a:spcAft>
                <a:spcPts val="0"/>
              </a:spcAft>
              <a:buSzPts val="1800"/>
              <a:buChar char="•"/>
            </a:pPr>
            <a:r>
              <a:rPr lang="en-US" dirty="0"/>
              <a:t>Recommendations will be considered by ICAS and augment the proposed </a:t>
            </a:r>
            <a:r>
              <a:rPr lang="en-US" dirty="0" err="1"/>
              <a:t>CalGETC</a:t>
            </a:r>
            <a:r>
              <a:rPr lang="en-US" dirty="0"/>
              <a:t> pathway if possible hopefully by February 2023</a:t>
            </a:r>
            <a:endParaRPr dirty="0"/>
          </a:p>
          <a:p>
            <a:pPr marL="457200" lvl="0" indent="-342900" algn="l" rtl="0">
              <a:lnSpc>
                <a:spcPct val="100000"/>
              </a:lnSpc>
              <a:spcBef>
                <a:spcPts val="1000"/>
              </a:spcBef>
              <a:spcAft>
                <a:spcPts val="0"/>
              </a:spcAft>
              <a:buClr>
                <a:srgbClr val="3A3838"/>
              </a:buClr>
              <a:buSzPts val="1800"/>
              <a:buChar char="•"/>
            </a:pPr>
            <a:r>
              <a:rPr lang="en-US" dirty="0"/>
              <a:t>ICAS </a:t>
            </a:r>
            <a:r>
              <a:rPr lang="en-US" b="1" dirty="0">
                <a:solidFill>
                  <a:schemeClr val="accent4">
                    <a:lumMod val="75000"/>
                  </a:schemeClr>
                </a:solidFill>
              </a:rPr>
              <a:t>must</a:t>
            </a:r>
            <a:r>
              <a:rPr lang="en-US" dirty="0"/>
              <a:t> establish a final Singular Lower Division GE Pathway (CalGETC) by May 31, 2023</a:t>
            </a:r>
            <a:endParaRPr dirty="0"/>
          </a:p>
        </p:txBody>
      </p:sp>
      <p:sp>
        <p:nvSpPr>
          <p:cNvPr id="270" name="Google Shape;270;p32"/>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19</a:t>
            </a:fld>
            <a:endParaRPr dirty="0"/>
          </a:p>
        </p:txBody>
      </p:sp>
    </p:spTree>
    <p:extLst>
      <p:ext uri="{BB962C8B-B14F-4D97-AF65-F5344CB8AC3E}">
        <p14:creationId xmlns:p14="http://schemas.microsoft.com/office/powerpoint/2010/main" val="2242794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76829f39e6_0_0"/>
          <p:cNvSpPr txBox="1">
            <a:spLocks noGrp="1"/>
          </p:cNvSpPr>
          <p:nvPr>
            <p:ph type="title"/>
          </p:nvPr>
        </p:nvSpPr>
        <p:spPr>
          <a:xfrm>
            <a:off x="1277650" y="403225"/>
            <a:ext cx="10046100" cy="13257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dirty="0">
                <a:highlight>
                  <a:srgbClr val="FFFF00"/>
                </a:highlight>
                <a:latin typeface="Calibri" panose="020F0502020204030204" pitchFamily="34" charset="0"/>
                <a:cs typeface="Calibri" panose="020F0502020204030204" pitchFamily="34" charset="0"/>
              </a:rPr>
              <a:t>General Session 2:</a:t>
            </a:r>
            <a:r>
              <a:rPr lang="en-US" dirty="0">
                <a:latin typeface="Calibri" panose="020F0502020204030204" pitchFamily="34" charset="0"/>
                <a:cs typeface="Calibri" panose="020F0502020204030204" pitchFamily="34" charset="0"/>
              </a:rPr>
              <a:t> Out of a Multitude of Tongues: Academic Freedom and The Importance of Diverse and Inclusive Discourse</a:t>
            </a:r>
            <a:endParaRPr dirty="0">
              <a:latin typeface="Calibri" panose="020F0502020204030204" pitchFamily="34" charset="0"/>
              <a:cs typeface="Calibri" panose="020F0502020204030204" pitchFamily="34" charset="0"/>
            </a:endParaRPr>
          </a:p>
        </p:txBody>
      </p:sp>
      <p:sp>
        <p:nvSpPr>
          <p:cNvPr id="102" name="Google Shape;102;g176829f39e6_0_0"/>
          <p:cNvSpPr txBox="1">
            <a:spLocks noGrp="1"/>
          </p:cNvSpPr>
          <p:nvPr>
            <p:ph type="body" idx="1"/>
          </p:nvPr>
        </p:nvSpPr>
        <p:spPr>
          <a:xfrm>
            <a:off x="1277650" y="1836420"/>
            <a:ext cx="10058400" cy="4419600"/>
          </a:xfrm>
          <a:prstGeom prst="rect">
            <a:avLst/>
          </a:prstGeom>
        </p:spPr>
        <p:txBody>
          <a:bodyPr spcFirstLastPara="1" wrap="square" lIns="91425" tIns="45700" rIns="91425" bIns="45700" anchor="t" anchorCtr="0">
            <a:noAutofit/>
          </a:bodyPr>
          <a:lstStyle/>
          <a:p>
            <a:pPr marL="114300" lvl="0" indent="0" algn="l" rtl="0">
              <a:spcBef>
                <a:spcPts val="1000"/>
              </a:spcBef>
              <a:spcAft>
                <a:spcPts val="0"/>
              </a:spcAft>
              <a:buSzPts val="1800"/>
              <a:buNone/>
            </a:pPr>
            <a:r>
              <a:rPr lang="en-US" dirty="0">
                <a:latin typeface="Calibri" panose="020F0502020204030204" pitchFamily="34" charset="0"/>
                <a:cs typeface="Calibri" panose="020F0502020204030204" pitchFamily="34" charset="0"/>
              </a:rPr>
              <a:t>….By exercising their right to academic freedom, faculty in virtually every discipline have been able to introduce theories, concepts, and experiences that challenge the long-held traditional and often </a:t>
            </a:r>
            <a:r>
              <a:rPr lang="en-US" dirty="0" err="1">
                <a:latin typeface="Calibri" panose="020F0502020204030204" pitchFamily="34" charset="0"/>
                <a:cs typeface="Calibri" panose="020F0502020204030204" pitchFamily="34" charset="0"/>
              </a:rPr>
              <a:t>eurocentric</a:t>
            </a:r>
            <a:r>
              <a:rPr lang="en-US" dirty="0">
                <a:latin typeface="Calibri" panose="020F0502020204030204" pitchFamily="34" charset="0"/>
                <a:cs typeface="Calibri" panose="020F0502020204030204" pitchFamily="34" charset="0"/>
              </a:rPr>
              <a:t> paradigms of higher education to create a more inclusive environment in our learning spaces.  Unfortunately, the growing politicization of curriculum threatens academic freedom for all faculty.  In this session,  we’ll explore the history of Academic Freedom and its relationship to diverse curriculum as well as the recent trends that threaten Academic Freedom.  Finally, we’ll explore how academic senates can collaborate with unions and faculty associations to protect academic freedom for all faculty at the local level.</a:t>
            </a:r>
          </a:p>
        </p:txBody>
      </p:sp>
      <p:sp>
        <p:nvSpPr>
          <p:cNvPr id="103" name="Google Shape;103;g176829f39e6_0_0"/>
          <p:cNvSpPr txBox="1">
            <a:spLocks noGrp="1"/>
          </p:cNvSpPr>
          <p:nvPr>
            <p:ph type="sldNum" idx="12"/>
          </p:nvPr>
        </p:nvSpPr>
        <p:spPr>
          <a:xfrm>
            <a:off x="10437813" y="58229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extLst>
      <p:ext uri="{BB962C8B-B14F-4D97-AF65-F5344CB8AC3E}">
        <p14:creationId xmlns:p14="http://schemas.microsoft.com/office/powerpoint/2010/main" val="2443027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46"/>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solidFill>
                  <a:srgbClr val="000000"/>
                </a:solidFill>
              </a:rPr>
              <a:t>20</a:t>
            </a:fld>
            <a:endParaRPr dirty="0">
              <a:solidFill>
                <a:srgbClr val="000000"/>
              </a:solidFill>
            </a:endParaRPr>
          </a:p>
        </p:txBody>
      </p:sp>
      <p:sp>
        <p:nvSpPr>
          <p:cNvPr id="379" name="Google Shape;379;p46"/>
          <p:cNvSpPr txBox="1"/>
          <p:nvPr/>
        </p:nvSpPr>
        <p:spPr>
          <a:xfrm>
            <a:off x="2560320" y="5945483"/>
            <a:ext cx="6858000" cy="82173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800" dirty="0">
                <a:solidFill>
                  <a:srgbClr val="000000"/>
                </a:solidFill>
                <a:latin typeface="Times New Roman"/>
                <a:ea typeface="Times New Roman"/>
                <a:cs typeface="Times New Roman"/>
                <a:sym typeface="Times New Roman"/>
              </a:rPr>
              <a:t>* indicates transfer-level course required</a:t>
            </a:r>
          </a:p>
          <a:p>
            <a:pPr marL="0" lvl="0" indent="0" algn="ctr" rtl="0">
              <a:lnSpc>
                <a:spcPct val="115000"/>
              </a:lnSpc>
              <a:spcBef>
                <a:spcPts val="0"/>
              </a:spcBef>
              <a:spcAft>
                <a:spcPts val="0"/>
              </a:spcAft>
              <a:buNone/>
            </a:pPr>
            <a:r>
              <a:rPr lang="en-US" sz="1800" dirty="0">
                <a:solidFill>
                  <a:srgbClr val="000000"/>
                </a:solidFill>
                <a:latin typeface="Times New Roman"/>
                <a:ea typeface="Times New Roman"/>
                <a:cs typeface="Times New Roman"/>
                <a:sym typeface="Times New Roman"/>
              </a:rPr>
              <a:t>+ indicates transfer-level course required with limited exceptions</a:t>
            </a:r>
          </a:p>
        </p:txBody>
      </p:sp>
      <p:graphicFrame>
        <p:nvGraphicFramePr>
          <p:cNvPr id="378" name="Google Shape;378;p46"/>
          <p:cNvGraphicFramePr/>
          <p:nvPr/>
        </p:nvGraphicFramePr>
        <p:xfrm>
          <a:off x="952500" y="1905000"/>
          <a:ext cx="10287000" cy="4145040"/>
        </p:xfrm>
        <a:graphic>
          <a:graphicData uri="http://schemas.openxmlformats.org/drawingml/2006/table">
            <a:tbl>
              <a:tblPr>
                <a:noFill/>
              </a:tblPr>
              <a:tblGrid>
                <a:gridCol w="485175">
                  <a:extLst>
                    <a:ext uri="{9D8B030D-6E8A-4147-A177-3AD203B41FA5}">
                      <a16:colId xmlns:a16="http://schemas.microsoft.com/office/drawing/2014/main" val="20000"/>
                    </a:ext>
                  </a:extLst>
                </a:gridCol>
                <a:gridCol w="3930975">
                  <a:extLst>
                    <a:ext uri="{9D8B030D-6E8A-4147-A177-3AD203B41FA5}">
                      <a16:colId xmlns:a16="http://schemas.microsoft.com/office/drawing/2014/main" val="20001"/>
                    </a:ext>
                  </a:extLst>
                </a:gridCol>
                <a:gridCol w="2598100">
                  <a:extLst>
                    <a:ext uri="{9D8B030D-6E8A-4147-A177-3AD203B41FA5}">
                      <a16:colId xmlns:a16="http://schemas.microsoft.com/office/drawing/2014/main" val="20002"/>
                    </a:ext>
                  </a:extLst>
                </a:gridCol>
                <a:gridCol w="327275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1</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English Composition</a:t>
                      </a: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Oral Communication and Critical Thinking</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§55063(c)(4)(A) and (d)(1)</a:t>
                      </a: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§55063(c)(4)(B)</a:t>
                      </a:r>
                      <a:endParaRPr sz="1600" dirty="0">
                        <a:solidFill>
                          <a:srgbClr val="000000"/>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2</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Mathematical Concepts and Quantitative Reasoning</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§55063(c)(4)(B) and (d)(2)</a:t>
                      </a:r>
                      <a:endParaRPr sz="1600" dirty="0">
                        <a:solidFill>
                          <a:srgbClr val="000000"/>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Arts and Humanities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§55063(c)(3)</a:t>
                      </a:r>
                      <a:endParaRPr sz="1600" dirty="0">
                        <a:solidFill>
                          <a:srgbClr val="000000"/>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4</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Social and Behavioral Sciences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§55063(c)(2)</a:t>
                      </a:r>
                      <a:endParaRPr sz="1600" dirty="0">
                        <a:solidFill>
                          <a:srgbClr val="000000"/>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5</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Natural Sciences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§55063(c)(1)</a:t>
                      </a:r>
                      <a:endParaRPr sz="1600" dirty="0">
                        <a:solidFill>
                          <a:srgbClr val="000000"/>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Lifelong Learning and Self Development</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i="1" dirty="0">
                          <a:solidFill>
                            <a:srgbClr val="000000"/>
                          </a:solidFill>
                          <a:latin typeface="Times New Roman"/>
                          <a:ea typeface="Times New Roman"/>
                          <a:cs typeface="Times New Roman"/>
                          <a:sym typeface="Times New Roman"/>
                        </a:rPr>
                        <a:t>optional</a:t>
                      </a:r>
                      <a:endParaRPr sz="1600" i="1"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endParaRPr sz="1600" dirty="0">
                        <a:solidFill>
                          <a:srgbClr val="000000"/>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6</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Language other than English (LOTE)</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i="1" dirty="0">
                          <a:solidFill>
                            <a:srgbClr val="000000"/>
                          </a:solidFill>
                          <a:latin typeface="Times New Roman"/>
                          <a:ea typeface="Times New Roman"/>
                          <a:cs typeface="Times New Roman"/>
                          <a:sym typeface="Times New Roman"/>
                        </a:rPr>
                        <a:t>optional</a:t>
                      </a:r>
                      <a:endParaRPr sz="1600" i="1"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endParaRPr sz="1600" dirty="0">
                        <a:solidFill>
                          <a:srgbClr val="000000"/>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7</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Ethnic Studies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§55063(d)(3) and Resolution F20 09.04</a:t>
                      </a:r>
                      <a:endParaRPr sz="1600" dirty="0">
                        <a:solidFill>
                          <a:srgbClr val="000000"/>
                        </a:solidFill>
                        <a:latin typeface="Times New Roman"/>
                        <a:ea typeface="Times New Roman"/>
                        <a:cs typeface="Times New Roman"/>
                        <a:sym typeface="Times New Roman"/>
                      </a:endParaRPr>
                    </a:p>
                  </a:txBody>
                  <a:tcPr marL="91425" marR="91425" marT="91425" marB="91425"/>
                </a:tc>
                <a:extLst>
                  <a:ext uri="{0D108BD9-81ED-4DB2-BD59-A6C34878D82A}">
                    <a16:rowId xmlns:a16="http://schemas.microsoft.com/office/drawing/2014/main" val="10007"/>
                  </a:ext>
                </a:extLst>
              </a:tr>
            </a:tbl>
          </a:graphicData>
        </a:graphic>
      </p:graphicFrame>
      <p:sp>
        <p:nvSpPr>
          <p:cNvPr id="376" name="Google Shape;376;p46"/>
          <p:cNvSpPr txBox="1">
            <a:spLocks noGrp="1"/>
          </p:cNvSpPr>
          <p:nvPr>
            <p:ph type="title" idx="4294967295"/>
          </p:nvPr>
        </p:nvSpPr>
        <p:spPr>
          <a:xfrm>
            <a:off x="952500" y="304362"/>
            <a:ext cx="10045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dirty="0"/>
              <a:t>#2: </a:t>
            </a:r>
            <a:r>
              <a:rPr lang="en-US" b="1" dirty="0">
                <a:solidFill>
                  <a:srgbClr val="000000"/>
                </a:solidFill>
              </a:rPr>
              <a:t>Proposed Associate Degree GE Pathway</a:t>
            </a:r>
            <a:endParaRPr b="1" dirty="0">
              <a:solidFill>
                <a:srgbClr val="000000"/>
              </a:solidFill>
            </a:endParaRPr>
          </a:p>
        </p:txBody>
      </p:sp>
    </p:spTree>
    <p:extLst>
      <p:ext uri="{BB962C8B-B14F-4D97-AF65-F5344CB8AC3E}">
        <p14:creationId xmlns:p14="http://schemas.microsoft.com/office/powerpoint/2010/main" val="3477871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5"/>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400" b="1" dirty="0"/>
              <a:t>Proposed GE Pathway for the Associate Degree</a:t>
            </a:r>
            <a:endParaRPr sz="3400" b="1" dirty="0"/>
          </a:p>
        </p:txBody>
      </p:sp>
      <p:sp>
        <p:nvSpPr>
          <p:cNvPr id="370" name="Google Shape;370;p45"/>
          <p:cNvSpPr txBox="1">
            <a:spLocks noGrp="1"/>
          </p:cNvSpPr>
          <p:nvPr>
            <p:ph sz="half" idx="1"/>
          </p:nvPr>
        </p:nvSpPr>
        <p:spPr>
          <a:prstGeom prst="rect">
            <a:avLst/>
          </a:prstGeom>
        </p:spPr>
        <p:txBody>
          <a:bodyPr spcFirstLastPara="1" wrap="square" lIns="91425" tIns="45700" rIns="91425" bIns="45700" anchor="t" anchorCtr="0">
            <a:normAutofit fontScale="92500"/>
          </a:bodyPr>
          <a:lstStyle/>
          <a:p>
            <a:pPr marL="457200" lvl="0" indent="-342900" algn="l" rtl="0">
              <a:lnSpc>
                <a:spcPct val="100000"/>
              </a:lnSpc>
              <a:spcBef>
                <a:spcPts val="1000"/>
              </a:spcBef>
              <a:spcAft>
                <a:spcPts val="0"/>
              </a:spcAft>
              <a:buSzPts val="1800"/>
              <a:buChar char="•"/>
            </a:pPr>
            <a:r>
              <a:rPr lang="en-US" b="1" dirty="0"/>
              <a:t>Minimum</a:t>
            </a:r>
            <a:r>
              <a:rPr lang="en-US" dirty="0"/>
              <a:t> requirements for the </a:t>
            </a:r>
            <a:r>
              <a:rPr lang="en-US" b="1" dirty="0"/>
              <a:t>local associate degree</a:t>
            </a:r>
            <a:r>
              <a:rPr lang="en-US" dirty="0"/>
              <a:t> - colleges would still be able to add requirements</a:t>
            </a:r>
            <a:endParaRPr dirty="0"/>
          </a:p>
          <a:p>
            <a:pPr marL="457200" lvl="0" indent="-342900" algn="l" rtl="0">
              <a:lnSpc>
                <a:spcPct val="100000"/>
              </a:lnSpc>
              <a:spcBef>
                <a:spcPts val="0"/>
              </a:spcBef>
              <a:spcAft>
                <a:spcPts val="0"/>
              </a:spcAft>
              <a:buSzPts val="1800"/>
              <a:buChar char="•"/>
            </a:pPr>
            <a:r>
              <a:rPr lang="en-US" dirty="0"/>
              <a:t>Consistent with requirements for Associate Degree for Transfer</a:t>
            </a:r>
            <a:endParaRPr dirty="0"/>
          </a:p>
          <a:p>
            <a:pPr marL="914400" lvl="1" indent="-342900" algn="l" rtl="0">
              <a:lnSpc>
                <a:spcPct val="100000"/>
              </a:lnSpc>
              <a:spcBef>
                <a:spcPts val="0"/>
              </a:spcBef>
              <a:spcAft>
                <a:spcPts val="0"/>
              </a:spcAft>
              <a:buSzPts val="1800"/>
              <a:buChar char="•"/>
            </a:pPr>
            <a:r>
              <a:rPr lang="en-US" dirty="0"/>
              <a:t>ADT has additional requirements (proposed CalGETC?)</a:t>
            </a:r>
            <a:endParaRPr dirty="0"/>
          </a:p>
          <a:p>
            <a:pPr marL="457200" lvl="0" indent="-342900" algn="l" rtl="0">
              <a:lnSpc>
                <a:spcPct val="100000"/>
              </a:lnSpc>
              <a:spcBef>
                <a:spcPts val="0"/>
              </a:spcBef>
              <a:spcAft>
                <a:spcPts val="0"/>
              </a:spcAft>
              <a:buSzPts val="1800"/>
              <a:buChar char="•"/>
            </a:pPr>
            <a:r>
              <a:rPr lang="en-US" dirty="0"/>
              <a:t>Consistent with current Title 5 regulations</a:t>
            </a:r>
            <a:endParaRPr dirty="0"/>
          </a:p>
          <a:p>
            <a:pPr marL="914400" lvl="1" indent="-342900" algn="l" rtl="0">
              <a:lnSpc>
                <a:spcPct val="100000"/>
              </a:lnSpc>
              <a:spcBef>
                <a:spcPts val="0"/>
              </a:spcBef>
              <a:spcAft>
                <a:spcPts val="0"/>
              </a:spcAft>
              <a:buSzPts val="1800"/>
              <a:buChar char="•"/>
            </a:pPr>
            <a:r>
              <a:rPr lang="en-US" dirty="0"/>
              <a:t>Does not raise or add requirements - transfer-level mathematics NOT required</a:t>
            </a:r>
            <a:endParaRPr dirty="0"/>
          </a:p>
          <a:p>
            <a:pPr marL="914400" lvl="1" indent="-342900" algn="l" rtl="0">
              <a:lnSpc>
                <a:spcPct val="100000"/>
              </a:lnSpc>
              <a:spcBef>
                <a:spcPts val="0"/>
              </a:spcBef>
              <a:spcAft>
                <a:spcPts val="0"/>
              </a:spcAft>
              <a:buSzPts val="1800"/>
              <a:buChar char="•"/>
            </a:pPr>
            <a:r>
              <a:rPr lang="en-US" dirty="0"/>
              <a:t>Unit requirement from 18 to 21</a:t>
            </a:r>
            <a:endParaRPr dirty="0"/>
          </a:p>
          <a:p>
            <a:pPr marL="914400" lvl="1" indent="-342900" algn="l" rtl="0">
              <a:lnSpc>
                <a:spcPct val="100000"/>
              </a:lnSpc>
              <a:spcBef>
                <a:spcPts val="0"/>
              </a:spcBef>
              <a:spcAft>
                <a:spcPts val="0"/>
              </a:spcAft>
              <a:buSzPts val="1800"/>
              <a:buChar char="•"/>
            </a:pPr>
            <a:r>
              <a:rPr lang="en-US" dirty="0"/>
              <a:t>Requirements could still be met by using Credit for Prior Learning or Credit by Exam</a:t>
            </a:r>
            <a:endParaRPr dirty="0"/>
          </a:p>
          <a:p>
            <a:pPr marL="457200" lvl="0" indent="-342900" algn="l" rtl="0">
              <a:lnSpc>
                <a:spcPct val="100000"/>
              </a:lnSpc>
              <a:spcBef>
                <a:spcPts val="0"/>
              </a:spcBef>
              <a:spcAft>
                <a:spcPts val="0"/>
              </a:spcAft>
              <a:buSzPts val="1800"/>
              <a:buChar char="•"/>
            </a:pPr>
            <a:r>
              <a:rPr lang="en-US" dirty="0"/>
              <a:t>Area descriptions could include competencies like what is done for Ethnic Studies</a:t>
            </a:r>
            <a:endParaRPr dirty="0"/>
          </a:p>
        </p:txBody>
      </p:sp>
      <p:sp>
        <p:nvSpPr>
          <p:cNvPr id="371" name="Google Shape;371;p45"/>
          <p:cNvSpPr txBox="1">
            <a:spLocks noGrp="1"/>
          </p:cNvSpPr>
          <p:nvPr>
            <p:ph type="sldNum" sz="quarter" idx="10"/>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21</a:t>
            </a:fld>
            <a:endParaRPr dirty="0"/>
          </a:p>
        </p:txBody>
      </p:sp>
    </p:spTree>
    <p:extLst>
      <p:ext uri="{BB962C8B-B14F-4D97-AF65-F5344CB8AC3E}">
        <p14:creationId xmlns:p14="http://schemas.microsoft.com/office/powerpoint/2010/main" val="655951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9" name="Google Shape;439;p54"/>
          <p:cNvSpPr txBox="1">
            <a:spLocks noGrp="1"/>
          </p:cNvSpPr>
          <p:nvPr>
            <p:ph type="sldNum" sz="quarter" idx="10"/>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22</a:t>
            </a:fld>
            <a:endParaRPr dirty="0"/>
          </a:p>
        </p:txBody>
      </p:sp>
      <p:sp>
        <p:nvSpPr>
          <p:cNvPr id="440" name="Google Shape;440;p54"/>
          <p:cNvSpPr txBox="1"/>
          <p:nvPr/>
        </p:nvSpPr>
        <p:spPr>
          <a:xfrm>
            <a:off x="2834640" y="5958840"/>
            <a:ext cx="6522720" cy="82173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800" dirty="0">
                <a:latin typeface="Times New Roman"/>
                <a:ea typeface="Times New Roman"/>
                <a:cs typeface="Times New Roman"/>
                <a:sym typeface="Times New Roman"/>
              </a:rPr>
              <a:t>* indicates transfer-level course required</a:t>
            </a:r>
            <a:endParaRPr sz="1800" dirty="0">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US" sz="1800" dirty="0">
                <a:latin typeface="Times New Roman"/>
                <a:ea typeface="Times New Roman"/>
                <a:cs typeface="Times New Roman"/>
                <a:sym typeface="Times New Roman"/>
              </a:rPr>
              <a:t>+ indicates transfer-level course required with limited exceptions</a:t>
            </a:r>
            <a:endParaRPr sz="1800" dirty="0">
              <a:latin typeface="Times New Roman"/>
              <a:ea typeface="Times New Roman"/>
              <a:cs typeface="Times New Roman"/>
              <a:sym typeface="Times New Roman"/>
            </a:endParaRPr>
          </a:p>
        </p:txBody>
      </p:sp>
      <p:graphicFrame>
        <p:nvGraphicFramePr>
          <p:cNvPr id="441" name="Google Shape;441;p54"/>
          <p:cNvGraphicFramePr/>
          <p:nvPr/>
        </p:nvGraphicFramePr>
        <p:xfrm>
          <a:off x="373224" y="1576873"/>
          <a:ext cx="11131421" cy="4164056"/>
        </p:xfrm>
        <a:graphic>
          <a:graphicData uri="http://schemas.openxmlformats.org/drawingml/2006/table">
            <a:tbl>
              <a:tblPr>
                <a:noFill/>
              </a:tblPr>
              <a:tblGrid>
                <a:gridCol w="447984">
                  <a:extLst>
                    <a:ext uri="{9D8B030D-6E8A-4147-A177-3AD203B41FA5}">
                      <a16:colId xmlns:a16="http://schemas.microsoft.com/office/drawing/2014/main" val="20000"/>
                    </a:ext>
                  </a:extLst>
                </a:gridCol>
                <a:gridCol w="4676885">
                  <a:extLst>
                    <a:ext uri="{9D8B030D-6E8A-4147-A177-3AD203B41FA5}">
                      <a16:colId xmlns:a16="http://schemas.microsoft.com/office/drawing/2014/main" val="20001"/>
                    </a:ext>
                  </a:extLst>
                </a:gridCol>
                <a:gridCol w="2570577">
                  <a:extLst>
                    <a:ext uri="{9D8B030D-6E8A-4147-A177-3AD203B41FA5}">
                      <a16:colId xmlns:a16="http://schemas.microsoft.com/office/drawing/2014/main" val="20002"/>
                    </a:ext>
                  </a:extLst>
                </a:gridCol>
                <a:gridCol w="3435975">
                  <a:extLst>
                    <a:ext uri="{9D8B030D-6E8A-4147-A177-3AD203B41FA5}">
                      <a16:colId xmlns:a16="http://schemas.microsoft.com/office/drawing/2014/main" val="20003"/>
                    </a:ext>
                  </a:extLst>
                </a:gridCol>
              </a:tblGrid>
              <a:tr h="678601">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1</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English Composition</a:t>
                      </a: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Oral Communication and Critical Thinking</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§55063(c)(4)(A) and (d)(1)</a:t>
                      </a:r>
                      <a:endParaRPr sz="1600"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§55063(c)(4)(B)</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431826">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2</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Mathematical Concepts and Quantitative Reasoning</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§55063(c)(4)(B) and (d)(2)</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431826">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Arts and Humanities</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§55063(c)(3)</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31826">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4</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Social and Behavioral Sciences</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§55063(c)(2)</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431826">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5</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Natural Sciences</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§55063(c)(1)</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431826">
                <a:tc>
                  <a:txBody>
                    <a:bodyPr/>
                    <a:lstStyle/>
                    <a:p>
                      <a:pPr marL="0" lvl="0" indent="0" algn="l" rtl="0">
                        <a:spcBef>
                          <a:spcPts val="0"/>
                        </a:spcBef>
                        <a:spcAft>
                          <a:spcPts val="0"/>
                        </a:spcAft>
                        <a:buNone/>
                      </a:pP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Lifelong Learning and Self Development</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i="1" dirty="0">
                          <a:solidFill>
                            <a:srgbClr val="000000"/>
                          </a:solidFill>
                          <a:latin typeface="Times New Roman"/>
                          <a:ea typeface="Times New Roman"/>
                          <a:cs typeface="Times New Roman"/>
                          <a:sym typeface="Times New Roman"/>
                        </a:rPr>
                        <a:t>optional</a:t>
                      </a:r>
                      <a:endParaRPr sz="1600" i="1"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431826">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6</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Language other than English (LOTE)</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i="1" dirty="0">
                          <a:solidFill>
                            <a:srgbClr val="000000"/>
                          </a:solidFill>
                          <a:latin typeface="Times New Roman"/>
                          <a:ea typeface="Times New Roman"/>
                          <a:cs typeface="Times New Roman"/>
                          <a:sym typeface="Times New Roman"/>
                        </a:rPr>
                        <a:t>optional</a:t>
                      </a:r>
                      <a:endParaRPr sz="1600" i="1"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431826">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7</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Ethnic Studies</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3 semester/4 quarter units*</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Title 5 §55063(d)(3)</a:t>
                      </a:r>
                      <a:endParaRPr sz="1600" dirty="0">
                        <a:solidFill>
                          <a:srgbClr val="000000"/>
                        </a:solidFill>
                        <a:latin typeface="Times New Roman"/>
                        <a:ea typeface="Times New Roman"/>
                        <a:cs typeface="Times New Roman"/>
                        <a:sym typeface="Times New Roman"/>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462673">
                <a:tc>
                  <a:txBody>
                    <a:bodyPr/>
                    <a:lstStyle/>
                    <a:p>
                      <a:pPr marL="0" lvl="0" indent="0" algn="l" rtl="0">
                        <a:spcBef>
                          <a:spcPts val="0"/>
                        </a:spcBef>
                        <a:spcAft>
                          <a:spcPts val="0"/>
                        </a:spcAft>
                        <a:buNone/>
                      </a:pPr>
                      <a:endParaRPr dirty="0">
                        <a:solidFill>
                          <a:srgbClr val="000000"/>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i="1" dirty="0">
                          <a:solidFill>
                            <a:srgbClr val="000000"/>
                          </a:solidFill>
                          <a:latin typeface="Times New Roman" panose="02020603050405020304" pitchFamily="18" charset="0"/>
                          <a:cs typeface="Times New Roman" panose="02020603050405020304" pitchFamily="18" charset="0"/>
                        </a:rPr>
                        <a:t>Additional units from areas above</a:t>
                      </a:r>
                      <a:endParaRPr i="1" dirty="0">
                        <a:solidFill>
                          <a:srgbClr val="000000"/>
                        </a:solidFill>
                        <a:latin typeface="Times New Roman" panose="02020603050405020304" pitchFamily="18" charset="0"/>
                        <a:cs typeface="Times New Roman" panose="02020603050405020304" pitchFamily="18" charset="0"/>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US" sz="1600" dirty="0">
                          <a:solidFill>
                            <a:srgbClr val="000000"/>
                          </a:solidFill>
                          <a:latin typeface="Times New Roman"/>
                          <a:ea typeface="Times New Roman"/>
                          <a:cs typeface="Times New Roman"/>
                          <a:sym typeface="Times New Roman"/>
                        </a:rPr>
                        <a:t>6 semester/8 quarter units</a:t>
                      </a:r>
                      <a:endParaRPr dirty="0">
                        <a:solidFill>
                          <a:srgbClr val="000000"/>
                        </a:solidFil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dirty="0">
                        <a:solidFill>
                          <a:srgbClr val="000000"/>
                        </a:solidFill>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8"/>
                  </a:ext>
                </a:extLst>
              </a:tr>
            </a:tbl>
          </a:graphicData>
        </a:graphic>
      </p:graphicFrame>
      <p:sp>
        <p:nvSpPr>
          <p:cNvPr id="438" name="Google Shape;438;p54"/>
          <p:cNvSpPr txBox="1">
            <a:spLocks noGrp="1"/>
          </p:cNvSpPr>
          <p:nvPr>
            <p:ph type="title" idx="4294967295"/>
          </p:nvPr>
        </p:nvSpPr>
        <p:spPr>
          <a:xfrm>
            <a:off x="1073150" y="191882"/>
            <a:ext cx="10045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dirty="0"/>
              <a:t>#3: Proposed Lower Division GE Pathway </a:t>
            </a:r>
            <a:br>
              <a:rPr lang="en-US" b="1" dirty="0"/>
            </a:br>
            <a:r>
              <a:rPr lang="en-US" b="1" dirty="0"/>
              <a:t>for CCC Baccalaureate Degree </a:t>
            </a:r>
            <a:endParaRPr b="1" dirty="0"/>
          </a:p>
        </p:txBody>
      </p:sp>
    </p:spTree>
    <p:extLst>
      <p:ext uri="{BB962C8B-B14F-4D97-AF65-F5344CB8AC3E}">
        <p14:creationId xmlns:p14="http://schemas.microsoft.com/office/powerpoint/2010/main" val="1561016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6"/>
          <p:cNvSpPr txBox="1">
            <a:spLocks noGrp="1"/>
          </p:cNvSpPr>
          <p:nvPr>
            <p:ph type="title"/>
          </p:nvPr>
        </p:nvSpPr>
        <p:spPr>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dirty="0"/>
              <a:t>The Three Proposed Pathways Together…</a:t>
            </a:r>
            <a:endParaRPr b="1" dirty="0"/>
          </a:p>
        </p:txBody>
      </p:sp>
      <p:sp>
        <p:nvSpPr>
          <p:cNvPr id="458" name="Google Shape;458;p56"/>
          <p:cNvSpPr txBox="1">
            <a:spLocks noGrp="1"/>
          </p:cNvSpPr>
          <p:nvPr>
            <p:ph idx="1"/>
          </p:nvPr>
        </p:nvSpPr>
        <p:spPr>
          <a:prstGeom prst="rect">
            <a:avLst/>
          </a:prstGeom>
        </p:spPr>
        <p:txBody>
          <a:bodyPr spcFirstLastPara="1" wrap="square" lIns="91425" tIns="45700" rIns="91425" bIns="45700" anchor="t" anchorCtr="0">
            <a:normAutofit/>
          </a:bodyPr>
          <a:lstStyle/>
          <a:p>
            <a:pPr marL="457200" lvl="0" indent="-393700" algn="l" rtl="0">
              <a:spcBef>
                <a:spcPts val="1000"/>
              </a:spcBef>
              <a:spcAft>
                <a:spcPts val="0"/>
              </a:spcAft>
              <a:buSzPts val="2600"/>
              <a:buChar char="•"/>
            </a:pPr>
            <a:r>
              <a:rPr lang="en-US" dirty="0"/>
              <a:t>CCC Associate Degree GE and CCC Baccalaureate Degree GE likely to have more courses approved than </a:t>
            </a:r>
            <a:r>
              <a:rPr lang="en-US" dirty="0" err="1"/>
              <a:t>CalGETC</a:t>
            </a:r>
            <a:endParaRPr lang="en-US" dirty="0"/>
          </a:p>
          <a:p>
            <a:pPr marL="457200" lvl="0" indent="-393700" algn="l" rtl="0">
              <a:spcBef>
                <a:spcPts val="1000"/>
              </a:spcBef>
              <a:spcAft>
                <a:spcPts val="0"/>
              </a:spcAft>
              <a:buSzPts val="2600"/>
              <a:buChar char="•"/>
            </a:pPr>
            <a:endParaRPr dirty="0"/>
          </a:p>
          <a:p>
            <a:pPr marL="457200" lvl="0" indent="-393700" algn="l" rtl="0">
              <a:spcBef>
                <a:spcPts val="0"/>
              </a:spcBef>
              <a:spcAft>
                <a:spcPts val="0"/>
              </a:spcAft>
              <a:buSzPts val="2600"/>
              <a:buChar char="•"/>
            </a:pPr>
            <a:r>
              <a:rPr lang="en-US" dirty="0"/>
              <a:t>Students that are undecided can start with courses approved for CalGETC and will still meet CCC Associate Degree GE and CCC Baccalaureate Degree GE requirements</a:t>
            </a:r>
          </a:p>
          <a:p>
            <a:pPr marL="457200" lvl="0" indent="-393700" algn="l" rtl="0">
              <a:spcBef>
                <a:spcPts val="0"/>
              </a:spcBef>
              <a:spcAft>
                <a:spcPts val="0"/>
              </a:spcAft>
              <a:buSzPts val="2600"/>
              <a:buChar char="•"/>
            </a:pPr>
            <a:endParaRPr dirty="0"/>
          </a:p>
          <a:p>
            <a:pPr marL="457200" lvl="0" indent="-393700" algn="l" rtl="0">
              <a:spcBef>
                <a:spcPts val="0"/>
              </a:spcBef>
              <a:spcAft>
                <a:spcPts val="0"/>
              </a:spcAft>
              <a:buSzPts val="2600"/>
              <a:buChar char="•"/>
            </a:pPr>
            <a:r>
              <a:rPr lang="en-US" dirty="0"/>
              <a:t>All three pathways are aligned and clear</a:t>
            </a:r>
            <a:endParaRPr dirty="0"/>
          </a:p>
        </p:txBody>
      </p:sp>
      <p:sp>
        <p:nvSpPr>
          <p:cNvPr id="457" name="Google Shape;457;p56"/>
          <p:cNvSpPr txBox="1">
            <a:spLocks noGrp="1"/>
          </p:cNvSpPr>
          <p:nvPr>
            <p:ph type="sldNum" sz="quarter" idx="10"/>
          </p:nvPr>
        </p:nvSpPr>
        <p:spPr>
          <a:xfrm>
            <a:off x="10437813" y="6356350"/>
            <a:ext cx="915987" cy="365125"/>
          </a:xfrm>
          <a:prstGeom prst="rect">
            <a:avLst/>
          </a:prstGeom>
        </p:spPr>
        <p:txBody>
          <a:bodyPr spcFirstLastPara="1" vert="horz" wrap="square" lIns="91440" tIns="45720" rIns="0" bIns="45720" numCol="1" anchor="ctr" anchorCtr="0" compatLnSpc="1">
            <a:prstTxWarp prst="textNoShape">
              <a:avLst/>
            </a:prstTxWarp>
            <a:noAutofit/>
          </a:bodyPr>
          <a:lstStyle>
            <a:defPPr>
              <a:defRPr lang="en-US"/>
            </a:defPPr>
            <a:lvl1pPr algn="r" rtl="0" eaLnBrk="1" fontAlgn="base" hangingPunct="1">
              <a:spcBef>
                <a:spcPct val="0"/>
              </a:spcBef>
              <a:spcAft>
                <a:spcPct val="0"/>
              </a:spcAft>
              <a:defRPr sz="1200" kern="1200">
                <a:solidFill>
                  <a:srgbClr val="7F7F7F"/>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lvl="0" indent="0" algn="l" rtl="0">
              <a:spcBef>
                <a:spcPts val="0"/>
              </a:spcBef>
              <a:spcAft>
                <a:spcPts val="0"/>
              </a:spcAft>
              <a:buClr>
                <a:srgbClr val="000000"/>
              </a:buClr>
              <a:buFont typeface="Arial"/>
              <a:buNone/>
              <a:defRPr/>
            </a:pPr>
            <a:fld id="{8856F6ED-E3DC-8A4A-AABE-AFCED42314C4}" type="slidenum">
              <a:rPr lang="en-US" altLang="en-US" smtClean="0"/>
              <a:pPr marL="0" lvl="0" indent="0" algn="l" rtl="0">
                <a:spcBef>
                  <a:spcPts val="0"/>
                </a:spcBef>
                <a:spcAft>
                  <a:spcPts val="0"/>
                </a:spcAft>
                <a:buClr>
                  <a:srgbClr val="000000"/>
                </a:buClr>
                <a:buFont typeface="Arial"/>
                <a:buNone/>
                <a:defRPr/>
              </a:pPr>
              <a:t>23</a:t>
            </a:fld>
            <a:endParaRPr dirty="0">
              <a:solidFill>
                <a:schemeClr val="lt1"/>
              </a:solidFill>
            </a:endParaRPr>
          </a:p>
        </p:txBody>
      </p:sp>
    </p:spTree>
    <p:extLst>
      <p:ext uri="{BB962C8B-B14F-4D97-AF65-F5344CB8AC3E}">
        <p14:creationId xmlns:p14="http://schemas.microsoft.com/office/powerpoint/2010/main" val="1593313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7"/>
          <p:cNvSpPr txBox="1">
            <a:spLocks noGrp="1"/>
          </p:cNvSpPr>
          <p:nvPr>
            <p:ph type="sldNum" sz="quarter" idx="10"/>
          </p:nvPr>
        </p:nvSpPr>
        <p:spPr/>
        <p:txBody>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1200" b="0" i="0" u="none" strike="noStrike" cap="none">
                <a:solidFill>
                  <a:schemeClr val="dk2"/>
                </a:solidFill>
                <a:latin typeface="Calibri"/>
                <a:ea typeface="Calibri"/>
                <a:cs typeface="Calibri"/>
                <a:sym typeface="Calibri"/>
              </a:defRPr>
            </a:lvl9pPr>
          </a:lstStyle>
          <a:p>
            <a:pPr lvl="0"/>
            <a:fld id="{00000000-1234-1234-1234-123412341234}" type="slidenum">
              <a:rPr lang="is-IS" smtClean="0"/>
              <a:pPr lvl="0"/>
              <a:t>24</a:t>
            </a:fld>
            <a:endParaRPr lang="is-IS" dirty="0"/>
          </a:p>
        </p:txBody>
      </p:sp>
      <p:sp>
        <p:nvSpPr>
          <p:cNvPr id="5" name="Title 4"/>
          <p:cNvSpPr>
            <a:spLocks noGrp="1"/>
          </p:cNvSpPr>
          <p:nvPr>
            <p:ph type="title" idx="4294967295"/>
          </p:nvPr>
        </p:nvSpPr>
        <p:spPr>
          <a:xfrm>
            <a:off x="218730" y="190500"/>
            <a:ext cx="11709200" cy="635947"/>
          </a:xfrm>
        </p:spPr>
        <p:txBody>
          <a:bodyPr>
            <a:normAutofit fontScale="90000"/>
          </a:bodyPr>
          <a:lstStyle/>
          <a:p>
            <a:pPr algn="ctr"/>
            <a:r>
              <a:rPr lang="en-US" b="1"/>
              <a:t>Visual Alignment of 3 Proposed GE Patterns</a:t>
            </a:r>
            <a:endParaRPr lang="en-US"/>
          </a:p>
        </p:txBody>
      </p:sp>
      <p:graphicFrame>
        <p:nvGraphicFramePr>
          <p:cNvPr id="465" name="Google Shape;465;p57"/>
          <p:cNvGraphicFramePr/>
          <p:nvPr/>
        </p:nvGraphicFramePr>
        <p:xfrm>
          <a:off x="218730" y="826447"/>
          <a:ext cx="11709200" cy="5894644"/>
        </p:xfrm>
        <a:graphic>
          <a:graphicData uri="http://schemas.openxmlformats.org/drawingml/2006/table">
            <a:tbl>
              <a:tblPr>
                <a:noFill/>
              </a:tblPr>
              <a:tblGrid>
                <a:gridCol w="512975">
                  <a:extLst>
                    <a:ext uri="{9D8B030D-6E8A-4147-A177-3AD203B41FA5}">
                      <a16:colId xmlns:a16="http://schemas.microsoft.com/office/drawing/2014/main" val="20000"/>
                    </a:ext>
                  </a:extLst>
                </a:gridCol>
                <a:gridCol w="3476400">
                  <a:extLst>
                    <a:ext uri="{9D8B030D-6E8A-4147-A177-3AD203B41FA5}">
                      <a16:colId xmlns:a16="http://schemas.microsoft.com/office/drawing/2014/main" val="20001"/>
                    </a:ext>
                  </a:extLst>
                </a:gridCol>
                <a:gridCol w="3339606">
                  <a:extLst>
                    <a:ext uri="{9D8B030D-6E8A-4147-A177-3AD203B41FA5}">
                      <a16:colId xmlns:a16="http://schemas.microsoft.com/office/drawing/2014/main" val="20002"/>
                    </a:ext>
                  </a:extLst>
                </a:gridCol>
                <a:gridCol w="4380219">
                  <a:extLst>
                    <a:ext uri="{9D8B030D-6E8A-4147-A177-3AD203B41FA5}">
                      <a16:colId xmlns:a16="http://schemas.microsoft.com/office/drawing/2014/main" val="20003"/>
                    </a:ext>
                  </a:extLst>
                </a:gridCol>
              </a:tblGrid>
              <a:tr h="333550">
                <a:tc>
                  <a:txBody>
                    <a:bodyPr/>
                    <a:lstStyle/>
                    <a:p>
                      <a:pPr marL="0" lvl="0" indent="0" algn="l" rtl="0">
                        <a:lnSpc>
                          <a:spcPct val="115000"/>
                        </a:lnSpc>
                        <a:spcBef>
                          <a:spcPts val="0"/>
                        </a:spcBef>
                        <a:spcAft>
                          <a:spcPts val="0"/>
                        </a:spcAft>
                        <a:buNone/>
                      </a:pPr>
                      <a:r>
                        <a:rPr lang="en-US" sz="1100" b="1" dirty="0">
                          <a:solidFill>
                            <a:srgbClr val="980000"/>
                          </a:solidFill>
                          <a:latin typeface="Times New Roman"/>
                          <a:ea typeface="Times New Roman"/>
                          <a:cs typeface="Times New Roman"/>
                          <a:sym typeface="Times New Roman"/>
                        </a:rPr>
                        <a:t>Area</a:t>
                      </a:r>
                      <a:endParaRPr sz="1100" b="1" dirty="0">
                        <a:solidFill>
                          <a:srgbClr val="98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US" sz="1100" b="1" dirty="0">
                          <a:solidFill>
                            <a:srgbClr val="980000"/>
                          </a:solidFill>
                          <a:latin typeface="Times New Roman"/>
                          <a:ea typeface="Times New Roman"/>
                          <a:cs typeface="Times New Roman"/>
                          <a:sym typeface="Times New Roman"/>
                        </a:rPr>
                        <a:t>Proposed CalGETC Pathway</a:t>
                      </a:r>
                      <a:endParaRPr sz="1100" b="1" dirty="0">
                        <a:solidFill>
                          <a:srgbClr val="98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US" sz="1100" b="1" dirty="0">
                          <a:solidFill>
                            <a:srgbClr val="980000"/>
                          </a:solidFill>
                          <a:latin typeface="Times New Roman"/>
                          <a:ea typeface="Times New Roman"/>
                          <a:cs typeface="Times New Roman"/>
                          <a:sym typeface="Times New Roman"/>
                        </a:rPr>
                        <a:t>Proposed CCC Associate Degree GE Pathway</a:t>
                      </a:r>
                      <a:endParaRPr sz="1100" b="1" dirty="0">
                        <a:solidFill>
                          <a:srgbClr val="98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lvl="0" indent="0" algn="l" rtl="0">
                        <a:lnSpc>
                          <a:spcPct val="115000"/>
                        </a:lnSpc>
                        <a:spcBef>
                          <a:spcPts val="0"/>
                        </a:spcBef>
                        <a:spcAft>
                          <a:spcPts val="0"/>
                        </a:spcAft>
                        <a:buNone/>
                      </a:pPr>
                      <a:r>
                        <a:rPr lang="en-US" sz="1100" b="1" dirty="0">
                          <a:solidFill>
                            <a:srgbClr val="980000"/>
                          </a:solidFill>
                          <a:latin typeface="Times New Roman"/>
                          <a:ea typeface="Times New Roman"/>
                          <a:cs typeface="Times New Roman"/>
                          <a:sym typeface="Times New Roman"/>
                        </a:rPr>
                        <a:t>Proposed CCC Baccalaureate Degree GE Pathway (Lower Division)</a:t>
                      </a:r>
                      <a:endParaRPr sz="1100" b="1" dirty="0">
                        <a:solidFill>
                          <a:srgbClr val="98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736200">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1</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English Composition (3/4)</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Critical Thinking and Composition (3/4) </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Oral Communication (3/4)</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English Composition (3/4)</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 </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Oral Communication and Critical Thinking (3/4) </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English Composition (3/4)</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Oral Communication and Critical Thinking (3/4)</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571800">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2</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Mathematical Concepts and Quantitative Reasoning (3/4)</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i="1" dirty="0">
                          <a:solidFill>
                            <a:srgbClr val="000000"/>
                          </a:solidFill>
                          <a:latin typeface="Times New Roman"/>
                          <a:ea typeface="Times New Roman"/>
                          <a:cs typeface="Times New Roman"/>
                          <a:sym typeface="Times New Roman"/>
                        </a:rPr>
                        <a:t>Transfer Level</a:t>
                      </a:r>
                      <a:endParaRPr sz="1100" b="1" i="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Mathematical Concepts or Quantitative Reasoning (3/4)</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i="1" dirty="0">
                          <a:solidFill>
                            <a:srgbClr val="000000"/>
                          </a:solidFill>
                          <a:latin typeface="Times New Roman"/>
                          <a:ea typeface="Times New Roman"/>
                          <a:cs typeface="Times New Roman"/>
                          <a:sym typeface="Times New Roman"/>
                        </a:rPr>
                        <a:t>Transfer or College Level</a:t>
                      </a:r>
                      <a:endParaRPr sz="1100" b="1" i="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Mathematical Concepts or Quantitative Reasoning (3/4)</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i="1" dirty="0">
                          <a:solidFill>
                            <a:srgbClr val="000000"/>
                          </a:solidFill>
                          <a:latin typeface="Times New Roman"/>
                          <a:ea typeface="Times New Roman"/>
                          <a:cs typeface="Times New Roman"/>
                          <a:sym typeface="Times New Roman"/>
                        </a:rPr>
                        <a:t>Transfer or College Level</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2"/>
                  </a:ext>
                </a:extLst>
              </a:tr>
              <a:tr h="483950">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3</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Arts (3/4)</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Humanities  (3/4)</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Arts and Humanities  (3/4)</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Arts and Humanities  (3/4)</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523875">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4</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Social and Behavioral Sciences (6/8)</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Social and Behavioral Sciences  (3/4)</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Social and Behavioral Sciences  (3/4)</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4"/>
                  </a:ext>
                </a:extLst>
              </a:tr>
              <a:tr h="700050">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5</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Physical Science  (3/4)</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Biological Science (3/4)</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Laboratory (for Phys/Bio Science) (1/1)</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Natural Sciences  (3/4)</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Natural Sciences  (3/4)</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r h="522500">
                <a:tc>
                  <a:txBody>
                    <a:bodyPr/>
                    <a:lstStyle/>
                    <a:p>
                      <a:pPr marL="0" lvl="0" indent="0" algn="l" rtl="0">
                        <a:lnSpc>
                          <a:spcPct val="115000"/>
                        </a:lnSpc>
                        <a:spcBef>
                          <a:spcPts val="0"/>
                        </a:spcBef>
                        <a:spcAft>
                          <a:spcPts val="0"/>
                        </a:spcAft>
                        <a:buNone/>
                      </a:pPr>
                      <a:r>
                        <a:rPr lang="en-US" sz="1100" b="1" i="1" dirty="0">
                          <a:solidFill>
                            <a:srgbClr val="000000"/>
                          </a:solidFill>
                          <a:latin typeface="Times New Roman"/>
                          <a:ea typeface="Times New Roman"/>
                          <a:cs typeface="Times New Roman"/>
                          <a:sym typeface="Times New Roman"/>
                        </a:rPr>
                        <a:t> </a:t>
                      </a:r>
                      <a:endParaRPr sz="1100" b="1" i="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i="1" dirty="0">
                          <a:solidFill>
                            <a:srgbClr val="000000"/>
                          </a:solidFill>
                          <a:latin typeface="Times New Roman"/>
                          <a:ea typeface="Times New Roman"/>
                          <a:cs typeface="Times New Roman"/>
                          <a:sym typeface="Times New Roman"/>
                        </a:rPr>
                        <a:t>Life Long Learning and Self Development </a:t>
                      </a:r>
                      <a:endParaRPr sz="1100" b="1" i="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i="1" dirty="0">
                          <a:solidFill>
                            <a:srgbClr val="000000"/>
                          </a:solidFill>
                          <a:latin typeface="Times New Roman"/>
                          <a:ea typeface="Times New Roman"/>
                          <a:cs typeface="Times New Roman"/>
                          <a:sym typeface="Times New Roman"/>
                        </a:rPr>
                        <a:t>Not required (CSU Upper Division GE)</a:t>
                      </a:r>
                      <a:endParaRPr sz="1100" b="1" i="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Life Long Learning and Self Development</a:t>
                      </a:r>
                      <a:r>
                        <a:rPr lang="en-US" sz="1100" b="1" i="1" dirty="0">
                          <a:solidFill>
                            <a:srgbClr val="000000"/>
                          </a:solidFill>
                          <a:latin typeface="Times New Roman"/>
                          <a:ea typeface="Times New Roman"/>
                          <a:cs typeface="Times New Roman"/>
                          <a:sym typeface="Times New Roman"/>
                        </a:rPr>
                        <a:t> </a:t>
                      </a:r>
                      <a:endParaRPr sz="1100" b="1" i="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i="1" dirty="0">
                          <a:solidFill>
                            <a:srgbClr val="000000"/>
                          </a:solidFill>
                          <a:latin typeface="Times New Roman"/>
                          <a:ea typeface="Times New Roman"/>
                          <a:cs typeface="Times New Roman"/>
                          <a:sym typeface="Times New Roman"/>
                        </a:rPr>
                        <a:t>Not required in current title 5 regulations</a:t>
                      </a:r>
                      <a:endParaRPr sz="1100" b="1" i="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Life Long Learning and Self Development</a:t>
                      </a:r>
                      <a:r>
                        <a:rPr lang="en-US" sz="1100" b="1" i="1" dirty="0">
                          <a:solidFill>
                            <a:srgbClr val="000000"/>
                          </a:solidFill>
                          <a:latin typeface="Times New Roman"/>
                          <a:ea typeface="Times New Roman"/>
                          <a:cs typeface="Times New Roman"/>
                          <a:sym typeface="Times New Roman"/>
                        </a:rPr>
                        <a:t> </a:t>
                      </a:r>
                      <a:endParaRPr sz="1100" b="1" i="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i="1" dirty="0">
                          <a:solidFill>
                            <a:srgbClr val="000000"/>
                          </a:solidFill>
                          <a:latin typeface="Times New Roman"/>
                          <a:ea typeface="Times New Roman"/>
                          <a:cs typeface="Times New Roman"/>
                          <a:sym typeface="Times New Roman"/>
                        </a:rPr>
                        <a:t>Not required in current title 5 regulations</a:t>
                      </a:r>
                      <a:endParaRPr sz="1100" b="1" i="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6"/>
                  </a:ext>
                </a:extLst>
              </a:tr>
              <a:tr h="447675">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6</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Language other than English (LOTE)</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i="1" dirty="0">
                          <a:solidFill>
                            <a:srgbClr val="000000"/>
                          </a:solidFill>
                          <a:latin typeface="Times New Roman"/>
                          <a:ea typeface="Times New Roman"/>
                          <a:cs typeface="Times New Roman"/>
                          <a:sym typeface="Times New Roman"/>
                        </a:rPr>
                        <a:t>(Currently UC only, carries no units)</a:t>
                      </a:r>
                      <a:endParaRPr sz="1100" b="1" i="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Language other than English (LOTE)</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i="1" dirty="0">
                          <a:solidFill>
                            <a:srgbClr val="000000"/>
                          </a:solidFill>
                          <a:latin typeface="Times New Roman"/>
                          <a:ea typeface="Times New Roman"/>
                          <a:cs typeface="Times New Roman"/>
                          <a:sym typeface="Times New Roman"/>
                        </a:rPr>
                        <a:t>Not required in current title 5 regulations</a:t>
                      </a:r>
                      <a:endParaRPr sz="1100" b="1" i="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Language other than English (LOTE)</a:t>
                      </a:r>
                      <a:endParaRPr sz="1100" b="1" dirty="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1100" b="1" i="1" dirty="0">
                          <a:solidFill>
                            <a:srgbClr val="000000"/>
                          </a:solidFill>
                          <a:latin typeface="Times New Roman"/>
                          <a:ea typeface="Times New Roman"/>
                          <a:cs typeface="Times New Roman"/>
                          <a:sym typeface="Times New Roman"/>
                        </a:rPr>
                        <a:t>Not required in current title 5 regulations</a:t>
                      </a:r>
                      <a:endParaRPr sz="1100" b="1" i="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7"/>
                  </a:ext>
                </a:extLst>
              </a:tr>
              <a:tr h="394225">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7</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Ethnic Studies  (3/4)</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Ethnic Studies  (3/4)</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Ethnic Studies  (3/4)</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8"/>
                  </a:ext>
                </a:extLst>
              </a:tr>
              <a:tr h="303325">
                <a:tc>
                  <a:txBody>
                    <a:bodyPr/>
                    <a:lstStyle/>
                    <a:p>
                      <a:pPr marL="0" lvl="0" indent="0" algn="l" rtl="0">
                        <a:lnSpc>
                          <a:spcPct val="115000"/>
                        </a:lnSpc>
                        <a:spcBef>
                          <a:spcPts val="0"/>
                        </a:spcBef>
                        <a:spcAft>
                          <a:spcPts val="0"/>
                        </a:spcAft>
                        <a:buNone/>
                      </a:pP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highlight>
                            <a:srgbClr val="FFFF00"/>
                          </a:highlight>
                          <a:latin typeface="Times New Roman"/>
                          <a:ea typeface="Times New Roman"/>
                          <a:cs typeface="Times New Roman"/>
                          <a:sym typeface="Times New Roman"/>
                        </a:rPr>
                        <a:t> </a:t>
                      </a:r>
                      <a:endParaRPr sz="1100" b="1" dirty="0">
                        <a:solidFill>
                          <a:srgbClr val="000000"/>
                        </a:solidFill>
                        <a:highlight>
                          <a:srgbClr val="FFFF00"/>
                        </a:highlight>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 </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US" sz="1100" b="1" dirty="0">
                          <a:solidFill>
                            <a:srgbClr val="000000"/>
                          </a:solidFill>
                          <a:latin typeface="Times New Roman"/>
                          <a:ea typeface="Times New Roman"/>
                          <a:cs typeface="Times New Roman"/>
                          <a:sym typeface="Times New Roman"/>
                        </a:rPr>
                        <a:t>Additional units from above areas (6/8)</a:t>
                      </a:r>
                      <a:endParaRPr sz="1100" b="1" dirty="0">
                        <a:solidFill>
                          <a:srgbClr val="000000"/>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9"/>
                  </a:ext>
                </a:extLst>
              </a:tr>
              <a:tr h="352425">
                <a:tc>
                  <a:txBody>
                    <a:bodyPr/>
                    <a:lstStyle/>
                    <a:p>
                      <a:pPr marL="0" lvl="0" indent="0" algn="l" rtl="0">
                        <a:lnSpc>
                          <a:spcPct val="115000"/>
                        </a:lnSpc>
                        <a:spcBef>
                          <a:spcPts val="0"/>
                        </a:spcBef>
                        <a:spcAft>
                          <a:spcPts val="0"/>
                        </a:spcAft>
                        <a:buNone/>
                      </a:pPr>
                      <a:r>
                        <a:rPr lang="en-US" sz="1100" b="1" dirty="0">
                          <a:solidFill>
                            <a:srgbClr val="02263F"/>
                          </a:solidFill>
                          <a:latin typeface="Times New Roman"/>
                          <a:ea typeface="Times New Roman"/>
                          <a:cs typeface="Times New Roman"/>
                          <a:sym typeface="Times New Roman"/>
                        </a:rPr>
                        <a:t> Total            </a:t>
                      </a:r>
                      <a:endParaRPr sz="1100" b="1" dirty="0">
                        <a:solidFill>
                          <a:srgbClr val="02263F"/>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2263F"/>
                          </a:solidFill>
                          <a:latin typeface="Times New Roman"/>
                          <a:ea typeface="Times New Roman"/>
                          <a:cs typeface="Times New Roman"/>
                          <a:sym typeface="Times New Roman"/>
                        </a:rPr>
                        <a:t>11 courses (34 semester)</a:t>
                      </a:r>
                      <a:endParaRPr sz="1100" b="1" dirty="0">
                        <a:solidFill>
                          <a:srgbClr val="02263F"/>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2263F"/>
                          </a:solidFill>
                          <a:latin typeface="Times New Roman"/>
                          <a:ea typeface="Times New Roman"/>
                          <a:cs typeface="Times New Roman"/>
                          <a:sym typeface="Times New Roman"/>
                        </a:rPr>
                        <a:t>Minimum 21 Semester Units </a:t>
                      </a:r>
                      <a:endParaRPr sz="1100" b="1" dirty="0">
                        <a:solidFill>
                          <a:srgbClr val="02263F"/>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100" b="1" dirty="0">
                          <a:solidFill>
                            <a:srgbClr val="02263F"/>
                          </a:solidFill>
                          <a:latin typeface="Times New Roman"/>
                          <a:ea typeface="Times New Roman"/>
                          <a:cs typeface="Times New Roman"/>
                          <a:sym typeface="Times New Roman"/>
                        </a:rPr>
                        <a:t>Minimum 27 Semester Units </a:t>
                      </a:r>
                      <a:endParaRPr sz="1100" b="1" dirty="0">
                        <a:solidFill>
                          <a:srgbClr val="02263F"/>
                        </a:solidFill>
                        <a:latin typeface="Times New Roman"/>
                        <a:ea typeface="Times New Roman"/>
                        <a:cs typeface="Times New Roman"/>
                        <a:sym typeface="Times New Roman"/>
                      </a:endParaRPr>
                    </a:p>
                  </a:txBody>
                  <a:tcPr marL="68575" marR="68575" marT="91425" marB="91425">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412936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76829f39e6_0_0"/>
          <p:cNvSpPr txBox="1">
            <a:spLocks noGrp="1"/>
          </p:cNvSpPr>
          <p:nvPr>
            <p:ph type="title"/>
          </p:nvPr>
        </p:nvSpPr>
        <p:spPr>
          <a:xfrm>
            <a:off x="1277650" y="835025"/>
            <a:ext cx="10046100" cy="13257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Breakout Session 1: Data-informed Planning, Policy Development, and Decision-Making to Strengthen Students’ Success </a:t>
            </a:r>
            <a:r>
              <a:rPr lang="en-US" dirty="0">
                <a:highlight>
                  <a:srgbClr val="FFFF00"/>
                </a:highlight>
                <a:latin typeface="Calibri" panose="020F0502020204030204" pitchFamily="34" charset="0"/>
                <a:cs typeface="Calibri" panose="020F0502020204030204" pitchFamily="34" charset="0"/>
              </a:rPr>
              <a:t>(with a focus on transfer)</a:t>
            </a:r>
          </a:p>
        </p:txBody>
      </p:sp>
      <p:sp>
        <p:nvSpPr>
          <p:cNvPr id="102" name="Google Shape;102;g176829f39e6_0_0"/>
          <p:cNvSpPr txBox="1">
            <a:spLocks noGrp="1"/>
          </p:cNvSpPr>
          <p:nvPr>
            <p:ph type="body" idx="1"/>
          </p:nvPr>
        </p:nvSpPr>
        <p:spPr>
          <a:xfrm>
            <a:off x="1277650" y="2433320"/>
            <a:ext cx="10058400" cy="4419600"/>
          </a:xfrm>
          <a:prstGeom prst="rect">
            <a:avLst/>
          </a:prstGeom>
        </p:spPr>
        <p:txBody>
          <a:bodyPr spcFirstLastPara="1" wrap="square" lIns="91425" tIns="45700" rIns="91425" bIns="45700" anchor="t" anchorCtr="0">
            <a:noAutofit/>
          </a:bodyPr>
          <a:lstStyle/>
          <a:p>
            <a:pPr marL="114300" lvl="0" indent="0" algn="l" rtl="0">
              <a:spcBef>
                <a:spcPts val="1000"/>
              </a:spcBef>
              <a:spcAft>
                <a:spcPts val="0"/>
              </a:spcAft>
              <a:buSzPts val="1800"/>
              <a:buNone/>
            </a:pPr>
            <a:r>
              <a:rPr lang="en-US" dirty="0">
                <a:latin typeface="Calibri" panose="020F0502020204030204" pitchFamily="34" charset="0"/>
                <a:cs typeface="Calibri" panose="020F0502020204030204" pitchFamily="34" charset="0"/>
              </a:rPr>
              <a:t>Join us in an interactive session on how to make smarter data-driven decisions through examining research and creating inclusive approaches for advancing student achievement and institutional effectiveness, to informing policy and funding initiatives. In this breakout, we will explore how to use research to make data-informed decisions; discover how bias can impact your data-driven decision-making, and learn how faculty can make better-informed decisions, and empower them to bridge student equity gaps.</a:t>
            </a:r>
          </a:p>
        </p:txBody>
      </p:sp>
      <p:sp>
        <p:nvSpPr>
          <p:cNvPr id="103" name="Google Shape;103;g176829f39e6_0_0"/>
          <p:cNvSpPr txBox="1">
            <a:spLocks noGrp="1"/>
          </p:cNvSpPr>
          <p:nvPr>
            <p:ph type="sldNum" idx="12"/>
          </p:nvPr>
        </p:nvSpPr>
        <p:spPr>
          <a:xfrm>
            <a:off x="10437813" y="61531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851216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Working Together:</a:t>
            </a:r>
            <a:endParaRPr/>
          </a:p>
          <a:p>
            <a:pPr marL="0" lvl="0" indent="0" algn="l" rtl="0">
              <a:lnSpc>
                <a:spcPct val="90000"/>
              </a:lnSpc>
              <a:spcBef>
                <a:spcPts val="0"/>
              </a:spcBef>
              <a:spcAft>
                <a:spcPts val="0"/>
              </a:spcAft>
              <a:buNone/>
            </a:pPr>
            <a:r>
              <a:rPr lang="en-US" i="1"/>
              <a:t>Redesigning Transfer Experiences</a:t>
            </a:r>
            <a:endParaRPr i="1"/>
          </a:p>
        </p:txBody>
      </p:sp>
      <p:sp>
        <p:nvSpPr>
          <p:cNvPr id="144" name="Google Shape;144;p7"/>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26</a:t>
            </a:fld>
            <a:endParaRPr/>
          </a:p>
        </p:txBody>
      </p:sp>
      <p:pic>
        <p:nvPicPr>
          <p:cNvPr id="145" name="Google Shape;145;p7"/>
          <p:cNvPicPr preferRelativeResize="0"/>
          <p:nvPr/>
        </p:nvPicPr>
        <p:blipFill rotWithShape="1">
          <a:blip r:embed="rId3">
            <a:alphaModFix/>
          </a:blip>
          <a:srcRect/>
          <a:stretch/>
        </p:blipFill>
        <p:spPr>
          <a:xfrm>
            <a:off x="1459250" y="1755050"/>
            <a:ext cx="5732999" cy="4352323"/>
          </a:xfrm>
          <a:prstGeom prst="rect">
            <a:avLst/>
          </a:prstGeom>
          <a:noFill/>
          <a:ln>
            <a:noFill/>
          </a:ln>
        </p:spPr>
      </p:pic>
      <p:sp>
        <p:nvSpPr>
          <p:cNvPr id="146" name="Google Shape;146;p7"/>
          <p:cNvSpPr txBox="1"/>
          <p:nvPr/>
        </p:nvSpPr>
        <p:spPr>
          <a:xfrm flipH="1">
            <a:off x="7376400" y="1784250"/>
            <a:ext cx="3977400" cy="42939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00000"/>
              </a:lnSpc>
              <a:spcBef>
                <a:spcPts val="0"/>
              </a:spcBef>
              <a:spcAft>
                <a:spcPts val="0"/>
              </a:spcAft>
              <a:buSzPts val="2000"/>
              <a:buFont typeface="Arial"/>
              <a:buChar char="●"/>
            </a:pPr>
            <a:r>
              <a:rPr lang="en-US" sz="2000"/>
              <a:t>Historical reporting of transfer</a:t>
            </a:r>
            <a:endParaRPr sz="2000"/>
          </a:p>
          <a:p>
            <a:pPr marL="914400" marR="0" lvl="1" indent="-355600" algn="l" rtl="0">
              <a:lnSpc>
                <a:spcPct val="100000"/>
              </a:lnSpc>
              <a:spcBef>
                <a:spcPts val="0"/>
              </a:spcBef>
              <a:spcAft>
                <a:spcPts val="0"/>
              </a:spcAft>
              <a:buSzPts val="2000"/>
              <a:buChar char="○"/>
            </a:pPr>
            <a:r>
              <a:rPr lang="en-US" sz="2000"/>
              <a:t>6-year transfer rates</a:t>
            </a:r>
            <a:endParaRPr sz="2000"/>
          </a:p>
          <a:p>
            <a:pPr marL="914400" marR="0" lvl="1" indent="-355600" algn="l" rtl="0">
              <a:lnSpc>
                <a:spcPct val="100000"/>
              </a:lnSpc>
              <a:spcBef>
                <a:spcPts val="0"/>
              </a:spcBef>
              <a:spcAft>
                <a:spcPts val="0"/>
              </a:spcAft>
              <a:buSzPts val="2000"/>
              <a:buChar char="○"/>
            </a:pPr>
            <a:r>
              <a:rPr lang="en-US" sz="2000"/>
              <a:t>Transfer-ready or transfer-prepared</a:t>
            </a:r>
            <a:br>
              <a:rPr lang="en-US" sz="2000"/>
            </a:br>
            <a:endParaRPr sz="2000"/>
          </a:p>
          <a:p>
            <a:pPr marL="457200" marR="0" lvl="0" indent="-355600" algn="l" rtl="0">
              <a:lnSpc>
                <a:spcPct val="100000"/>
              </a:lnSpc>
              <a:spcBef>
                <a:spcPts val="0"/>
              </a:spcBef>
              <a:spcAft>
                <a:spcPts val="0"/>
              </a:spcAft>
              <a:buSzPts val="2000"/>
              <a:buChar char="●"/>
            </a:pPr>
            <a:r>
              <a:rPr lang="en-US" sz="2000"/>
              <a:t>Traditional view of transfer:</a:t>
            </a:r>
            <a:endParaRPr sz="2000"/>
          </a:p>
          <a:p>
            <a:pPr marL="914400" marR="0" lvl="1" indent="-355600" algn="l" rtl="0">
              <a:lnSpc>
                <a:spcPct val="100000"/>
              </a:lnSpc>
              <a:spcBef>
                <a:spcPts val="0"/>
              </a:spcBef>
              <a:spcAft>
                <a:spcPts val="0"/>
              </a:spcAft>
              <a:buSzPts val="2000"/>
              <a:buChar char="○"/>
            </a:pPr>
            <a:r>
              <a:rPr lang="en-US" sz="2000"/>
              <a:t>Binary outcome of whether students transferred or not</a:t>
            </a:r>
            <a:br>
              <a:rPr lang="en-US" sz="2000"/>
            </a:br>
            <a:endParaRPr sz="2000"/>
          </a:p>
          <a:p>
            <a:pPr marL="457200" marR="0" lvl="0" indent="-355600" algn="l" rtl="0">
              <a:lnSpc>
                <a:spcPct val="100000"/>
              </a:lnSpc>
              <a:spcBef>
                <a:spcPts val="0"/>
              </a:spcBef>
              <a:spcAft>
                <a:spcPts val="0"/>
              </a:spcAft>
              <a:buSzPts val="2000"/>
              <a:buChar char="●"/>
            </a:pPr>
            <a:r>
              <a:rPr lang="en-US" sz="2000"/>
              <a:t>Refreshed view of transfer:</a:t>
            </a:r>
            <a:endParaRPr sz="2000"/>
          </a:p>
          <a:p>
            <a:pPr marL="914400" marR="0" lvl="1" indent="-355600" algn="l" rtl="0">
              <a:lnSpc>
                <a:spcPct val="100000"/>
              </a:lnSpc>
              <a:spcBef>
                <a:spcPts val="0"/>
              </a:spcBef>
              <a:spcAft>
                <a:spcPts val="0"/>
              </a:spcAft>
              <a:buSzPts val="2000"/>
              <a:buChar char="○"/>
            </a:pPr>
            <a:r>
              <a:rPr lang="en-US" sz="2000"/>
              <a:t>It’s a continuum</a:t>
            </a:r>
            <a:endParaRPr sz="2000"/>
          </a:p>
        </p:txBody>
      </p:sp>
    </p:spTree>
    <p:extLst>
      <p:ext uri="{BB962C8B-B14F-4D97-AF65-F5344CB8AC3E}">
        <p14:creationId xmlns:p14="http://schemas.microsoft.com/office/powerpoint/2010/main" val="3092980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7aa28f4416_0_9"/>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pic>
        <p:nvPicPr>
          <p:cNvPr id="153" name="Google Shape;153;g17aa28f4416_0_9"/>
          <p:cNvPicPr preferRelativeResize="0"/>
          <p:nvPr/>
        </p:nvPicPr>
        <p:blipFill rotWithShape="1">
          <a:blip r:embed="rId3">
            <a:alphaModFix/>
          </a:blip>
          <a:srcRect/>
          <a:stretch/>
        </p:blipFill>
        <p:spPr>
          <a:xfrm>
            <a:off x="1171375" y="1720425"/>
            <a:ext cx="3559750" cy="4594750"/>
          </a:xfrm>
          <a:prstGeom prst="rect">
            <a:avLst/>
          </a:prstGeom>
          <a:noFill/>
          <a:ln w="9525" cap="flat" cmpd="sng">
            <a:solidFill>
              <a:srgbClr val="000000"/>
            </a:solidFill>
            <a:prstDash val="solid"/>
            <a:round/>
            <a:headEnd type="none" w="sm" len="sm"/>
            <a:tailEnd type="none" w="sm" len="sm"/>
          </a:ln>
        </p:spPr>
      </p:pic>
      <p:pic>
        <p:nvPicPr>
          <p:cNvPr id="154" name="Google Shape;154;g17aa28f4416_0_9"/>
          <p:cNvPicPr preferRelativeResize="0"/>
          <p:nvPr/>
        </p:nvPicPr>
        <p:blipFill>
          <a:blip r:embed="rId4">
            <a:alphaModFix/>
          </a:blip>
          <a:stretch>
            <a:fillRect/>
          </a:stretch>
        </p:blipFill>
        <p:spPr>
          <a:xfrm>
            <a:off x="4975650" y="1761600"/>
            <a:ext cx="3480725" cy="4512375"/>
          </a:xfrm>
          <a:prstGeom prst="rect">
            <a:avLst/>
          </a:prstGeom>
          <a:noFill/>
          <a:ln>
            <a:noFill/>
          </a:ln>
        </p:spPr>
      </p:pic>
      <p:pic>
        <p:nvPicPr>
          <p:cNvPr id="155" name="Google Shape;155;g17aa28f4416_0_9"/>
          <p:cNvPicPr preferRelativeResize="0"/>
          <p:nvPr/>
        </p:nvPicPr>
        <p:blipFill>
          <a:blip r:embed="rId5">
            <a:alphaModFix/>
          </a:blip>
          <a:stretch>
            <a:fillRect/>
          </a:stretch>
        </p:blipFill>
        <p:spPr>
          <a:xfrm>
            <a:off x="8700900" y="1761600"/>
            <a:ext cx="3185425" cy="4183375"/>
          </a:xfrm>
          <a:prstGeom prst="rect">
            <a:avLst/>
          </a:prstGeom>
          <a:noFill/>
          <a:ln>
            <a:noFill/>
          </a:ln>
        </p:spPr>
      </p:pic>
      <p:sp>
        <p:nvSpPr>
          <p:cNvPr id="156" name="Google Shape;156;g17aa28f4416_0_9"/>
          <p:cNvSpPr txBox="1">
            <a:spLocks noGrp="1"/>
          </p:cNvSpPr>
          <p:nvPr>
            <p:ph type="title"/>
          </p:nvPr>
        </p:nvSpPr>
        <p:spPr>
          <a:xfrm>
            <a:off x="1171375" y="115975"/>
            <a:ext cx="100461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Working Together:</a:t>
            </a:r>
            <a:endParaRPr/>
          </a:p>
          <a:p>
            <a:pPr marL="0" lvl="0" indent="0" algn="l" rtl="0">
              <a:lnSpc>
                <a:spcPct val="90000"/>
              </a:lnSpc>
              <a:spcBef>
                <a:spcPts val="0"/>
              </a:spcBef>
              <a:spcAft>
                <a:spcPts val="0"/>
              </a:spcAft>
              <a:buNone/>
            </a:pPr>
            <a:r>
              <a:rPr lang="en-US" i="1"/>
              <a:t>Redesigning Transfer Experiences at the state level</a:t>
            </a:r>
            <a:endParaRPr i="1"/>
          </a:p>
        </p:txBody>
      </p:sp>
    </p:spTree>
    <p:extLst>
      <p:ext uri="{BB962C8B-B14F-4D97-AF65-F5344CB8AC3E}">
        <p14:creationId xmlns:p14="http://schemas.microsoft.com/office/powerpoint/2010/main" val="2080945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7aa28f4416_0_0"/>
          <p:cNvSpPr txBox="1">
            <a:spLocks noGrp="1"/>
          </p:cNvSpPr>
          <p:nvPr>
            <p:ph type="sldNum" idx="12"/>
          </p:nvPr>
        </p:nvSpPr>
        <p:spPr>
          <a:xfrm>
            <a:off x="10437813" y="6356350"/>
            <a:ext cx="915900" cy="365100"/>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162" name="Google Shape;162;g17aa28f4416_0_0"/>
          <p:cNvSpPr txBox="1"/>
          <p:nvPr/>
        </p:nvSpPr>
        <p:spPr>
          <a:xfrm>
            <a:off x="1500600" y="1974475"/>
            <a:ext cx="38832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t>Local Transfer-Related Issues</a:t>
            </a:r>
            <a:endParaRPr sz="2000" b="1"/>
          </a:p>
          <a:p>
            <a:pPr marL="0" lvl="0" indent="0" algn="l" rtl="0">
              <a:spcBef>
                <a:spcPts val="0"/>
              </a:spcBef>
              <a:spcAft>
                <a:spcPts val="0"/>
              </a:spcAft>
              <a:buNone/>
            </a:pPr>
            <a:endParaRPr sz="2000"/>
          </a:p>
          <a:p>
            <a:pPr marL="457200" lvl="0" indent="-355600" algn="l" rtl="0">
              <a:spcBef>
                <a:spcPts val="0"/>
              </a:spcBef>
              <a:spcAft>
                <a:spcPts val="0"/>
              </a:spcAft>
              <a:buSzPts val="2000"/>
              <a:buChar char="●"/>
            </a:pPr>
            <a:r>
              <a:rPr lang="en-US" sz="2000"/>
              <a:t>1,900 students each year with 30+ transferable units</a:t>
            </a:r>
            <a:endParaRPr sz="2000"/>
          </a:p>
          <a:p>
            <a:pPr marL="457200" lvl="0" indent="-355600" algn="l" rtl="0">
              <a:spcBef>
                <a:spcPts val="0"/>
              </a:spcBef>
              <a:spcAft>
                <a:spcPts val="0"/>
              </a:spcAft>
              <a:buSzPts val="2000"/>
              <a:buChar char="●"/>
            </a:pPr>
            <a:r>
              <a:rPr lang="en-US" sz="2000"/>
              <a:t>275 students with 72+ units</a:t>
            </a:r>
            <a:endParaRPr sz="2000"/>
          </a:p>
          <a:p>
            <a:pPr marL="457200" lvl="0" indent="-355600" algn="l" rtl="0">
              <a:spcBef>
                <a:spcPts val="0"/>
              </a:spcBef>
              <a:spcAft>
                <a:spcPts val="0"/>
              </a:spcAft>
              <a:buSzPts val="2000"/>
              <a:buChar char="●"/>
            </a:pPr>
            <a:r>
              <a:rPr lang="en-US" sz="2000"/>
              <a:t>1,200 students within 3 units of completing a degree</a:t>
            </a:r>
            <a:endParaRPr sz="2000"/>
          </a:p>
        </p:txBody>
      </p:sp>
      <p:pic>
        <p:nvPicPr>
          <p:cNvPr id="163" name="Google Shape;163;g17aa28f4416_0_0" title="Points scored"/>
          <p:cNvPicPr preferRelativeResize="0"/>
          <p:nvPr/>
        </p:nvPicPr>
        <p:blipFill>
          <a:blip r:embed="rId3">
            <a:alphaModFix/>
          </a:blip>
          <a:stretch>
            <a:fillRect/>
          </a:stretch>
        </p:blipFill>
        <p:spPr>
          <a:xfrm>
            <a:off x="5536200" y="1843225"/>
            <a:ext cx="6503400" cy="4021269"/>
          </a:xfrm>
          <a:prstGeom prst="rect">
            <a:avLst/>
          </a:prstGeom>
          <a:noFill/>
          <a:ln>
            <a:noFill/>
          </a:ln>
        </p:spPr>
      </p:pic>
      <p:sp>
        <p:nvSpPr>
          <p:cNvPr id="164" name="Google Shape;164;g17aa28f4416_0_0"/>
          <p:cNvSpPr/>
          <p:nvPr/>
        </p:nvSpPr>
        <p:spPr>
          <a:xfrm>
            <a:off x="4870375" y="5291575"/>
            <a:ext cx="7029000" cy="10647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g17aa28f4416_0_0"/>
          <p:cNvSpPr txBox="1">
            <a:spLocks noGrp="1"/>
          </p:cNvSpPr>
          <p:nvPr>
            <p:ph type="title"/>
          </p:nvPr>
        </p:nvSpPr>
        <p:spPr>
          <a:xfrm>
            <a:off x="1277650" y="365125"/>
            <a:ext cx="10046100" cy="132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Working Together:</a:t>
            </a:r>
            <a:endParaRPr/>
          </a:p>
          <a:p>
            <a:pPr marL="0" lvl="0" indent="0" algn="l" rtl="0">
              <a:lnSpc>
                <a:spcPct val="90000"/>
              </a:lnSpc>
              <a:spcBef>
                <a:spcPts val="0"/>
              </a:spcBef>
              <a:spcAft>
                <a:spcPts val="0"/>
              </a:spcAft>
              <a:buNone/>
            </a:pPr>
            <a:r>
              <a:rPr lang="en-US" i="1"/>
              <a:t>Redesigning Transfer Experiences at the local level</a:t>
            </a:r>
            <a:endParaRPr i="1"/>
          </a:p>
        </p:txBody>
      </p:sp>
    </p:spTree>
    <p:extLst>
      <p:ext uri="{BB962C8B-B14F-4D97-AF65-F5344CB8AC3E}">
        <p14:creationId xmlns:p14="http://schemas.microsoft.com/office/powerpoint/2010/main" val="47271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76829f39e6_0_0"/>
          <p:cNvSpPr txBox="1">
            <a:spLocks noGrp="1"/>
          </p:cNvSpPr>
          <p:nvPr>
            <p:ph type="title"/>
          </p:nvPr>
        </p:nvSpPr>
        <p:spPr>
          <a:xfrm>
            <a:off x="1277650" y="8350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highlight>
                  <a:srgbClr val="FFFF00"/>
                </a:highlight>
                <a:latin typeface="Calibri" panose="020F0502020204030204" pitchFamily="34" charset="0"/>
                <a:cs typeface="Calibri" panose="020F0502020204030204" pitchFamily="34" charset="0"/>
              </a:rPr>
              <a:t>Breakout Session 2</a:t>
            </a:r>
            <a:r>
              <a:rPr lang="en-US" dirty="0">
                <a:latin typeface="Calibri" panose="020F0502020204030204" pitchFamily="34" charset="0"/>
                <a:cs typeface="Calibri" panose="020F0502020204030204" pitchFamily="34" charset="0"/>
              </a:rPr>
              <a:t>: The State of Ethnic Studies Education in the California Community Colleges</a:t>
            </a:r>
            <a:endParaRPr lang="en-US" dirty="0">
              <a:highlight>
                <a:srgbClr val="FFFF00"/>
              </a:highlight>
              <a:latin typeface="Calibri" panose="020F0502020204030204" pitchFamily="34" charset="0"/>
              <a:cs typeface="Calibri" panose="020F0502020204030204" pitchFamily="34" charset="0"/>
            </a:endParaRPr>
          </a:p>
        </p:txBody>
      </p:sp>
      <p:sp>
        <p:nvSpPr>
          <p:cNvPr id="102" name="Google Shape;102;g176829f39e6_0_0"/>
          <p:cNvSpPr txBox="1">
            <a:spLocks noGrp="1"/>
          </p:cNvSpPr>
          <p:nvPr>
            <p:ph type="body" idx="1"/>
          </p:nvPr>
        </p:nvSpPr>
        <p:spPr>
          <a:xfrm>
            <a:off x="1277650" y="2433320"/>
            <a:ext cx="10058400" cy="4419600"/>
          </a:xfrm>
          <a:prstGeom prst="rect">
            <a:avLst/>
          </a:prstGeom>
        </p:spPr>
        <p:txBody>
          <a:bodyPr spcFirstLastPara="1" wrap="square" lIns="91425" tIns="45700" rIns="91425" bIns="45700" anchor="t" anchorCtr="0">
            <a:noAutofit/>
          </a:bodyPr>
          <a:lstStyle/>
          <a:p>
            <a:pPr marL="114300" lvl="0" indent="0" algn="l" rtl="0">
              <a:spcBef>
                <a:spcPts val="1000"/>
              </a:spcBef>
              <a:spcAft>
                <a:spcPts val="0"/>
              </a:spcAft>
              <a:buSzPts val="1800"/>
              <a:buNone/>
            </a:pPr>
            <a:r>
              <a:rPr lang="en-US" dirty="0">
                <a:latin typeface="Calibri" panose="020F0502020204030204" pitchFamily="34" charset="0"/>
                <a:cs typeface="Calibri" panose="020F0502020204030204" pitchFamily="34" charset="0"/>
              </a:rPr>
              <a:t>Ethnic Studies is now an integral and required component of general education in all three California public systems of higher education. Join this session for information and discussion on Ethnic Studies over the last 50 years, the role of academic senates in advancing Ethnic Studies education, the progress in the development of courses and programs in Ethnic Studies, the next steps, and more!</a:t>
            </a:r>
          </a:p>
        </p:txBody>
      </p:sp>
      <p:sp>
        <p:nvSpPr>
          <p:cNvPr id="103" name="Google Shape;103;g176829f39e6_0_0"/>
          <p:cNvSpPr txBox="1">
            <a:spLocks noGrp="1"/>
          </p:cNvSpPr>
          <p:nvPr>
            <p:ph type="sldNum" idx="12"/>
          </p:nvPr>
        </p:nvSpPr>
        <p:spPr>
          <a:xfrm>
            <a:off x="10437813" y="61531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extLst>
      <p:ext uri="{BB962C8B-B14F-4D97-AF65-F5344CB8AC3E}">
        <p14:creationId xmlns:p14="http://schemas.microsoft.com/office/powerpoint/2010/main" val="1520199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1277667" y="365131"/>
            <a:ext cx="10046000" cy="834800"/>
          </a:xfrm>
          <a:prstGeom prst="rect">
            <a:avLst/>
          </a:prstGeom>
        </p:spPr>
        <p:txBody>
          <a:bodyPr spcFirstLastPara="1" vert="horz" wrap="square" lIns="91433" tIns="45700" rIns="91433" bIns="45700" rtlCol="0" anchor="b" anchorCtr="0">
            <a:noAutofit/>
          </a:bodyPr>
          <a:lstStyle/>
          <a:p>
            <a:pPr>
              <a:buClr>
                <a:srgbClr val="000000"/>
              </a:buClr>
            </a:pPr>
            <a:r>
              <a:rPr lang="en" sz="3792" b="1" dirty="0">
                <a:solidFill>
                  <a:schemeClr val="dk2"/>
                </a:solidFill>
                <a:latin typeface="Calibri" panose="020F0502020204030204" pitchFamily="34" charset="0"/>
                <a:ea typeface="Palatino"/>
                <a:cs typeface="Calibri" panose="020F0502020204030204" pitchFamily="34" charset="0"/>
                <a:sym typeface="Palatino"/>
              </a:rPr>
              <a:t>Equity, Curriculum and Academic Freedom</a:t>
            </a:r>
            <a:r>
              <a:rPr lang="en" sz="4800" b="1" dirty="0">
                <a:solidFill>
                  <a:srgbClr val="04A193"/>
                </a:solidFill>
                <a:latin typeface="Calibri" panose="020F0502020204030204" pitchFamily="34" charset="0"/>
                <a:ea typeface="Palatino"/>
                <a:cs typeface="Calibri" panose="020F0502020204030204" pitchFamily="34" charset="0"/>
                <a:sym typeface="Palatino"/>
              </a:rPr>
              <a:t> </a:t>
            </a:r>
            <a:endParaRPr dirty="0">
              <a:latin typeface="Calibri" panose="020F0502020204030204" pitchFamily="34" charset="0"/>
              <a:ea typeface="Palatino"/>
              <a:cs typeface="Calibri" panose="020F0502020204030204" pitchFamily="34" charset="0"/>
              <a:sym typeface="Palatino"/>
            </a:endParaRPr>
          </a:p>
        </p:txBody>
      </p:sp>
      <p:sp>
        <p:nvSpPr>
          <p:cNvPr id="70" name="Google Shape;70;p13"/>
          <p:cNvSpPr txBox="1">
            <a:spLocks noGrp="1"/>
          </p:cNvSpPr>
          <p:nvPr>
            <p:ph type="body" idx="1"/>
          </p:nvPr>
        </p:nvSpPr>
        <p:spPr>
          <a:xfrm>
            <a:off x="1271451" y="1648087"/>
            <a:ext cx="10058400" cy="4419600"/>
          </a:xfrm>
          <a:prstGeom prst="rect">
            <a:avLst/>
          </a:prstGeom>
        </p:spPr>
        <p:txBody>
          <a:bodyPr spcFirstLastPara="1" vert="horz" wrap="square" lIns="91433" tIns="45700" rIns="91433" bIns="45700" rtlCol="0" anchor="t" anchorCtr="0">
            <a:normAutofit fontScale="77500" lnSpcReduction="20000"/>
          </a:bodyPr>
          <a:lstStyle/>
          <a:p>
            <a:pPr marL="0" indent="0">
              <a:spcBef>
                <a:spcPts val="1333"/>
              </a:spcBef>
              <a:buNone/>
            </a:pPr>
            <a:r>
              <a:rPr lang="en" sz="2667" dirty="0">
                <a:solidFill>
                  <a:srgbClr val="595959"/>
                </a:solidFill>
                <a:latin typeface="Calibri" panose="020F0502020204030204" pitchFamily="34" charset="0"/>
                <a:ea typeface="Gill Sans"/>
                <a:cs typeface="Calibri" panose="020F0502020204030204" pitchFamily="34" charset="0"/>
                <a:sym typeface="Gill Sans"/>
              </a:rPr>
              <a:t>Role of the COR </a:t>
            </a:r>
            <a:endParaRPr sz="2667" dirty="0">
              <a:solidFill>
                <a:srgbClr val="595959"/>
              </a:solidFill>
              <a:latin typeface="Calibri" panose="020F0502020204030204" pitchFamily="34" charset="0"/>
              <a:ea typeface="Gill Sans"/>
              <a:cs typeface="Calibri" panose="020F0502020204030204" pitchFamily="34" charset="0"/>
              <a:sym typeface="Gill Sans"/>
            </a:endParaRPr>
          </a:p>
          <a:p>
            <a:pPr marL="1320732" indent="-556654">
              <a:spcBef>
                <a:spcPts val="0"/>
              </a:spcBef>
              <a:buClr>
                <a:srgbClr val="595959"/>
              </a:buClr>
              <a:buSzPct val="75000"/>
            </a:pPr>
            <a:r>
              <a:rPr lang="en" sz="2667" dirty="0">
                <a:solidFill>
                  <a:srgbClr val="595959"/>
                </a:solidFill>
                <a:latin typeface="Calibri" panose="020F0502020204030204" pitchFamily="34" charset="0"/>
                <a:ea typeface="Gill Sans"/>
                <a:cs typeface="Calibri" panose="020F0502020204030204" pitchFamily="34" charset="0"/>
                <a:sym typeface="Gill Sans"/>
              </a:rPr>
              <a:t>Instructors must teach to the COR </a:t>
            </a:r>
            <a:endParaRPr sz="2667" dirty="0">
              <a:solidFill>
                <a:srgbClr val="595959"/>
              </a:solidFill>
              <a:latin typeface="Calibri" panose="020F0502020204030204" pitchFamily="34" charset="0"/>
              <a:ea typeface="Gill Sans"/>
              <a:cs typeface="Calibri" panose="020F0502020204030204" pitchFamily="34" charset="0"/>
              <a:sym typeface="Gill Sans"/>
            </a:endParaRPr>
          </a:p>
          <a:p>
            <a:pPr marL="1320732" indent="-556654">
              <a:spcBef>
                <a:spcPts val="0"/>
              </a:spcBef>
              <a:buClr>
                <a:srgbClr val="595959"/>
              </a:buClr>
              <a:buSzPct val="75000"/>
            </a:pPr>
            <a:r>
              <a:rPr lang="en" sz="2667" dirty="0">
                <a:solidFill>
                  <a:srgbClr val="595959"/>
                </a:solidFill>
                <a:latin typeface="Calibri" panose="020F0502020204030204" pitchFamily="34" charset="0"/>
                <a:ea typeface="Gill Sans"/>
                <a:cs typeface="Calibri" panose="020F0502020204030204" pitchFamily="34" charset="0"/>
                <a:sym typeface="Gill Sans"/>
              </a:rPr>
              <a:t>Use of Academic Freedom to develop COR </a:t>
            </a:r>
            <a:endParaRPr sz="2667" dirty="0">
              <a:solidFill>
                <a:srgbClr val="595959"/>
              </a:solidFill>
              <a:latin typeface="Calibri" panose="020F0502020204030204" pitchFamily="34" charset="0"/>
              <a:ea typeface="Gill Sans"/>
              <a:cs typeface="Calibri" panose="020F0502020204030204" pitchFamily="34" charset="0"/>
              <a:sym typeface="Gill Sans"/>
            </a:endParaRPr>
          </a:p>
          <a:p>
            <a:pPr marL="1320732" indent="-556654">
              <a:spcBef>
                <a:spcPts val="0"/>
              </a:spcBef>
              <a:buClr>
                <a:srgbClr val="595959"/>
              </a:buClr>
              <a:buSzPct val="75000"/>
            </a:pPr>
            <a:r>
              <a:rPr lang="en" sz="2667" dirty="0">
                <a:solidFill>
                  <a:srgbClr val="595959"/>
                </a:solidFill>
                <a:latin typeface="Calibri" panose="020F0502020204030204" pitchFamily="34" charset="0"/>
                <a:ea typeface="Gill Sans"/>
                <a:cs typeface="Calibri" panose="020F0502020204030204" pitchFamily="34" charset="0"/>
                <a:sym typeface="Gill Sans"/>
              </a:rPr>
              <a:t>Equity in the COR. </a:t>
            </a:r>
            <a:endParaRPr sz="2667" dirty="0">
              <a:solidFill>
                <a:srgbClr val="595959"/>
              </a:solidFill>
              <a:latin typeface="Calibri" panose="020F0502020204030204" pitchFamily="34" charset="0"/>
              <a:ea typeface="Gill Sans"/>
              <a:cs typeface="Calibri" panose="020F0502020204030204" pitchFamily="34" charset="0"/>
              <a:sym typeface="Gill Sans"/>
            </a:endParaRPr>
          </a:p>
          <a:p>
            <a:pPr marL="0" indent="0">
              <a:spcBef>
                <a:spcPts val="1333"/>
              </a:spcBef>
              <a:buClr>
                <a:srgbClr val="24B6A8"/>
              </a:buClr>
              <a:buSzPct val="55000"/>
              <a:buNone/>
            </a:pPr>
            <a:r>
              <a:rPr lang="en" sz="2667" u="sng" dirty="0">
                <a:solidFill>
                  <a:srgbClr val="595959"/>
                </a:solidFill>
                <a:latin typeface="Calibri" panose="020F0502020204030204" pitchFamily="34" charset="0"/>
                <a:ea typeface="Gill Sans"/>
                <a:cs typeface="Calibri" panose="020F0502020204030204" pitchFamily="34" charset="0"/>
                <a:sym typeface="Gill Sans"/>
                <a:hlinkClick r:id="rId3">
                  <a:extLst>
                    <a:ext uri="{A12FA001-AC4F-418D-AE19-62706E023703}">
                      <ahyp:hlinkClr xmlns:ahyp="http://schemas.microsoft.com/office/drawing/2018/hyperlinkcolor" val="tx"/>
                    </a:ext>
                  </a:extLst>
                </a:hlinkClick>
              </a:rPr>
              <a:t>Resolution 9.01 Fall 2021</a:t>
            </a:r>
            <a:endParaRPr sz="2667" dirty="0">
              <a:solidFill>
                <a:srgbClr val="595959"/>
              </a:solidFill>
              <a:latin typeface="Calibri" panose="020F0502020204030204" pitchFamily="34" charset="0"/>
              <a:ea typeface="Gill Sans"/>
              <a:cs typeface="Calibri" panose="020F0502020204030204" pitchFamily="34" charset="0"/>
              <a:sym typeface="Gill Sans"/>
            </a:endParaRPr>
          </a:p>
          <a:p>
            <a:pPr marL="304792" indent="0">
              <a:spcBef>
                <a:spcPts val="1333"/>
              </a:spcBef>
              <a:buClr>
                <a:srgbClr val="24B6A8"/>
              </a:buClr>
              <a:buSzPct val="55000"/>
              <a:buNone/>
            </a:pPr>
            <a:r>
              <a:rPr lang="en" sz="2667" i="1" dirty="0">
                <a:solidFill>
                  <a:srgbClr val="595959"/>
                </a:solidFill>
                <a:highlight>
                  <a:schemeClr val="lt1"/>
                </a:highlight>
                <a:latin typeface="Calibri" panose="020F0502020204030204" pitchFamily="34" charset="0"/>
                <a:ea typeface="Gill Sans"/>
                <a:cs typeface="Calibri" panose="020F0502020204030204" pitchFamily="34" charset="0"/>
                <a:sym typeface="Gill Sans"/>
              </a:rPr>
              <a:t>Resolved, That the Academic Senate for California Community Colleges work with the California Community Colleges Chancellor’s Office to revise California Code of Regulations Title 5 including section 55002 titled “Standards and Criteria for Courses” to include a component of culturally responsive curriculum, equity mindedness and anti-racism integrated into the COR that allows for local control on how that requirement is fulfilled;</a:t>
            </a:r>
            <a:endParaRPr sz="2667" i="1" dirty="0">
              <a:solidFill>
                <a:srgbClr val="595959"/>
              </a:solidFill>
              <a:latin typeface="Calibri" panose="020F0502020204030204" pitchFamily="34" charset="0"/>
              <a:ea typeface="Gill Sans"/>
              <a:cs typeface="Calibri" panose="020F0502020204030204" pitchFamily="34" charset="0"/>
              <a:sym typeface="Gill Sans"/>
            </a:endParaRPr>
          </a:p>
          <a:p>
            <a:pPr marL="0" indent="0">
              <a:spcBef>
                <a:spcPts val="1333"/>
              </a:spcBef>
              <a:buNone/>
            </a:pPr>
            <a:r>
              <a:rPr lang="en" sz="2667" dirty="0">
                <a:solidFill>
                  <a:srgbClr val="595959"/>
                </a:solidFill>
                <a:latin typeface="Calibri" panose="020F0502020204030204" pitchFamily="34" charset="0"/>
                <a:ea typeface="Gill Sans"/>
                <a:cs typeface="Calibri" panose="020F0502020204030204" pitchFamily="34" charset="0"/>
                <a:sym typeface="Gill Sans"/>
              </a:rPr>
              <a:t>Role of the Curriculum Committee </a:t>
            </a:r>
            <a:endParaRPr sz="2667" dirty="0">
              <a:solidFill>
                <a:srgbClr val="595959"/>
              </a:solidFill>
              <a:latin typeface="Calibri" panose="020F0502020204030204" pitchFamily="34" charset="0"/>
              <a:ea typeface="Gill Sans"/>
              <a:cs typeface="Calibri" panose="020F0502020204030204" pitchFamily="34" charset="0"/>
              <a:sym typeface="Gill Sans"/>
            </a:endParaRPr>
          </a:p>
          <a:p>
            <a:pPr marL="914377" lvl="1" indent="-556654">
              <a:spcBef>
                <a:spcPts val="0"/>
              </a:spcBef>
              <a:buClr>
                <a:srgbClr val="595959"/>
              </a:buClr>
              <a:buSzPct val="75000"/>
            </a:pPr>
            <a:r>
              <a:rPr lang="en" sz="2667" dirty="0">
                <a:solidFill>
                  <a:srgbClr val="595959"/>
                </a:solidFill>
                <a:latin typeface="Calibri" panose="020F0502020204030204" pitchFamily="34" charset="0"/>
                <a:ea typeface="Gill Sans"/>
                <a:cs typeface="Calibri" panose="020F0502020204030204" pitchFamily="34" charset="0"/>
                <a:sym typeface="Gill Sans"/>
              </a:rPr>
              <a:t>Review local Academic Freedom Policy</a:t>
            </a:r>
            <a:endParaRPr sz="2667" dirty="0">
              <a:solidFill>
                <a:srgbClr val="595959"/>
              </a:solidFill>
              <a:latin typeface="Calibri" panose="020F0502020204030204" pitchFamily="34" charset="0"/>
              <a:ea typeface="Gill Sans"/>
              <a:cs typeface="Calibri" panose="020F0502020204030204" pitchFamily="34" charset="0"/>
              <a:sym typeface="Gill Sans"/>
            </a:endParaRPr>
          </a:p>
          <a:p>
            <a:pPr marL="914377" lvl="1" indent="-556654">
              <a:spcBef>
                <a:spcPts val="0"/>
              </a:spcBef>
              <a:buClr>
                <a:srgbClr val="595959"/>
              </a:buClr>
              <a:buSzPct val="75000"/>
            </a:pPr>
            <a:r>
              <a:rPr lang="en" sz="2667" dirty="0">
                <a:solidFill>
                  <a:srgbClr val="595959"/>
                </a:solidFill>
                <a:latin typeface="Calibri" panose="020F0502020204030204" pitchFamily="34" charset="0"/>
                <a:ea typeface="Gill Sans"/>
                <a:cs typeface="Calibri" panose="020F0502020204030204" pitchFamily="34" charset="0"/>
                <a:sym typeface="Gill Sans"/>
              </a:rPr>
              <a:t>Provide/Support Academic Freedom Professional Development </a:t>
            </a:r>
            <a:endParaRPr sz="2667" dirty="0">
              <a:solidFill>
                <a:srgbClr val="595959"/>
              </a:solidFill>
              <a:latin typeface="Calibri" panose="020F0502020204030204" pitchFamily="34" charset="0"/>
              <a:ea typeface="Gill Sans"/>
              <a:cs typeface="Calibri" panose="020F0502020204030204" pitchFamily="34" charset="0"/>
              <a:sym typeface="Gill Sans"/>
            </a:endParaRPr>
          </a:p>
          <a:p>
            <a:pPr marL="914377" lvl="1" indent="-556654">
              <a:spcBef>
                <a:spcPts val="0"/>
              </a:spcBef>
              <a:buClr>
                <a:srgbClr val="595959"/>
              </a:buClr>
              <a:buSzPct val="75000"/>
            </a:pPr>
            <a:r>
              <a:rPr lang="en" sz="2667" dirty="0">
                <a:solidFill>
                  <a:srgbClr val="595959"/>
                </a:solidFill>
                <a:latin typeface="Calibri" panose="020F0502020204030204" pitchFamily="34" charset="0"/>
                <a:ea typeface="Gill Sans"/>
                <a:cs typeface="Calibri" panose="020F0502020204030204" pitchFamily="34" charset="0"/>
                <a:sym typeface="Gill Sans"/>
              </a:rPr>
              <a:t>Support open conversations about equity and academic freedom.  </a:t>
            </a:r>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1338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1BF80-9CF7-8A97-CC83-8020108D8ECD}"/>
              </a:ext>
            </a:extLst>
          </p:cNvPr>
          <p:cNvSpPr>
            <a:spLocks noGrp="1"/>
          </p:cNvSpPr>
          <p:nvPr>
            <p:ph type="title"/>
          </p:nvPr>
        </p:nvSpPr>
        <p:spPr/>
        <p:txBody>
          <a:bodyPr anchor="ctr"/>
          <a:lstStyle/>
          <a:p>
            <a:pPr algn="ctr"/>
            <a:r>
              <a:rPr lang="en-US" b="1" dirty="0"/>
              <a:t>Ethnic Studies Defined</a:t>
            </a:r>
          </a:p>
        </p:txBody>
      </p:sp>
      <p:sp>
        <p:nvSpPr>
          <p:cNvPr id="3" name="Content Placeholder 2">
            <a:extLst>
              <a:ext uri="{FF2B5EF4-FFF2-40B4-BE49-F238E27FC236}">
                <a16:creationId xmlns:a16="http://schemas.microsoft.com/office/drawing/2014/main" id="{EA26530D-7E80-E899-1D97-5DA73160755F}"/>
              </a:ext>
            </a:extLst>
          </p:cNvPr>
          <p:cNvSpPr>
            <a:spLocks noGrp="1"/>
          </p:cNvSpPr>
          <p:nvPr>
            <p:ph sz="half" idx="1"/>
          </p:nvPr>
        </p:nvSpPr>
        <p:spPr/>
        <p:txBody>
          <a:bodyPr>
            <a:normAutofit fontScale="92500" lnSpcReduction="10000"/>
          </a:bodyPr>
          <a:lstStyle/>
          <a:p>
            <a:r>
              <a:rPr lang="en-US" dirty="0">
                <a:solidFill>
                  <a:srgbClr val="000000"/>
                </a:solidFill>
                <a:latin typeface="+mn-lt"/>
              </a:rPr>
              <a:t>Ethnic Studies consist of the four core areas African American/Black Studies, Asian American Studies Chicana/o/Latina/o Studies, Native American Studies, and Comparative Ethnic Studies.</a:t>
            </a:r>
          </a:p>
          <a:p>
            <a:r>
              <a:rPr lang="en-US" dirty="0">
                <a:solidFill>
                  <a:srgbClr val="000000"/>
                </a:solidFill>
                <a:latin typeface="+mn-lt"/>
              </a:rPr>
              <a:t>Ethnic Studies i</a:t>
            </a:r>
            <a:r>
              <a:rPr lang="en-US" b="0" i="0" dirty="0">
                <a:solidFill>
                  <a:srgbClr val="000000"/>
                </a:solidFill>
                <a:effectLst/>
                <a:latin typeface="+mn-lt"/>
              </a:rPr>
              <a:t>nterrogates the relationship of social structure to those of literary and cultural practices, and questions/challenges traditional disciplinary boundaries and assumptions.*</a:t>
            </a:r>
          </a:p>
          <a:p>
            <a:r>
              <a:rPr lang="en-US" b="0" i="0" dirty="0">
                <a:solidFill>
                  <a:srgbClr val="000000"/>
                </a:solidFill>
                <a:effectLst/>
                <a:latin typeface="+mn-lt"/>
              </a:rPr>
              <a:t>Ethnic Studies situates the experience of people of color in methodological framing that emphasizes both the structural dimensions of race and racism (social, political, and economic inequalities and struggles against them) and the associated cultural dimensions (literary, artistic, musical and other forms of humanistic expression)*</a:t>
            </a:r>
          </a:p>
        </p:txBody>
      </p:sp>
      <p:sp>
        <p:nvSpPr>
          <p:cNvPr id="4" name="Slide Number Placeholder 3">
            <a:extLst>
              <a:ext uri="{FF2B5EF4-FFF2-40B4-BE49-F238E27FC236}">
                <a16:creationId xmlns:a16="http://schemas.microsoft.com/office/drawing/2014/main" id="{CF8EB27C-4A0E-9F82-F032-9072C9628202}"/>
              </a:ext>
            </a:extLst>
          </p:cNvPr>
          <p:cNvSpPr>
            <a:spLocks noGrp="1"/>
          </p:cNvSpPr>
          <p:nvPr>
            <p:ph type="sldNum" sz="quarter" idx="10"/>
          </p:nvPr>
        </p:nvSpPr>
        <p:spPr/>
        <p:txBody>
          <a:bodyPr/>
          <a:lstStyle/>
          <a:p>
            <a:pPr>
              <a:defRPr/>
            </a:pPr>
            <a:fld id="{06DDD070-D08E-4B40-B4AC-DB5751E9D83C}" type="slidenum">
              <a:rPr lang="en-US" altLang="en-US" smtClean="0"/>
              <a:pPr>
                <a:defRPr/>
              </a:pPr>
              <a:t>30</a:t>
            </a:fld>
            <a:endParaRPr lang="en-US" altLang="en-US"/>
          </a:p>
        </p:txBody>
      </p:sp>
    </p:spTree>
    <p:extLst>
      <p:ext uri="{BB962C8B-B14F-4D97-AF65-F5344CB8AC3E}">
        <p14:creationId xmlns:p14="http://schemas.microsoft.com/office/powerpoint/2010/main" val="3563723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1CCF-9B72-081B-8737-CF98EA408E32}"/>
              </a:ext>
            </a:extLst>
          </p:cNvPr>
          <p:cNvSpPr>
            <a:spLocks noGrp="1"/>
          </p:cNvSpPr>
          <p:nvPr>
            <p:ph type="title"/>
          </p:nvPr>
        </p:nvSpPr>
        <p:spPr/>
        <p:txBody>
          <a:bodyPr anchor="ctr">
            <a:normAutofit/>
          </a:bodyPr>
          <a:lstStyle/>
          <a:p>
            <a:pPr algn="ctr"/>
            <a:r>
              <a:rPr lang="en-US" b="1" dirty="0"/>
              <a:t>Committing to Ethnic Studies Education: </a:t>
            </a:r>
            <a:br>
              <a:rPr lang="en-US" b="1" dirty="0"/>
            </a:br>
            <a:r>
              <a:rPr lang="en-US" b="1" dirty="0"/>
              <a:t>An Academic and Professional Matter</a:t>
            </a:r>
          </a:p>
        </p:txBody>
      </p:sp>
      <p:sp>
        <p:nvSpPr>
          <p:cNvPr id="3" name="Content Placeholder 2">
            <a:extLst>
              <a:ext uri="{FF2B5EF4-FFF2-40B4-BE49-F238E27FC236}">
                <a16:creationId xmlns:a16="http://schemas.microsoft.com/office/drawing/2014/main" id="{0AC55B76-ECAE-2C9A-3958-AA0AE330FA17}"/>
              </a:ext>
            </a:extLst>
          </p:cNvPr>
          <p:cNvSpPr>
            <a:spLocks noGrp="1"/>
          </p:cNvSpPr>
          <p:nvPr>
            <p:ph sz="half" idx="1"/>
          </p:nvPr>
        </p:nvSpPr>
        <p:spPr/>
        <p:txBody>
          <a:bodyPr/>
          <a:lstStyle/>
          <a:p>
            <a:pPr marL="0" indent="0">
              <a:buNone/>
            </a:pPr>
            <a:r>
              <a:rPr lang="en-US" b="1" dirty="0"/>
              <a:t>Title 5 §53200: </a:t>
            </a:r>
            <a:r>
              <a:rPr lang="en-US" b="1" dirty="0">
                <a:solidFill>
                  <a:schemeClr val="accent2">
                    <a:lumMod val="50000"/>
                  </a:schemeClr>
                </a:solidFill>
              </a:rPr>
              <a:t>Academic and professional matters </a:t>
            </a:r>
            <a:r>
              <a:rPr lang="en-US" b="1" dirty="0"/>
              <a:t>means the following policy development and implementation matters</a:t>
            </a:r>
            <a:r>
              <a:rPr lang="en-US" dirty="0"/>
              <a:t>:</a:t>
            </a:r>
          </a:p>
          <a:p>
            <a:pPr marL="457200" indent="-457200">
              <a:buClr>
                <a:schemeClr val="tx1"/>
              </a:buClr>
              <a:buAutoNum type="arabicPeriod"/>
            </a:pPr>
            <a:r>
              <a:rPr lang="en-US" sz="2200" b="1" dirty="0"/>
              <a:t>Curriculum</a:t>
            </a:r>
            <a:r>
              <a:rPr lang="en-US" sz="2200" dirty="0"/>
              <a:t>, including establishing prerequisites and </a:t>
            </a:r>
            <a:r>
              <a:rPr lang="en-US" sz="2200" b="1" dirty="0"/>
              <a:t>placing courses within disciplines</a:t>
            </a:r>
          </a:p>
          <a:p>
            <a:pPr marL="457200" indent="-457200">
              <a:buClr>
                <a:schemeClr val="tx1"/>
              </a:buClr>
              <a:buAutoNum type="arabicPeriod"/>
            </a:pPr>
            <a:r>
              <a:rPr lang="en-US" sz="2200" b="1" dirty="0"/>
              <a:t>Degree </a:t>
            </a:r>
            <a:r>
              <a:rPr lang="en-US" sz="2200" dirty="0"/>
              <a:t>and</a:t>
            </a:r>
            <a:r>
              <a:rPr lang="en-US" sz="2200" b="1" dirty="0"/>
              <a:t> certificate requirements</a:t>
            </a:r>
          </a:p>
          <a:p>
            <a:pPr marL="457200" indent="-457200">
              <a:buClr>
                <a:schemeClr val="tx1"/>
              </a:buClr>
              <a:buAutoNum type="arabicPeriod"/>
            </a:pPr>
            <a:r>
              <a:rPr lang="en-US" sz="2400" dirty="0"/>
              <a:t>Grading policies</a:t>
            </a:r>
            <a:endParaRPr lang="en-US" sz="2200" dirty="0"/>
          </a:p>
          <a:p>
            <a:pPr marL="457200" indent="-457200">
              <a:buClr>
                <a:schemeClr val="tx1"/>
              </a:buClr>
              <a:buAutoNum type="arabicPeriod"/>
            </a:pPr>
            <a:r>
              <a:rPr lang="en-US" sz="2200" b="1" dirty="0"/>
              <a:t>Educational program development</a:t>
            </a:r>
          </a:p>
          <a:p>
            <a:pPr marL="457200" indent="-457200">
              <a:buClr>
                <a:schemeClr val="tx1"/>
              </a:buClr>
              <a:buAutoNum type="arabicPeriod"/>
            </a:pPr>
            <a:r>
              <a:rPr lang="en-US" sz="2200" b="1" dirty="0"/>
              <a:t>Standards or policies regarding student preparation and success</a:t>
            </a:r>
          </a:p>
          <a:p>
            <a:pPr marL="457200" indent="-457200">
              <a:buClr>
                <a:schemeClr val="tx1"/>
              </a:buClr>
              <a:buAutoNum type="arabicPeriod"/>
            </a:pPr>
            <a:r>
              <a:rPr lang="en-US" sz="2200" b="1" dirty="0">
                <a:solidFill>
                  <a:schemeClr val="tx1"/>
                </a:solidFill>
              </a:rPr>
              <a:t>… 11</a:t>
            </a:r>
            <a:r>
              <a:rPr lang="en-US" sz="2200" dirty="0"/>
              <a:t>.</a:t>
            </a:r>
          </a:p>
          <a:p>
            <a:pPr marL="0" indent="0">
              <a:buNone/>
            </a:pPr>
            <a:endParaRPr lang="en-US" dirty="0"/>
          </a:p>
        </p:txBody>
      </p:sp>
      <p:sp>
        <p:nvSpPr>
          <p:cNvPr id="4" name="Slide Number Placeholder 3">
            <a:extLst>
              <a:ext uri="{FF2B5EF4-FFF2-40B4-BE49-F238E27FC236}">
                <a16:creationId xmlns:a16="http://schemas.microsoft.com/office/drawing/2014/main" id="{20D3CEBA-9463-F427-2EC1-AC2E844DBA41}"/>
              </a:ext>
            </a:extLst>
          </p:cNvPr>
          <p:cNvSpPr>
            <a:spLocks noGrp="1"/>
          </p:cNvSpPr>
          <p:nvPr>
            <p:ph type="sldNum" sz="quarter" idx="10"/>
          </p:nvPr>
        </p:nvSpPr>
        <p:spPr/>
        <p:txBody>
          <a:bodyPr/>
          <a:lstStyle/>
          <a:p>
            <a:pPr>
              <a:defRPr/>
            </a:pPr>
            <a:fld id="{06DDD070-D08E-4B40-B4AC-DB5751E9D83C}" type="slidenum">
              <a:rPr lang="en-US" altLang="en-US" smtClean="0"/>
              <a:pPr>
                <a:defRPr/>
              </a:pPr>
              <a:t>31</a:t>
            </a:fld>
            <a:endParaRPr lang="en-US" altLang="en-US"/>
          </a:p>
        </p:txBody>
      </p:sp>
    </p:spTree>
    <p:extLst>
      <p:ext uri="{BB962C8B-B14F-4D97-AF65-F5344CB8AC3E}">
        <p14:creationId xmlns:p14="http://schemas.microsoft.com/office/powerpoint/2010/main" val="185536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CD1E8-8F95-37B0-B7AF-BFF4B76AD1FD}"/>
              </a:ext>
            </a:extLst>
          </p:cNvPr>
          <p:cNvSpPr>
            <a:spLocks noGrp="1"/>
          </p:cNvSpPr>
          <p:nvPr>
            <p:ph type="title"/>
          </p:nvPr>
        </p:nvSpPr>
        <p:spPr/>
        <p:txBody>
          <a:bodyPr anchor="ctr"/>
          <a:lstStyle/>
          <a:p>
            <a:pPr algn="ctr"/>
            <a:r>
              <a:rPr lang="en-US" b="1" dirty="0"/>
              <a:t>Ethnic Studies Courses and Programs</a:t>
            </a:r>
          </a:p>
        </p:txBody>
      </p:sp>
      <p:sp>
        <p:nvSpPr>
          <p:cNvPr id="3" name="Content Placeholder 2">
            <a:extLst>
              <a:ext uri="{FF2B5EF4-FFF2-40B4-BE49-F238E27FC236}">
                <a16:creationId xmlns:a16="http://schemas.microsoft.com/office/drawing/2014/main" id="{82E3E1EB-AA2D-F0FF-C5EF-98447FE3F073}"/>
              </a:ext>
            </a:extLst>
          </p:cNvPr>
          <p:cNvSpPr>
            <a:spLocks noGrp="1"/>
          </p:cNvSpPr>
          <p:nvPr>
            <p:ph sz="half" idx="1"/>
          </p:nvPr>
        </p:nvSpPr>
        <p:spPr/>
        <p:txBody>
          <a:bodyPr/>
          <a:lstStyle/>
          <a:p>
            <a:r>
              <a:rPr lang="en-US" dirty="0"/>
              <a:t>Ethnic Studies C-ID Course descriptors and Transfer Model Curricula (TMCs) are currently being vetted.</a:t>
            </a:r>
          </a:p>
          <a:p>
            <a:pPr lvl="1"/>
            <a:r>
              <a:rPr lang="en-US" dirty="0"/>
              <a:t>Process started with three Discipline Input Group meetings in Spring 2021.</a:t>
            </a:r>
          </a:p>
          <a:p>
            <a:pPr lvl="1"/>
            <a:r>
              <a:rPr lang="en-US" dirty="0"/>
              <a:t>A Faculty Discipline Review Group consisting of 4 CCC and 4 CSU faculty – one representative from each of the four core disciplines from each segment was established.</a:t>
            </a:r>
          </a:p>
          <a:p>
            <a:pPr lvl="1"/>
            <a:r>
              <a:rPr lang="en-US" dirty="0"/>
              <a:t>Draft C-ID descriptors and 5 TMCs (Ethnic Studies plus the four core disciplines within Ethnic Studies) went to CCC and CSU faculty for feedback.</a:t>
            </a:r>
          </a:p>
          <a:p>
            <a:pPr lvl="1"/>
            <a:r>
              <a:rPr lang="en-US" dirty="0"/>
              <a:t>Faculty feedback is being considered, and if changes are proposed, more vetting will occur.</a:t>
            </a:r>
          </a:p>
        </p:txBody>
      </p:sp>
      <p:sp>
        <p:nvSpPr>
          <p:cNvPr id="4" name="Slide Number Placeholder 3">
            <a:extLst>
              <a:ext uri="{FF2B5EF4-FFF2-40B4-BE49-F238E27FC236}">
                <a16:creationId xmlns:a16="http://schemas.microsoft.com/office/drawing/2014/main" id="{42CE3BED-F006-89B8-4BBF-83D3ED748DE5}"/>
              </a:ext>
            </a:extLst>
          </p:cNvPr>
          <p:cNvSpPr>
            <a:spLocks noGrp="1"/>
          </p:cNvSpPr>
          <p:nvPr>
            <p:ph type="sldNum" sz="quarter" idx="10"/>
          </p:nvPr>
        </p:nvSpPr>
        <p:spPr/>
        <p:txBody>
          <a:bodyPr/>
          <a:lstStyle/>
          <a:p>
            <a:pPr>
              <a:defRPr/>
            </a:pPr>
            <a:fld id="{06DDD070-D08E-4B40-B4AC-DB5751E9D83C}" type="slidenum">
              <a:rPr lang="en-US" altLang="en-US" smtClean="0"/>
              <a:pPr>
                <a:defRPr/>
              </a:pPr>
              <a:t>32</a:t>
            </a:fld>
            <a:endParaRPr lang="en-US" altLang="en-US"/>
          </a:p>
        </p:txBody>
      </p:sp>
    </p:spTree>
    <p:extLst>
      <p:ext uri="{BB962C8B-B14F-4D97-AF65-F5344CB8AC3E}">
        <p14:creationId xmlns:p14="http://schemas.microsoft.com/office/powerpoint/2010/main" val="1181999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F11C7-E68E-A9D8-FED5-F44BA361EFFB}"/>
              </a:ext>
            </a:extLst>
          </p:cNvPr>
          <p:cNvSpPr>
            <a:spLocks noGrp="1"/>
          </p:cNvSpPr>
          <p:nvPr>
            <p:ph type="title"/>
          </p:nvPr>
        </p:nvSpPr>
        <p:spPr/>
        <p:txBody>
          <a:bodyPr/>
          <a:lstStyle/>
          <a:p>
            <a:pPr algn="ctr"/>
            <a:r>
              <a:rPr lang="en-US" sz="4600" dirty="0">
                <a:solidFill>
                  <a:schemeClr val="accent2">
                    <a:lumMod val="50000"/>
                  </a:schemeClr>
                </a:solidFill>
                <a:latin typeface="Bradley Hand" pitchFamily="2" charset="77"/>
              </a:rPr>
              <a:t>THANK YOU!</a:t>
            </a:r>
            <a:br>
              <a:rPr lang="en-US" dirty="0"/>
            </a:br>
            <a:r>
              <a:rPr lang="en-US" dirty="0"/>
              <a:t>Resources…</a:t>
            </a:r>
          </a:p>
        </p:txBody>
      </p:sp>
      <p:sp>
        <p:nvSpPr>
          <p:cNvPr id="3" name="Content Placeholder 2">
            <a:extLst>
              <a:ext uri="{FF2B5EF4-FFF2-40B4-BE49-F238E27FC236}">
                <a16:creationId xmlns:a16="http://schemas.microsoft.com/office/drawing/2014/main" id="{ADD51CBA-9B36-AB9E-76E1-7E9EBBD692E9}"/>
              </a:ext>
            </a:extLst>
          </p:cNvPr>
          <p:cNvSpPr>
            <a:spLocks noGrp="1"/>
          </p:cNvSpPr>
          <p:nvPr>
            <p:ph sz="half" idx="1"/>
          </p:nvPr>
        </p:nvSpPr>
        <p:spPr/>
        <p:txBody>
          <a:bodyPr>
            <a:normAutofit fontScale="92500"/>
          </a:bodyPr>
          <a:lstStyle/>
          <a:p>
            <a:r>
              <a:rPr lang="en-US" dirty="0"/>
              <a:t>Chancellor’s Office Ethnic Studies </a:t>
            </a:r>
            <a:r>
              <a:rPr lang="en-US" dirty="0">
                <a:hlinkClick r:id="rId3"/>
              </a:rPr>
              <a:t>webpage</a:t>
            </a:r>
            <a:endParaRPr lang="en-US" dirty="0"/>
          </a:p>
          <a:p>
            <a:r>
              <a:rPr lang="en-US" dirty="0">
                <a:hlinkClick r:id="rId4"/>
              </a:rPr>
              <a:t>Ethnic Studies TMC on C-ID website</a:t>
            </a:r>
            <a:r>
              <a:rPr lang="en-US" dirty="0"/>
              <a:t> – scroll down to bottom of the page</a:t>
            </a:r>
          </a:p>
          <a:p>
            <a:r>
              <a:rPr lang="en-US" dirty="0"/>
              <a:t>ASCCC Resolution </a:t>
            </a:r>
            <a:r>
              <a:rPr lang="en-US" dirty="0">
                <a:hlinkClick r:id="rId5"/>
              </a:rPr>
              <a:t>F20 09.03</a:t>
            </a:r>
            <a:r>
              <a:rPr lang="en-US" dirty="0"/>
              <a:t> Ethnic Studies Graduation Requirement</a:t>
            </a:r>
          </a:p>
          <a:p>
            <a:r>
              <a:rPr lang="en-US" dirty="0"/>
              <a:t>ASCCC Resolution </a:t>
            </a:r>
            <a:r>
              <a:rPr lang="en-US" dirty="0">
                <a:hlinkClick r:id="rId6"/>
              </a:rPr>
              <a:t>F20 09.04</a:t>
            </a:r>
            <a:r>
              <a:rPr lang="en-US" dirty="0"/>
              <a:t> Clarify and Strengthen Ethnic Studies General Education Requirement</a:t>
            </a:r>
          </a:p>
          <a:p>
            <a:r>
              <a:rPr lang="en-US" dirty="0"/>
              <a:t>ASCCC Resolution </a:t>
            </a:r>
            <a:r>
              <a:rPr lang="en-US" dirty="0">
                <a:hlinkClick r:id="rId7"/>
              </a:rPr>
              <a:t>S21 09.07</a:t>
            </a:r>
            <a:r>
              <a:rPr lang="en-US" dirty="0"/>
              <a:t> Defining Ethnic Studies and its Four Core Disciplines</a:t>
            </a:r>
          </a:p>
          <a:p>
            <a:r>
              <a:rPr lang="en-US" dirty="0"/>
              <a:t>ASCCC Rostrum article: </a:t>
            </a:r>
            <a:r>
              <a:rPr lang="en-US" dirty="0">
                <a:hlinkClick r:id="rId8"/>
              </a:rPr>
              <a:t>Ethnic Studies: Looking Back; Looking Forward</a:t>
            </a:r>
            <a:endParaRPr lang="en-US" dirty="0"/>
          </a:p>
        </p:txBody>
      </p:sp>
      <p:sp>
        <p:nvSpPr>
          <p:cNvPr id="4" name="Slide Number Placeholder 3">
            <a:extLst>
              <a:ext uri="{FF2B5EF4-FFF2-40B4-BE49-F238E27FC236}">
                <a16:creationId xmlns:a16="http://schemas.microsoft.com/office/drawing/2014/main" id="{5CAC44CE-BF2F-04F5-59AC-028C49A81B72}"/>
              </a:ext>
            </a:extLst>
          </p:cNvPr>
          <p:cNvSpPr>
            <a:spLocks noGrp="1"/>
          </p:cNvSpPr>
          <p:nvPr>
            <p:ph type="sldNum" sz="quarter" idx="10"/>
          </p:nvPr>
        </p:nvSpPr>
        <p:spPr/>
        <p:txBody>
          <a:bodyPr/>
          <a:lstStyle/>
          <a:p>
            <a:pPr>
              <a:defRPr/>
            </a:pPr>
            <a:fld id="{06DDD070-D08E-4B40-B4AC-DB5751E9D83C}" type="slidenum">
              <a:rPr lang="en-US" altLang="en-US" smtClean="0"/>
              <a:pPr>
                <a:defRPr/>
              </a:pPr>
              <a:t>33</a:t>
            </a:fld>
            <a:endParaRPr lang="en-US" altLang="en-US"/>
          </a:p>
        </p:txBody>
      </p:sp>
    </p:spTree>
    <p:extLst>
      <p:ext uri="{BB962C8B-B14F-4D97-AF65-F5344CB8AC3E}">
        <p14:creationId xmlns:p14="http://schemas.microsoft.com/office/powerpoint/2010/main" val="1475791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76829f39e6_0_0"/>
          <p:cNvSpPr txBox="1">
            <a:spLocks noGrp="1"/>
          </p:cNvSpPr>
          <p:nvPr>
            <p:ph type="title"/>
          </p:nvPr>
        </p:nvSpPr>
        <p:spPr>
          <a:xfrm>
            <a:off x="1277650" y="301625"/>
            <a:ext cx="10046100" cy="13257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dirty="0">
                <a:highlight>
                  <a:srgbClr val="FFFF00"/>
                </a:highlight>
                <a:latin typeface="Calibri" panose="020F0502020204030204" pitchFamily="34" charset="0"/>
                <a:cs typeface="Calibri" panose="020F0502020204030204" pitchFamily="34" charset="0"/>
              </a:rPr>
              <a:t>General Session 7</a:t>
            </a:r>
            <a:r>
              <a:rPr lang="en-US" dirty="0">
                <a:latin typeface="Calibri" panose="020F0502020204030204" pitchFamily="34" charset="0"/>
                <a:cs typeface="Calibri" panose="020F0502020204030204" pitchFamily="34" charset="0"/>
              </a:rPr>
              <a:t>:Increasing Access to Local Academic Senate Meetings Supports Inclusion, Diversity, and Equity in Faculty Leadership</a:t>
            </a:r>
            <a:endParaRPr lang="en-US" dirty="0">
              <a:highlight>
                <a:srgbClr val="FFFF00"/>
              </a:highlight>
              <a:latin typeface="Calibri" panose="020F0502020204030204" pitchFamily="34" charset="0"/>
              <a:cs typeface="Calibri" panose="020F0502020204030204" pitchFamily="34" charset="0"/>
            </a:endParaRPr>
          </a:p>
        </p:txBody>
      </p:sp>
      <p:sp>
        <p:nvSpPr>
          <p:cNvPr id="102" name="Google Shape;102;g176829f39e6_0_0"/>
          <p:cNvSpPr txBox="1">
            <a:spLocks noGrp="1"/>
          </p:cNvSpPr>
          <p:nvPr>
            <p:ph type="body" idx="1"/>
          </p:nvPr>
        </p:nvSpPr>
        <p:spPr>
          <a:xfrm>
            <a:off x="1277650" y="1899920"/>
            <a:ext cx="10058400" cy="4419600"/>
          </a:xfrm>
          <a:prstGeom prst="rect">
            <a:avLst/>
          </a:prstGeom>
        </p:spPr>
        <p:txBody>
          <a:bodyPr spcFirstLastPara="1" wrap="square" lIns="91425" tIns="45700" rIns="91425" bIns="45700" anchor="t" anchorCtr="0">
            <a:noAutofit/>
          </a:bodyPr>
          <a:lstStyle/>
          <a:p>
            <a:pPr marL="114300" lvl="0" indent="0" algn="l" rtl="0">
              <a:spcBef>
                <a:spcPts val="1000"/>
              </a:spcBef>
              <a:spcAft>
                <a:spcPts val="0"/>
              </a:spcAft>
              <a:buSzPts val="1800"/>
              <a:buNone/>
            </a:pPr>
            <a:r>
              <a:rPr lang="en-US" dirty="0">
                <a:latin typeface="Calibri" panose="020F0502020204030204" pitchFamily="34" charset="0"/>
                <a:cs typeface="Calibri" panose="020F0502020204030204" pitchFamily="34" charset="0"/>
              </a:rPr>
              <a:t>As representative and decision-making legislated bodies, it is critical that local academic senates and the discussions and decisions made are accessible by all of the college’s faculty, full- and part-time. This is true whether the local academic senate is truly representative, in which faculty members are elected or selected as representatives by departments or divisions, or roles or the local academic senate is a senate-of-the-whole, in which all faculty members are encouraged to engage in academic senate discussions and decisions. As we seek to “Center Authentic Voices and Lived Experiences in 10+1”, please join us in a dialogue around how access to local academic senate meetings can increase the voice of all faculty on academic and professional matters.</a:t>
            </a:r>
          </a:p>
        </p:txBody>
      </p:sp>
      <p:sp>
        <p:nvSpPr>
          <p:cNvPr id="103" name="Google Shape;103;g176829f39e6_0_0"/>
          <p:cNvSpPr txBox="1">
            <a:spLocks noGrp="1"/>
          </p:cNvSpPr>
          <p:nvPr>
            <p:ph type="sldNum" idx="12"/>
          </p:nvPr>
        </p:nvSpPr>
        <p:spPr>
          <a:xfrm>
            <a:off x="10437813" y="56197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extLst>
      <p:ext uri="{BB962C8B-B14F-4D97-AF65-F5344CB8AC3E}">
        <p14:creationId xmlns:p14="http://schemas.microsoft.com/office/powerpoint/2010/main" val="4094925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978601" y="217925"/>
            <a:ext cx="10523200" cy="1325600"/>
          </a:xfrm>
          <a:prstGeom prst="rect">
            <a:avLst/>
          </a:prstGeom>
          <a:noFill/>
          <a:ln>
            <a:noFill/>
          </a:ln>
        </p:spPr>
        <p:txBody>
          <a:bodyPr spcFirstLastPara="1" vert="horz" wrap="square" lIns="91433" tIns="45700" rIns="91433" bIns="45700" rtlCol="0" anchor="b" anchorCtr="0">
            <a:noAutofit/>
          </a:bodyPr>
          <a:lstStyle/>
          <a:p>
            <a:r>
              <a:rPr lang="en" sz="3213" b="1"/>
              <a:t>Relationship Between Increased Access to Academic Senate Meetings and Inclusion, Diversity &amp; Equity </a:t>
            </a:r>
            <a:endParaRPr sz="3213"/>
          </a:p>
        </p:txBody>
      </p:sp>
      <p:grpSp>
        <p:nvGrpSpPr>
          <p:cNvPr id="115" name="Google Shape;115;p23"/>
          <p:cNvGrpSpPr/>
          <p:nvPr/>
        </p:nvGrpSpPr>
        <p:grpSpPr>
          <a:xfrm>
            <a:off x="1304737" y="1690697"/>
            <a:ext cx="10049068" cy="1086385"/>
            <a:chOff x="4665" y="159125"/>
            <a:chExt cx="10049068" cy="1086385"/>
          </a:xfrm>
        </p:grpSpPr>
        <p:sp>
          <p:nvSpPr>
            <p:cNvPr id="116" name="Google Shape;116;p23"/>
            <p:cNvSpPr/>
            <p:nvPr/>
          </p:nvSpPr>
          <p:spPr>
            <a:xfrm>
              <a:off x="4665" y="159125"/>
              <a:ext cx="2715964" cy="1086385"/>
            </a:xfrm>
            <a:prstGeom prst="chevron">
              <a:avLst>
                <a:gd name="adj" fmla="val 50000"/>
              </a:avLst>
            </a:prstGeom>
            <a:solidFill>
              <a:srgbClr val="E7831D"/>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endParaRPr sz="2400"/>
            </a:p>
          </p:txBody>
        </p:sp>
        <p:sp>
          <p:nvSpPr>
            <p:cNvPr id="117" name="Google Shape;117;p23"/>
            <p:cNvSpPr txBox="1"/>
            <p:nvPr/>
          </p:nvSpPr>
          <p:spPr>
            <a:xfrm>
              <a:off x="547858" y="159125"/>
              <a:ext cx="1629579" cy="1086385"/>
            </a:xfrm>
            <a:prstGeom prst="rect">
              <a:avLst/>
            </a:prstGeom>
            <a:noFill/>
            <a:ln>
              <a:noFill/>
            </a:ln>
          </p:spPr>
          <p:txBody>
            <a:bodyPr spcFirstLastPara="1" wrap="square" lIns="116000" tIns="38667" rIns="38667" bIns="38667" anchor="ctr" anchorCtr="0">
              <a:noAutofit/>
            </a:bodyPr>
            <a:lstStyle/>
            <a:p>
              <a:pPr algn="ctr">
                <a:lnSpc>
                  <a:spcPct val="90000"/>
                </a:lnSpc>
                <a:buClr>
                  <a:schemeClr val="lt1"/>
                </a:buClr>
                <a:buSzPts val="2200"/>
              </a:pPr>
              <a:r>
                <a:rPr lang="en" sz="2933">
                  <a:solidFill>
                    <a:schemeClr val="lt1"/>
                  </a:solidFill>
                  <a:latin typeface="Arial"/>
                  <a:ea typeface="Arial"/>
                  <a:cs typeface="Arial"/>
                  <a:sym typeface="Arial"/>
                </a:rPr>
                <a:t>Access</a:t>
              </a:r>
              <a:endParaRPr sz="1467"/>
            </a:p>
          </p:txBody>
        </p:sp>
        <p:sp>
          <p:nvSpPr>
            <p:cNvPr id="118" name="Google Shape;118;p23"/>
            <p:cNvSpPr/>
            <p:nvPr/>
          </p:nvSpPr>
          <p:spPr>
            <a:xfrm>
              <a:off x="2449033" y="159125"/>
              <a:ext cx="2715964" cy="1086385"/>
            </a:xfrm>
            <a:prstGeom prst="chevron">
              <a:avLst>
                <a:gd name="adj" fmla="val 50000"/>
              </a:avLst>
            </a:prstGeom>
            <a:solidFill>
              <a:srgbClr val="D55F23"/>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endParaRPr sz="2400"/>
            </a:p>
          </p:txBody>
        </p:sp>
        <p:sp>
          <p:nvSpPr>
            <p:cNvPr id="119" name="Google Shape;119;p23"/>
            <p:cNvSpPr txBox="1"/>
            <p:nvPr/>
          </p:nvSpPr>
          <p:spPr>
            <a:xfrm>
              <a:off x="2992226" y="159125"/>
              <a:ext cx="1629579" cy="1086385"/>
            </a:xfrm>
            <a:prstGeom prst="rect">
              <a:avLst/>
            </a:prstGeom>
            <a:noFill/>
            <a:ln>
              <a:noFill/>
            </a:ln>
          </p:spPr>
          <p:txBody>
            <a:bodyPr spcFirstLastPara="1" wrap="square" lIns="116000" tIns="38667" rIns="38667" bIns="38667" anchor="ctr" anchorCtr="0">
              <a:noAutofit/>
            </a:bodyPr>
            <a:lstStyle/>
            <a:p>
              <a:pPr algn="ctr">
                <a:lnSpc>
                  <a:spcPct val="90000"/>
                </a:lnSpc>
                <a:buClr>
                  <a:schemeClr val="lt1"/>
                </a:buClr>
                <a:buSzPts val="2200"/>
              </a:pPr>
              <a:r>
                <a:rPr lang="en" sz="2933">
                  <a:solidFill>
                    <a:schemeClr val="lt1"/>
                  </a:solidFill>
                  <a:latin typeface="Arial"/>
                  <a:ea typeface="Arial"/>
                  <a:cs typeface="Arial"/>
                  <a:sym typeface="Arial"/>
                </a:rPr>
                <a:t>Inclusion</a:t>
              </a:r>
              <a:endParaRPr sz="1467"/>
            </a:p>
          </p:txBody>
        </p:sp>
        <p:sp>
          <p:nvSpPr>
            <p:cNvPr id="120" name="Google Shape;120;p23"/>
            <p:cNvSpPr/>
            <p:nvPr/>
          </p:nvSpPr>
          <p:spPr>
            <a:xfrm>
              <a:off x="4893401" y="159125"/>
              <a:ext cx="2715964" cy="1086385"/>
            </a:xfrm>
            <a:prstGeom prst="chevron">
              <a:avLst>
                <a:gd name="adj" fmla="val 50000"/>
              </a:avLst>
            </a:prstGeom>
            <a:solidFill>
              <a:srgbClr val="C0472D"/>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endParaRPr sz="2400"/>
            </a:p>
          </p:txBody>
        </p:sp>
        <p:sp>
          <p:nvSpPr>
            <p:cNvPr id="121" name="Google Shape;121;p23"/>
            <p:cNvSpPr txBox="1"/>
            <p:nvPr/>
          </p:nvSpPr>
          <p:spPr>
            <a:xfrm>
              <a:off x="5436594" y="159125"/>
              <a:ext cx="1629579" cy="1086385"/>
            </a:xfrm>
            <a:prstGeom prst="rect">
              <a:avLst/>
            </a:prstGeom>
            <a:noFill/>
            <a:ln>
              <a:noFill/>
            </a:ln>
          </p:spPr>
          <p:txBody>
            <a:bodyPr spcFirstLastPara="1" wrap="square" lIns="116000" tIns="38667" rIns="38667" bIns="38667" anchor="ctr" anchorCtr="0">
              <a:noAutofit/>
            </a:bodyPr>
            <a:lstStyle/>
            <a:p>
              <a:pPr algn="ctr">
                <a:lnSpc>
                  <a:spcPct val="90000"/>
                </a:lnSpc>
                <a:buClr>
                  <a:schemeClr val="lt1"/>
                </a:buClr>
                <a:buSzPts val="2200"/>
              </a:pPr>
              <a:r>
                <a:rPr lang="en" sz="2933">
                  <a:solidFill>
                    <a:schemeClr val="lt1"/>
                  </a:solidFill>
                  <a:latin typeface="Arial"/>
                  <a:ea typeface="Arial"/>
                  <a:cs typeface="Arial"/>
                  <a:sym typeface="Arial"/>
                </a:rPr>
                <a:t>Diversity</a:t>
              </a:r>
              <a:endParaRPr sz="1467"/>
            </a:p>
          </p:txBody>
        </p:sp>
        <p:sp>
          <p:nvSpPr>
            <p:cNvPr id="122" name="Google Shape;122;p23"/>
            <p:cNvSpPr/>
            <p:nvPr/>
          </p:nvSpPr>
          <p:spPr>
            <a:xfrm>
              <a:off x="7337769" y="159125"/>
              <a:ext cx="2715964" cy="1086385"/>
            </a:xfrm>
            <a:prstGeom prst="chevron">
              <a:avLst>
                <a:gd name="adj" fmla="val 50000"/>
              </a:avLst>
            </a:prstGeom>
            <a:solidFill>
              <a:srgbClr val="AE3635"/>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endParaRPr sz="2400"/>
            </a:p>
          </p:txBody>
        </p:sp>
        <p:sp>
          <p:nvSpPr>
            <p:cNvPr id="123" name="Google Shape;123;p23"/>
            <p:cNvSpPr txBox="1"/>
            <p:nvPr/>
          </p:nvSpPr>
          <p:spPr>
            <a:xfrm>
              <a:off x="7880962" y="159125"/>
              <a:ext cx="1629579" cy="1086385"/>
            </a:xfrm>
            <a:prstGeom prst="rect">
              <a:avLst/>
            </a:prstGeom>
            <a:noFill/>
            <a:ln>
              <a:noFill/>
            </a:ln>
          </p:spPr>
          <p:txBody>
            <a:bodyPr spcFirstLastPara="1" wrap="square" lIns="116000" tIns="38667" rIns="38667" bIns="38667" anchor="ctr" anchorCtr="0">
              <a:noAutofit/>
            </a:bodyPr>
            <a:lstStyle/>
            <a:p>
              <a:pPr algn="ctr">
                <a:lnSpc>
                  <a:spcPct val="90000"/>
                </a:lnSpc>
                <a:buClr>
                  <a:schemeClr val="lt1"/>
                </a:buClr>
                <a:buSzPts val="2200"/>
              </a:pPr>
              <a:r>
                <a:rPr lang="en" sz="2933">
                  <a:solidFill>
                    <a:schemeClr val="lt1"/>
                  </a:solidFill>
                  <a:latin typeface="Arial"/>
                  <a:ea typeface="Arial"/>
                  <a:cs typeface="Arial"/>
                  <a:sym typeface="Arial"/>
                </a:rPr>
                <a:t>Equity</a:t>
              </a:r>
              <a:endParaRPr sz="1467"/>
            </a:p>
          </p:txBody>
        </p:sp>
      </p:grpSp>
      <p:sp>
        <p:nvSpPr>
          <p:cNvPr id="124" name="Google Shape;124;p23"/>
          <p:cNvSpPr txBox="1">
            <a:spLocks noGrp="1"/>
          </p:cNvSpPr>
          <p:nvPr>
            <p:ph type="sldNum" idx="12"/>
          </p:nvPr>
        </p:nvSpPr>
        <p:spPr>
          <a:xfrm>
            <a:off x="10437813" y="6356351"/>
            <a:ext cx="915987" cy="365125"/>
          </a:xfrm>
          <a:prstGeom prst="rect">
            <a:avLst/>
          </a:prstGeom>
          <a:noFill/>
          <a:ln>
            <a:noFill/>
          </a:ln>
        </p:spPr>
        <p:txBody>
          <a:bodyPr spcFirstLastPara="1" vert="horz" wrap="square" lIns="91433" tIns="45700" rIns="0" bIns="45700" rtlCol="0" anchor="ctr" anchorCtr="0">
            <a:noAutofit/>
          </a:bodyPr>
          <a:lstStyle/>
          <a:p>
            <a:fld id="{00000000-1234-1234-1234-123412341234}" type="slidenum">
              <a:rPr lang="en"/>
              <a:pPr/>
              <a:t>35</a:t>
            </a:fld>
            <a:endParaRPr/>
          </a:p>
        </p:txBody>
      </p:sp>
      <p:sp>
        <p:nvSpPr>
          <p:cNvPr id="125" name="Google Shape;125;p23"/>
          <p:cNvSpPr txBox="1"/>
          <p:nvPr/>
        </p:nvSpPr>
        <p:spPr>
          <a:xfrm>
            <a:off x="1304736" y="2885085"/>
            <a:ext cx="11018800" cy="4196814"/>
          </a:xfrm>
          <a:prstGeom prst="rect">
            <a:avLst/>
          </a:prstGeom>
          <a:noFill/>
          <a:ln>
            <a:noFill/>
          </a:ln>
        </p:spPr>
        <p:txBody>
          <a:bodyPr spcFirstLastPara="1" wrap="square" lIns="91433" tIns="45700" rIns="91433" bIns="45700" anchor="t" anchorCtr="0">
            <a:spAutoFit/>
          </a:bodyPr>
          <a:lstStyle/>
          <a:p>
            <a:pPr marL="287859" indent="-287859">
              <a:buClr>
                <a:schemeClr val="accent1"/>
              </a:buClr>
              <a:buSzPts val="1400"/>
              <a:buFont typeface="Arial"/>
              <a:buChar char="•"/>
            </a:pPr>
            <a:r>
              <a:rPr lang="en" sz="1867" dirty="0">
                <a:solidFill>
                  <a:schemeClr val="accent1"/>
                </a:solidFill>
                <a:latin typeface="Arial"/>
                <a:ea typeface="Arial"/>
                <a:cs typeface="Arial"/>
                <a:sym typeface="Arial"/>
              </a:rPr>
              <a:t>Making sure that everyone can attend the meeting – space, location, time, communication to all faculty</a:t>
            </a:r>
            <a:endParaRPr sz="1467" dirty="0"/>
          </a:p>
          <a:p>
            <a:endParaRPr sz="1867" dirty="0">
              <a:solidFill>
                <a:schemeClr val="accent1"/>
              </a:solidFill>
              <a:latin typeface="Arial"/>
              <a:ea typeface="Arial"/>
              <a:cs typeface="Arial"/>
              <a:sym typeface="Arial"/>
            </a:endParaRPr>
          </a:p>
          <a:p>
            <a:pPr marL="287859" indent="-287859">
              <a:buClr>
                <a:schemeClr val="accent1"/>
              </a:buClr>
              <a:buSzPts val="1400"/>
              <a:buFont typeface="Arial"/>
              <a:buChar char="•"/>
            </a:pPr>
            <a:r>
              <a:rPr lang="en" sz="1867" dirty="0">
                <a:solidFill>
                  <a:schemeClr val="accent1"/>
                </a:solidFill>
                <a:latin typeface="Arial"/>
                <a:ea typeface="Arial"/>
                <a:cs typeface="Arial"/>
                <a:sym typeface="Arial"/>
              </a:rPr>
              <a:t>This leads to increased inclusion = attendance AND participation</a:t>
            </a:r>
            <a:endParaRPr sz="1467" dirty="0"/>
          </a:p>
          <a:p>
            <a:pPr marL="287859" indent="-169329">
              <a:buClr>
                <a:schemeClr val="dk1"/>
              </a:buClr>
              <a:buSzPts val="1400"/>
            </a:pPr>
            <a:endParaRPr sz="1867" dirty="0">
              <a:solidFill>
                <a:schemeClr val="accent1"/>
              </a:solidFill>
              <a:latin typeface="Arial"/>
              <a:ea typeface="Arial"/>
              <a:cs typeface="Arial"/>
              <a:sym typeface="Arial"/>
            </a:endParaRPr>
          </a:p>
          <a:p>
            <a:pPr marL="287859" indent="-287859">
              <a:buClr>
                <a:schemeClr val="accent1"/>
              </a:buClr>
              <a:buSzPts val="1400"/>
              <a:buFont typeface="Arial"/>
              <a:buChar char="•"/>
            </a:pPr>
            <a:r>
              <a:rPr lang="en" sz="1867" dirty="0">
                <a:solidFill>
                  <a:schemeClr val="accent1"/>
                </a:solidFill>
                <a:latin typeface="Arial"/>
                <a:ea typeface="Arial"/>
                <a:cs typeface="Arial"/>
                <a:sym typeface="Arial"/>
              </a:rPr>
              <a:t>Once inclusion is increased and wide open, diversity can be achieved; different types of faculty are present, with differing authentic voices, that can lead to more enriched conversation </a:t>
            </a:r>
            <a:r>
              <a:rPr lang="en-US" sz="1867" dirty="0">
                <a:solidFill>
                  <a:schemeClr val="accent1"/>
                </a:solidFill>
                <a:latin typeface="Arial"/>
                <a:ea typeface="Arial"/>
                <a:cs typeface="Arial"/>
                <a:sym typeface="Arial"/>
              </a:rPr>
              <a:t>and</a:t>
            </a:r>
            <a:r>
              <a:rPr lang="en" sz="1867" dirty="0">
                <a:solidFill>
                  <a:schemeClr val="accent1"/>
                </a:solidFill>
                <a:latin typeface="Arial"/>
                <a:ea typeface="Arial"/>
                <a:cs typeface="Arial"/>
                <a:sym typeface="Arial"/>
              </a:rPr>
              <a:t> decision-making, and academic </a:t>
            </a:r>
            <a:r>
              <a:rPr lang="en" sz="2400" dirty="0">
                <a:solidFill>
                  <a:schemeClr val="accent1"/>
                </a:solidFill>
              </a:rPr>
              <a:t>senate</a:t>
            </a:r>
            <a:r>
              <a:rPr lang="en" sz="1867" dirty="0">
                <a:solidFill>
                  <a:schemeClr val="accent1"/>
                </a:solidFill>
                <a:latin typeface="Arial"/>
                <a:ea typeface="Arial"/>
                <a:cs typeface="Arial"/>
                <a:sym typeface="Arial"/>
              </a:rPr>
              <a:t> experience that is spread more evenly among faculty that differ in many ways</a:t>
            </a:r>
            <a:endParaRPr sz="1467" dirty="0"/>
          </a:p>
          <a:p>
            <a:pPr marL="287859" indent="-169329">
              <a:buClr>
                <a:schemeClr val="dk1"/>
              </a:buClr>
              <a:buSzPts val="1400"/>
            </a:pPr>
            <a:endParaRPr sz="1867" dirty="0">
              <a:solidFill>
                <a:schemeClr val="accent1"/>
              </a:solidFill>
              <a:latin typeface="Arial"/>
              <a:ea typeface="Arial"/>
              <a:cs typeface="Arial"/>
              <a:sym typeface="Arial"/>
            </a:endParaRPr>
          </a:p>
          <a:p>
            <a:pPr marL="287859" indent="-287859">
              <a:buClr>
                <a:schemeClr val="accent1"/>
              </a:buClr>
              <a:buSzPts val="1400"/>
              <a:buFont typeface="Arial"/>
              <a:buChar char="•"/>
            </a:pPr>
            <a:r>
              <a:rPr lang="en" sz="1867" dirty="0">
                <a:solidFill>
                  <a:schemeClr val="accent1"/>
                </a:solidFill>
                <a:latin typeface="Arial"/>
                <a:ea typeface="Arial"/>
                <a:cs typeface="Arial"/>
                <a:sym typeface="Arial"/>
              </a:rPr>
              <a:t>Increased inclusion and diversity can then lead to increased equity. The idea that every faculty member, regardless of race, gender, sexual orientation/identity, ability/disability has the same opportunity to not only attend, but participate on all levels of the academic senate.</a:t>
            </a:r>
            <a:endParaRPr sz="1467" dirty="0"/>
          </a:p>
          <a:p>
            <a:endParaRPr sz="1867"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78590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76829f39e6_0_0"/>
          <p:cNvSpPr txBox="1">
            <a:spLocks noGrp="1"/>
          </p:cNvSpPr>
          <p:nvPr>
            <p:ph type="title"/>
          </p:nvPr>
        </p:nvSpPr>
        <p:spPr>
          <a:xfrm>
            <a:off x="1277650" y="301625"/>
            <a:ext cx="10046100" cy="13257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dirty="0">
                <a:highlight>
                  <a:srgbClr val="FFFF00"/>
                </a:highlight>
                <a:latin typeface="Calibri" panose="020F0502020204030204" pitchFamily="34" charset="0"/>
                <a:cs typeface="Calibri" panose="020F0502020204030204" pitchFamily="34" charset="0"/>
              </a:rPr>
              <a:t>General Session 8:</a:t>
            </a:r>
            <a:r>
              <a:rPr lang="en-US" dirty="0">
                <a:latin typeface="Calibri" panose="020F0502020204030204" pitchFamily="34" charset="0"/>
                <a:cs typeface="Calibri" panose="020F0502020204030204" pitchFamily="34" charset="0"/>
              </a:rPr>
              <a:t> Authentic Leadership: Collaboration Between Administration and Faculty Leaders in the California Community College System</a:t>
            </a:r>
          </a:p>
        </p:txBody>
      </p:sp>
      <p:sp>
        <p:nvSpPr>
          <p:cNvPr id="102" name="Google Shape;102;g176829f39e6_0_0"/>
          <p:cNvSpPr txBox="1">
            <a:spLocks noGrp="1"/>
          </p:cNvSpPr>
          <p:nvPr>
            <p:ph type="body" idx="1"/>
          </p:nvPr>
        </p:nvSpPr>
        <p:spPr>
          <a:xfrm>
            <a:off x="1277650" y="1684020"/>
            <a:ext cx="10058400" cy="4419600"/>
          </a:xfrm>
          <a:prstGeom prst="rect">
            <a:avLst/>
          </a:prstGeom>
        </p:spPr>
        <p:txBody>
          <a:bodyPr spcFirstLastPara="1" wrap="square" lIns="91425" tIns="45700" rIns="91425" bIns="45700" anchor="t" anchorCtr="0">
            <a:noAutofit/>
          </a:bodyPr>
          <a:lstStyle/>
          <a:p>
            <a:pPr marL="114300" lvl="0" indent="0" algn="l" rtl="0">
              <a:spcBef>
                <a:spcPts val="1000"/>
              </a:spcBef>
              <a:spcAft>
                <a:spcPts val="0"/>
              </a:spcAft>
              <a:buSzPts val="1800"/>
              <a:buNone/>
            </a:pPr>
            <a:r>
              <a:rPr lang="en-US" dirty="0">
                <a:latin typeface="Calibri" panose="020F0502020204030204" pitchFamily="34" charset="0"/>
                <a:cs typeface="Calibri" panose="020F0502020204030204" pitchFamily="34" charset="0"/>
              </a:rPr>
              <a:t>The student experience at our local colleges starts with intentional and deliberate leadership strategies to provide access and unconditional belonging to support students on their academic journey. While perspectives between academic senates and administrators may differ, many strategies for meeting local institutional strategic plans overlap. This session seeks to define collective impact and provide information relevant to using collaborative practices and models between faculty leaders and administrators in order to serve students. Join us to explore collaborative methods to work with administrators and other college stakeholders to provide high-quality programs and services to pursue shared aspirations.</a:t>
            </a:r>
          </a:p>
        </p:txBody>
      </p:sp>
      <p:sp>
        <p:nvSpPr>
          <p:cNvPr id="103" name="Google Shape;103;g176829f39e6_0_0"/>
          <p:cNvSpPr txBox="1">
            <a:spLocks noGrp="1"/>
          </p:cNvSpPr>
          <p:nvPr>
            <p:ph type="sldNum" idx="12"/>
          </p:nvPr>
        </p:nvSpPr>
        <p:spPr>
          <a:xfrm>
            <a:off x="10437813" y="56197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extLst>
      <p:ext uri="{BB962C8B-B14F-4D97-AF65-F5344CB8AC3E}">
        <p14:creationId xmlns:p14="http://schemas.microsoft.com/office/powerpoint/2010/main" val="3072503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8"/>
          <p:cNvSpPr txBox="1">
            <a:spLocks noGrp="1"/>
          </p:cNvSpPr>
          <p:nvPr>
            <p:ph type="title"/>
          </p:nvPr>
        </p:nvSpPr>
        <p:spPr>
          <a:xfrm>
            <a:off x="1277650" y="365125"/>
            <a:ext cx="10046100" cy="7101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dirty="0"/>
              <a:t>Presenters’ Views on Authentic Leadership</a:t>
            </a:r>
            <a:endParaRPr dirty="0"/>
          </a:p>
        </p:txBody>
      </p:sp>
      <p:sp>
        <p:nvSpPr>
          <p:cNvPr id="86" name="Google Shape;86;p8"/>
          <p:cNvSpPr txBox="1">
            <a:spLocks noGrp="1"/>
          </p:cNvSpPr>
          <p:nvPr>
            <p:ph type="body" idx="1"/>
          </p:nvPr>
        </p:nvSpPr>
        <p:spPr>
          <a:xfrm>
            <a:off x="1277650" y="986326"/>
            <a:ext cx="10058400" cy="5142600"/>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None/>
            </a:pPr>
            <a:r>
              <a:rPr lang="en-US" sz="1800" b="1" dirty="0"/>
              <a:t>Amber Gillis, ASCCC South Representative:  </a:t>
            </a:r>
            <a:r>
              <a:rPr lang="en-US" sz="1800" dirty="0"/>
              <a:t>Authentic leadership is cultivating collegial relationships with others through transparency and values-based principles, while simultaneously both acknowledging your own gaps in knowledge or limitations and uplifting the content knowledge and potential of others.</a:t>
            </a:r>
            <a:endParaRPr sz="1800" b="1" dirty="0"/>
          </a:p>
          <a:p>
            <a:pPr marL="0" lvl="0" indent="0" algn="l" rtl="0">
              <a:lnSpc>
                <a:spcPct val="100000"/>
              </a:lnSpc>
              <a:spcBef>
                <a:spcPts val="0"/>
              </a:spcBef>
              <a:spcAft>
                <a:spcPts val="0"/>
              </a:spcAft>
              <a:buNone/>
            </a:pPr>
            <a:endParaRPr sz="1800" b="1" dirty="0"/>
          </a:p>
          <a:p>
            <a:pPr marL="0" indent="0">
              <a:lnSpc>
                <a:spcPct val="100000"/>
              </a:lnSpc>
              <a:spcBef>
                <a:spcPts val="0"/>
              </a:spcBef>
              <a:buNone/>
            </a:pPr>
            <a:r>
              <a:rPr lang="en-US" sz="1800" b="1" dirty="0"/>
              <a:t>Dr. David Williams, Vice President of Academic Affairs, Solano Community College:</a:t>
            </a:r>
            <a:r>
              <a:rPr lang="en-US" sz="2000" dirty="0"/>
              <a:t> </a:t>
            </a:r>
            <a:r>
              <a:rPr lang="en-US" sz="1800" dirty="0">
                <a:highlight>
                  <a:schemeClr val="lt1"/>
                </a:highlight>
              </a:rPr>
              <a:t>Authentic leadership involves being transparent and ethical,</a:t>
            </a:r>
            <a:r>
              <a:rPr lang="en-US" sz="1800" b="1" dirty="0">
                <a:highlight>
                  <a:schemeClr val="lt1"/>
                </a:highlight>
              </a:rPr>
              <a:t> </a:t>
            </a:r>
            <a:r>
              <a:rPr lang="en-US" sz="1800" dirty="0">
                <a:highlight>
                  <a:schemeClr val="lt1"/>
                </a:highlight>
              </a:rPr>
              <a:t>respecting and encouraging other viewpoints, and keeping your promises. Lead with love.</a:t>
            </a:r>
            <a:endParaRPr sz="1800" dirty="0">
              <a:highlight>
                <a:schemeClr val="lt1"/>
              </a:highlight>
            </a:endParaRPr>
          </a:p>
          <a:p>
            <a:pPr marL="0" lvl="0" indent="0" algn="l" rtl="0">
              <a:lnSpc>
                <a:spcPct val="100000"/>
              </a:lnSpc>
              <a:spcBef>
                <a:spcPts val="0"/>
              </a:spcBef>
              <a:spcAft>
                <a:spcPts val="0"/>
              </a:spcAft>
              <a:buNone/>
            </a:pPr>
            <a:endParaRPr sz="1800" b="1" dirty="0"/>
          </a:p>
          <a:p>
            <a:pPr marL="0" indent="0">
              <a:lnSpc>
                <a:spcPct val="100000"/>
              </a:lnSpc>
              <a:spcBef>
                <a:spcPts val="0"/>
              </a:spcBef>
              <a:buNone/>
            </a:pPr>
            <a:r>
              <a:rPr lang="en-US" sz="1800" b="1" dirty="0"/>
              <a:t>Dr. Karen Chow, ASCCC Area B Representative: </a:t>
            </a:r>
            <a:r>
              <a:rPr lang="en-US" sz="1700" dirty="0"/>
              <a:t> Authentic leadership looks and sounds like leaders who: 1) listen carefully and echo what people say to ensure they’ve heard them, and value a transparent, inclusive, and equity centered  shared governance structure ; 2) explain how and why they make decisions; are open to input about factors constituents would like them to consider, and dialogue openly about whether those factors can be incorporated or not and why; 3) are interested in collaborative problem-solving and give credit and acknowledgement to collaborators; 4) are not afraid to say “I don’t know” and follow up on things they agree to follow up on.</a:t>
            </a:r>
            <a:endParaRPr sz="1700" dirty="0"/>
          </a:p>
          <a:p>
            <a:pPr marL="0" lvl="0" indent="0" algn="l" rtl="0">
              <a:lnSpc>
                <a:spcPct val="100000"/>
              </a:lnSpc>
              <a:spcBef>
                <a:spcPts val="0"/>
              </a:spcBef>
              <a:spcAft>
                <a:spcPts val="0"/>
              </a:spcAft>
              <a:buNone/>
            </a:pPr>
            <a:endParaRPr sz="1700" dirty="0"/>
          </a:p>
          <a:p>
            <a:pPr marL="0" lvl="0" indent="0" algn="l" rtl="0">
              <a:lnSpc>
                <a:spcPct val="100000"/>
              </a:lnSpc>
              <a:spcBef>
                <a:spcPts val="0"/>
              </a:spcBef>
              <a:spcAft>
                <a:spcPts val="0"/>
              </a:spcAft>
              <a:buNone/>
            </a:pPr>
            <a:r>
              <a:rPr lang="en-US" sz="1600" b="1" dirty="0"/>
              <a:t>Dr. LaTonya Parker, ASCCC Secretary </a:t>
            </a:r>
            <a:r>
              <a:rPr lang="en-US" sz="1700" b="1" dirty="0"/>
              <a:t>: </a:t>
            </a:r>
            <a:r>
              <a:rPr lang="en-US" sz="1700" dirty="0"/>
              <a:t>Authentic leaders know who they are and lead with a sense of purpose. Their leadership actions are genuine with respect for other cultures and diverse perspectives. They build relationships through intentional engagement. They work collaboratively with others  in bringing about  transformational change with emotional intelligence.</a:t>
            </a:r>
            <a:endParaRPr sz="1700" dirty="0"/>
          </a:p>
          <a:p>
            <a:pPr marL="0" lvl="0" indent="0" algn="l" rtl="0">
              <a:lnSpc>
                <a:spcPct val="100000"/>
              </a:lnSpc>
              <a:spcBef>
                <a:spcPts val="0"/>
              </a:spcBef>
              <a:spcAft>
                <a:spcPts val="0"/>
              </a:spcAft>
              <a:buNone/>
            </a:pPr>
            <a:endParaRPr sz="1400" dirty="0">
              <a:solidFill>
                <a:srgbClr val="000000"/>
              </a:solidFill>
            </a:endParaRPr>
          </a:p>
        </p:txBody>
      </p:sp>
      <p:sp>
        <p:nvSpPr>
          <p:cNvPr id="87" name="Google Shape;87;p8"/>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1965059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9"/>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Leadership Meets Collaboration with Collective Impact</a:t>
            </a:r>
            <a:endParaRPr/>
          </a:p>
        </p:txBody>
      </p:sp>
      <p:sp>
        <p:nvSpPr>
          <p:cNvPr id="93" name="Google Shape;93;p9"/>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sz="3000" dirty="0"/>
          </a:p>
          <a:p>
            <a:pPr marL="0" lvl="0" indent="0" algn="l" rtl="0">
              <a:spcBef>
                <a:spcPts val="0"/>
              </a:spcBef>
              <a:spcAft>
                <a:spcPts val="0"/>
              </a:spcAft>
              <a:buNone/>
            </a:pPr>
            <a:r>
              <a:rPr lang="en-US" sz="3000" dirty="0"/>
              <a:t>Collective Impact is the commitment of a group of important actors from different sectors and the community to a common agenda for solving a specific social problem at scale.</a:t>
            </a:r>
            <a:endParaRPr sz="3000" dirty="0"/>
          </a:p>
        </p:txBody>
      </p:sp>
      <p:sp>
        <p:nvSpPr>
          <p:cNvPr id="94" name="Google Shape;94;p9"/>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958153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1791a87d459_0_9"/>
          <p:cNvSpPr txBox="1">
            <a:spLocks noGrp="1"/>
          </p:cNvSpPr>
          <p:nvPr>
            <p:ph type="title"/>
          </p:nvPr>
        </p:nvSpPr>
        <p:spPr>
          <a:xfrm>
            <a:off x="1277650" y="365125"/>
            <a:ext cx="10046100" cy="8886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The Five Conditions of Collective Impact</a:t>
            </a:r>
            <a:endParaRPr/>
          </a:p>
        </p:txBody>
      </p:sp>
      <p:sp>
        <p:nvSpPr>
          <p:cNvPr id="101" name="Google Shape;101;g1791a87d459_0_9"/>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graphicFrame>
        <p:nvGraphicFramePr>
          <p:cNvPr id="102" name="Google Shape;102;g1791a87d459_0_9"/>
          <p:cNvGraphicFramePr/>
          <p:nvPr/>
        </p:nvGraphicFramePr>
        <p:xfrm>
          <a:off x="1375225" y="1421788"/>
          <a:ext cx="10287000" cy="4023210"/>
        </p:xfrm>
        <a:graphic>
          <a:graphicData uri="http://schemas.openxmlformats.org/drawingml/2006/table">
            <a:tbl>
              <a:tblPr>
                <a:noFill/>
              </a:tblPr>
              <a:tblGrid>
                <a:gridCol w="3161425">
                  <a:extLst>
                    <a:ext uri="{9D8B030D-6E8A-4147-A177-3AD203B41FA5}">
                      <a16:colId xmlns:a16="http://schemas.microsoft.com/office/drawing/2014/main" val="20000"/>
                    </a:ext>
                  </a:extLst>
                </a:gridCol>
                <a:gridCol w="71255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sz="1700"/>
                        <a:t>Common Agenda</a:t>
                      </a:r>
                      <a:endParaRPr sz="1700"/>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700"/>
                        <a:t>All participants have a shared vision for change including a common understanding of the problem and a joint approach to solving it through agreed upon actions.</a:t>
                      </a:r>
                      <a:endParaRPr sz="1700"/>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1700"/>
                        <a:t>Shared Measurement</a:t>
                      </a:r>
                      <a:endParaRPr sz="1700"/>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700"/>
                        <a:t>Collecting data and measuring results consistently across all participants ensures efforts remain aligned and participants hold each other accountable.</a:t>
                      </a:r>
                      <a:endParaRPr sz="1700"/>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sz="1700"/>
                        <a:t>Mutually Reinforcing Activities</a:t>
                      </a:r>
                      <a:endParaRPr sz="1700"/>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700"/>
                        <a:t>Participant activities must be differentiated while still being coordinated through a mutually reinforcing plan of action.</a:t>
                      </a:r>
                      <a:endParaRPr sz="1700"/>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sz="1700"/>
                        <a:t>Continuous Communication</a:t>
                      </a:r>
                      <a:endParaRPr sz="1700"/>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700"/>
                        <a:t>Consistent and open communication is needed across the many players to build trust, assure mutual objectives, and create common motivation.</a:t>
                      </a:r>
                      <a:endParaRPr sz="1700"/>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sz="1700"/>
                        <a:t>Backbone Support</a:t>
                      </a:r>
                      <a:endParaRPr sz="1700"/>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700"/>
                        <a:t>Creating and managing collective impact requires a separate organization(s) with staff and a specific set of skills to serve as the backbone for the entire initiative and coordinate participating organizations and agencies.</a:t>
                      </a:r>
                      <a:endParaRPr sz="1700"/>
                    </a:p>
                  </a:txBody>
                  <a:tcPr marL="91425" marR="91425" marT="91425" marB="91425">
                    <a:lnL w="76200" cap="flat" cmpd="sng">
                      <a:solidFill>
                        <a:srgbClr val="9E9E9E"/>
                      </a:solidFill>
                      <a:prstDash val="solid"/>
                      <a:round/>
                      <a:headEnd type="none" w="sm" len="sm"/>
                      <a:tailEnd type="none" w="sm" len="sm"/>
                    </a:lnL>
                    <a:lnR w="76200" cap="flat" cmpd="sng">
                      <a:solidFill>
                        <a:srgbClr val="9E9E9E"/>
                      </a:solidFill>
                      <a:prstDash val="solid"/>
                      <a:round/>
                      <a:headEnd type="none" w="sm" len="sm"/>
                      <a:tailEnd type="none" w="sm" len="sm"/>
                    </a:lnR>
                    <a:lnT w="76200" cap="flat" cmpd="sng">
                      <a:solidFill>
                        <a:srgbClr val="9E9E9E"/>
                      </a:solidFill>
                      <a:prstDash val="solid"/>
                      <a:round/>
                      <a:headEnd type="none" w="sm" len="sm"/>
                      <a:tailEnd type="none" w="sm" len="sm"/>
                    </a:lnT>
                    <a:lnB w="76200"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03" name="Google Shape;103;g1791a87d459_0_9"/>
          <p:cNvSpPr txBox="1"/>
          <p:nvPr/>
        </p:nvSpPr>
        <p:spPr>
          <a:xfrm>
            <a:off x="1646775" y="6131225"/>
            <a:ext cx="685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J. Kania &amp; M. Kramer, 2011</a:t>
            </a:r>
            <a:endParaRPr/>
          </a:p>
        </p:txBody>
      </p:sp>
    </p:spTree>
    <p:extLst>
      <p:ext uri="{BB962C8B-B14F-4D97-AF65-F5344CB8AC3E}">
        <p14:creationId xmlns:p14="http://schemas.microsoft.com/office/powerpoint/2010/main" val="2667756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2795451" y="403412"/>
            <a:ext cx="8558400" cy="1685600"/>
          </a:xfrm>
          <a:prstGeom prst="rect">
            <a:avLst/>
          </a:prstGeom>
        </p:spPr>
        <p:txBody>
          <a:bodyPr spcFirstLastPara="1" vert="horz" wrap="square" lIns="91433" tIns="45700" rIns="91433" bIns="45700" rtlCol="0" anchor="ctr" anchorCtr="0">
            <a:normAutofit/>
          </a:bodyPr>
          <a:lstStyle/>
          <a:p>
            <a:r>
              <a:rPr lang="en" dirty="0">
                <a:latin typeface="Calibri" panose="020F0502020204030204" pitchFamily="34" charset="0"/>
                <a:cs typeface="Calibri" panose="020F0502020204030204" pitchFamily="34" charset="0"/>
              </a:rPr>
              <a:t>Academic Freedom Policy Required by Title 5</a:t>
            </a:r>
            <a:endParaRPr dirty="0">
              <a:latin typeface="Calibri" panose="020F0502020204030204" pitchFamily="34" charset="0"/>
              <a:cs typeface="Calibri" panose="020F0502020204030204" pitchFamily="34" charset="0"/>
            </a:endParaRPr>
          </a:p>
        </p:txBody>
      </p:sp>
      <p:sp>
        <p:nvSpPr>
          <p:cNvPr id="82" name="Google Shape;82;p15"/>
          <p:cNvSpPr txBox="1">
            <a:spLocks noGrp="1"/>
          </p:cNvSpPr>
          <p:nvPr>
            <p:ph type="body" idx="1"/>
          </p:nvPr>
        </p:nvSpPr>
        <p:spPr>
          <a:xfrm>
            <a:off x="829995" y="2662568"/>
            <a:ext cx="10524000" cy="3569600"/>
          </a:xfrm>
          <a:prstGeom prst="rect">
            <a:avLst/>
          </a:prstGeom>
        </p:spPr>
        <p:txBody>
          <a:bodyPr spcFirstLastPara="1" vert="horz" wrap="square" lIns="91433" tIns="45700" rIns="91433" bIns="45700" rtlCol="0" anchor="t" anchorCtr="0">
            <a:noAutofit/>
          </a:bodyPr>
          <a:lstStyle/>
          <a:p>
            <a:pPr marL="0" indent="0"/>
            <a:r>
              <a:rPr lang="en" b="1" dirty="0">
                <a:latin typeface="Calibri" panose="020F0502020204030204" pitchFamily="34" charset="0"/>
                <a:cs typeface="Calibri" panose="020F0502020204030204" pitchFamily="34" charset="0"/>
              </a:rPr>
              <a:t>§ 51023. Faculty.</a:t>
            </a:r>
            <a:endParaRPr b="1" dirty="0">
              <a:latin typeface="Calibri" panose="020F0502020204030204" pitchFamily="34" charset="0"/>
              <a:cs typeface="Calibri" panose="020F0502020204030204" pitchFamily="34" charset="0"/>
            </a:endParaRPr>
          </a:p>
          <a:p>
            <a:pPr marL="0" indent="0"/>
            <a:r>
              <a:rPr lang="en" dirty="0">
                <a:latin typeface="Calibri" panose="020F0502020204030204" pitchFamily="34" charset="0"/>
                <a:cs typeface="Calibri" panose="020F0502020204030204" pitchFamily="34" charset="0"/>
              </a:rPr>
              <a:t>The governing board of a community college district shall:</a:t>
            </a:r>
            <a:endParaRPr dirty="0">
              <a:latin typeface="Calibri" panose="020F0502020204030204" pitchFamily="34" charset="0"/>
              <a:cs typeface="Calibri" panose="020F0502020204030204" pitchFamily="34" charset="0"/>
            </a:endParaRPr>
          </a:p>
          <a:p>
            <a:pPr indent="0"/>
            <a:r>
              <a:rPr lang="en" dirty="0">
                <a:latin typeface="Calibri" panose="020F0502020204030204" pitchFamily="34" charset="0"/>
                <a:cs typeface="Calibri" panose="020F0502020204030204" pitchFamily="34" charset="0"/>
              </a:rPr>
              <a:t>(a)</a:t>
            </a:r>
            <a:r>
              <a:rPr lang="en" b="1" dirty="0">
                <a:latin typeface="Calibri" panose="020F0502020204030204" pitchFamily="34" charset="0"/>
                <a:cs typeface="Calibri" panose="020F0502020204030204" pitchFamily="34" charset="0"/>
              </a:rPr>
              <a:t> adopt a policy statement on academic freedom</a:t>
            </a:r>
            <a:r>
              <a:rPr lang="en" dirty="0">
                <a:latin typeface="Calibri" panose="020F0502020204030204" pitchFamily="34" charset="0"/>
                <a:cs typeface="Calibri" panose="020F0502020204030204" pitchFamily="34" charset="0"/>
              </a:rPr>
              <a:t> which shall be made available to faculty;</a:t>
            </a:r>
            <a:endParaRPr dirty="0">
              <a:latin typeface="Calibri" panose="020F0502020204030204" pitchFamily="34" charset="0"/>
              <a:cs typeface="Calibri" panose="020F0502020204030204" pitchFamily="34" charset="0"/>
            </a:endParaRPr>
          </a:p>
          <a:p>
            <a:pPr indent="0"/>
            <a:r>
              <a:rPr lang="en" dirty="0">
                <a:latin typeface="Calibri" panose="020F0502020204030204" pitchFamily="34" charset="0"/>
                <a:cs typeface="Calibri" panose="020F0502020204030204" pitchFamily="34" charset="0"/>
              </a:rPr>
              <a:t>(b) </a:t>
            </a:r>
            <a:r>
              <a:rPr lang="en" b="1" dirty="0">
                <a:latin typeface="Calibri" panose="020F0502020204030204" pitchFamily="34" charset="0"/>
                <a:cs typeface="Calibri" panose="020F0502020204030204" pitchFamily="34" charset="0"/>
              </a:rPr>
              <a:t>adopt procedures</a:t>
            </a:r>
            <a:r>
              <a:rPr lang="en" dirty="0">
                <a:latin typeface="Calibri" panose="020F0502020204030204" pitchFamily="34" charset="0"/>
                <a:cs typeface="Calibri" panose="020F0502020204030204" pitchFamily="34" charset="0"/>
              </a:rPr>
              <a:t> which are consistent with the provisions of sections 53200-53206, regarding the role of academic senates and faculty councils;</a:t>
            </a:r>
            <a:endParaRPr dirty="0">
              <a:latin typeface="Calibri" panose="020F0502020204030204" pitchFamily="34" charset="0"/>
              <a:cs typeface="Calibri" panose="020F0502020204030204" pitchFamily="34" charset="0"/>
            </a:endParaRPr>
          </a:p>
          <a:p>
            <a:pPr indent="0"/>
            <a:r>
              <a:rPr lang="en" dirty="0">
                <a:latin typeface="Calibri" panose="020F0502020204030204" pitchFamily="34" charset="0"/>
                <a:cs typeface="Calibri" panose="020F0502020204030204" pitchFamily="34" charset="0"/>
              </a:rPr>
              <a:t>(c) substantially </a:t>
            </a:r>
            <a:r>
              <a:rPr lang="en" b="1" dirty="0">
                <a:latin typeface="Calibri" panose="020F0502020204030204" pitchFamily="34" charset="0"/>
                <a:cs typeface="Calibri" panose="020F0502020204030204" pitchFamily="34" charset="0"/>
              </a:rPr>
              <a:t>comply with district adopted policy and procedures </a:t>
            </a:r>
            <a:r>
              <a:rPr lang="en" dirty="0">
                <a:latin typeface="Calibri" panose="020F0502020204030204" pitchFamily="34" charset="0"/>
                <a:cs typeface="Calibri" panose="020F0502020204030204" pitchFamily="34" charset="0"/>
              </a:rPr>
              <a:t>adopted pursuant to subdivisions (a) and (b).</a:t>
            </a:r>
            <a:endParaRPr dirty="0">
              <a:latin typeface="Calibri" panose="020F0502020204030204" pitchFamily="34" charset="0"/>
              <a:cs typeface="Calibri" panose="020F0502020204030204" pitchFamily="34" charset="0"/>
            </a:endParaRPr>
          </a:p>
          <a:p>
            <a:pPr marL="0" indent="0"/>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8870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76829f39e6_0_0"/>
          <p:cNvSpPr txBox="1">
            <a:spLocks noGrp="1"/>
          </p:cNvSpPr>
          <p:nvPr>
            <p:ph type="title"/>
          </p:nvPr>
        </p:nvSpPr>
        <p:spPr>
          <a:xfrm>
            <a:off x="1277650" y="3016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highlight>
                  <a:srgbClr val="FFFF00"/>
                </a:highlight>
                <a:latin typeface="Calibri" panose="020F0502020204030204" pitchFamily="34" charset="0"/>
                <a:cs typeface="Calibri" panose="020F0502020204030204" pitchFamily="34" charset="0"/>
              </a:rPr>
              <a:t> General Session 9:</a:t>
            </a:r>
            <a:r>
              <a:rPr lang="en-US" dirty="0">
                <a:latin typeface="Calibri" panose="020F0502020204030204" pitchFamily="34" charset="0"/>
                <a:cs typeface="Calibri" panose="020F0502020204030204" pitchFamily="34" charset="0"/>
              </a:rPr>
              <a:t> Mission Still Possible</a:t>
            </a:r>
          </a:p>
        </p:txBody>
      </p:sp>
      <p:sp>
        <p:nvSpPr>
          <p:cNvPr id="102" name="Google Shape;102;g176829f39e6_0_0"/>
          <p:cNvSpPr txBox="1">
            <a:spLocks noGrp="1"/>
          </p:cNvSpPr>
          <p:nvPr>
            <p:ph type="body" idx="1"/>
          </p:nvPr>
        </p:nvSpPr>
        <p:spPr>
          <a:xfrm>
            <a:off x="1277650" y="1684020"/>
            <a:ext cx="10058400" cy="4419600"/>
          </a:xfrm>
          <a:prstGeom prst="rect">
            <a:avLst/>
          </a:prstGeom>
        </p:spPr>
        <p:txBody>
          <a:bodyPr spcFirstLastPara="1" wrap="square" lIns="91425" tIns="45700" rIns="91425" bIns="45700" anchor="t" anchorCtr="0">
            <a:noAutofit/>
          </a:bodyPr>
          <a:lstStyle/>
          <a:p>
            <a:pPr marL="114300" lvl="0" indent="0" algn="l" rtl="0">
              <a:spcBef>
                <a:spcPts val="1000"/>
              </a:spcBef>
              <a:spcAft>
                <a:spcPts val="0"/>
              </a:spcAft>
              <a:buSzPts val="1800"/>
              <a:buNone/>
            </a:pPr>
            <a:r>
              <a:rPr lang="en-US" dirty="0">
                <a:latin typeface="Calibri" panose="020F0502020204030204" pitchFamily="34" charset="0"/>
                <a:cs typeface="Calibri" panose="020F0502020204030204" pitchFamily="34" charset="0"/>
              </a:rPr>
              <a:t>The California Community College mission codified in section 66010.4 of the California Education Code includes both “academic and vocational instruction”. State policies since 2010 have mostly focused on transforming transfer in California community colleges and directing more resources to clarify, support, and strengthen transfer pathways. How has this impacted student and workforce needs? Is the mission of the California community colleges at risk? Join us to hear about the direction of the California Community College mission and strategies to ensure that a focus on all students remains ‘mission still possible’ in the California community colleges.</a:t>
            </a:r>
          </a:p>
        </p:txBody>
      </p:sp>
      <p:sp>
        <p:nvSpPr>
          <p:cNvPr id="103" name="Google Shape;103;g176829f39e6_0_0"/>
          <p:cNvSpPr txBox="1">
            <a:spLocks noGrp="1"/>
          </p:cNvSpPr>
          <p:nvPr>
            <p:ph type="sldNum" idx="12"/>
          </p:nvPr>
        </p:nvSpPr>
        <p:spPr>
          <a:xfrm>
            <a:off x="10437813" y="56197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extLst>
      <p:ext uri="{BB962C8B-B14F-4D97-AF65-F5344CB8AC3E}">
        <p14:creationId xmlns:p14="http://schemas.microsoft.com/office/powerpoint/2010/main" val="2350107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a:latin typeface="Tahoma" panose="020B0604030504040204" pitchFamily="34" charset="0"/>
                <a:ea typeface="Tahoma" panose="020B0604030504040204" pitchFamily="34" charset="0"/>
                <a:cs typeface="Tahoma" panose="020B0604030504040204" pitchFamily="34" charset="0"/>
              </a:rPr>
              <a:t>The Mission of the </a:t>
            </a:r>
            <a:br>
              <a:rPr lang="en-US" b="1">
                <a:latin typeface="Tahoma" panose="020B0604030504040204" pitchFamily="34" charset="0"/>
                <a:ea typeface="Tahoma" panose="020B0604030504040204" pitchFamily="34" charset="0"/>
                <a:cs typeface="Tahoma" panose="020B0604030504040204" pitchFamily="34" charset="0"/>
              </a:rPr>
            </a:br>
            <a:r>
              <a:rPr lang="en-US" b="1">
                <a:latin typeface="Tahoma" panose="020B0604030504040204" pitchFamily="34" charset="0"/>
                <a:ea typeface="Tahoma" panose="020B0604030504040204" pitchFamily="34" charset="0"/>
                <a:cs typeface="Tahoma" panose="020B0604030504040204" pitchFamily="34" charset="0"/>
              </a:rPr>
              <a:t>California Community College System</a:t>
            </a:r>
            <a:endParaRPr>
              <a:latin typeface="Tahoma" panose="020B0604030504040204" pitchFamily="34" charset="0"/>
              <a:ea typeface="Tahoma" panose="020B0604030504040204" pitchFamily="34" charset="0"/>
              <a:cs typeface="Tahoma" panose="020B0604030504040204" pitchFamily="34" charset="0"/>
            </a:endParaRPr>
          </a:p>
        </p:txBody>
      </p:sp>
      <p:sp>
        <p:nvSpPr>
          <p:cNvPr id="92" name="Google Shape;92;p13"/>
          <p:cNvSpPr txBox="1">
            <a:spLocks noGrp="1"/>
          </p:cNvSpPr>
          <p:nvPr>
            <p:ph sz="half" idx="1"/>
          </p:nvPr>
        </p:nvSpPr>
        <p:spPr>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100000"/>
              </a:lnSpc>
              <a:spcBef>
                <a:spcPts val="0"/>
              </a:spcBef>
              <a:spcAft>
                <a:spcPts val="0"/>
              </a:spcAft>
              <a:buNone/>
            </a:pPr>
            <a:r>
              <a:rPr lang="en-US" sz="3200" u="sng" dirty="0">
                <a:solidFill>
                  <a:schemeClr val="accent3"/>
                </a:solidFill>
                <a:latin typeface="Tahoma" panose="020B0604030504040204" pitchFamily="34" charset="0"/>
                <a:ea typeface="Tahoma" panose="020B0604030504040204" pitchFamily="34" charset="0"/>
                <a:cs typeface="Tahoma" panose="020B0604030504040204" pitchFamily="34" charset="0"/>
                <a:hlinkClick r:id="rId3">
                  <a:extLst>
                    <a:ext uri="{A12FA001-AC4F-418D-AE19-62706E023703}">
                      <ahyp:hlinkClr xmlns:ahyp="http://schemas.microsoft.com/office/drawing/2018/hyperlinkcolor" val="tx"/>
                    </a:ext>
                  </a:extLst>
                </a:hlinkClick>
              </a:rPr>
              <a:t>California Education Code §66010.4</a:t>
            </a:r>
            <a:endParaRPr sz="3200" dirty="0">
              <a:solidFill>
                <a:schemeClr val="accent3"/>
              </a:solidFill>
              <a:latin typeface="Tahoma" panose="020B0604030504040204" pitchFamily="34" charset="0"/>
              <a:ea typeface="Tahoma" panose="020B0604030504040204" pitchFamily="34" charset="0"/>
              <a:cs typeface="Tahoma" panose="020B0604030504040204" pitchFamily="34" charset="0"/>
            </a:endParaRPr>
          </a:p>
          <a:p>
            <a:pPr marL="228600" lvl="0" indent="-177800" algn="l" rtl="0">
              <a:lnSpc>
                <a:spcPct val="100000"/>
              </a:lnSpc>
              <a:spcBef>
                <a:spcPts val="500"/>
              </a:spcBef>
              <a:spcAft>
                <a:spcPts val="0"/>
              </a:spcAft>
              <a:buSzPts val="1800"/>
              <a:buChar char="•"/>
            </a:pPr>
            <a:r>
              <a:rPr lang="en-US" dirty="0">
                <a:latin typeface="Tahoma" panose="020B0604030504040204" pitchFamily="34" charset="0"/>
                <a:ea typeface="Tahoma" panose="020B0604030504040204" pitchFamily="34" charset="0"/>
                <a:cs typeface="Tahoma" panose="020B0604030504040204" pitchFamily="34" charset="0"/>
              </a:rPr>
              <a:t>Primary Mission: Academic and Vocational instruction at the lower division level </a:t>
            </a:r>
            <a:endParaRPr dirty="0">
              <a:latin typeface="Tahoma" panose="020B0604030504040204" pitchFamily="34" charset="0"/>
              <a:ea typeface="Tahoma" panose="020B0604030504040204" pitchFamily="34" charset="0"/>
              <a:cs typeface="Tahoma" panose="020B0604030504040204" pitchFamily="34" charset="0"/>
            </a:endParaRPr>
          </a:p>
          <a:p>
            <a:pPr marL="685800" lvl="1" indent="-228600" algn="l" rtl="0">
              <a:lnSpc>
                <a:spcPct val="100000"/>
              </a:lnSpc>
              <a:spcBef>
                <a:spcPts val="0"/>
              </a:spcBef>
              <a:spcAft>
                <a:spcPts val="0"/>
              </a:spcAft>
              <a:buSzPts val="1800"/>
              <a:buChar char="•"/>
            </a:pPr>
            <a:r>
              <a:rPr lang="en-US" dirty="0">
                <a:latin typeface="Tahoma" panose="020B0604030504040204" pitchFamily="34" charset="0"/>
                <a:ea typeface="Tahoma" panose="020B0604030504040204" pitchFamily="34" charset="0"/>
                <a:cs typeface="Tahoma" panose="020B0604030504040204" pitchFamily="34" charset="0"/>
              </a:rPr>
              <a:t>for older, younger, returning students</a:t>
            </a:r>
            <a:endParaRPr dirty="0">
              <a:latin typeface="Tahoma" panose="020B0604030504040204" pitchFamily="34" charset="0"/>
              <a:ea typeface="Tahoma" panose="020B0604030504040204" pitchFamily="34" charset="0"/>
              <a:cs typeface="Tahoma" panose="020B0604030504040204" pitchFamily="34" charset="0"/>
            </a:endParaRPr>
          </a:p>
          <a:p>
            <a:pPr marL="685800" lvl="1" indent="-228600" algn="l" rtl="0">
              <a:lnSpc>
                <a:spcPct val="100000"/>
              </a:lnSpc>
              <a:spcBef>
                <a:spcPts val="0"/>
              </a:spcBef>
              <a:spcAft>
                <a:spcPts val="0"/>
              </a:spcAft>
              <a:buSzPts val="1800"/>
              <a:buChar char="•"/>
            </a:pPr>
            <a:r>
              <a:rPr lang="en-US" dirty="0">
                <a:latin typeface="Tahoma" panose="020B0604030504040204" pitchFamily="34" charset="0"/>
                <a:ea typeface="Tahoma" panose="020B0604030504040204" pitchFamily="34" charset="0"/>
                <a:cs typeface="Tahoma" panose="020B0604030504040204" pitchFamily="34" charset="0"/>
              </a:rPr>
              <a:t>grant associate degrees</a:t>
            </a:r>
            <a:endParaRPr dirty="0">
              <a:latin typeface="Tahoma" panose="020B0604030504040204" pitchFamily="34" charset="0"/>
              <a:ea typeface="Tahoma" panose="020B0604030504040204" pitchFamily="34" charset="0"/>
              <a:cs typeface="Tahoma" panose="020B0604030504040204" pitchFamily="34" charset="0"/>
            </a:endParaRPr>
          </a:p>
          <a:p>
            <a:pPr marL="685800" lvl="1" indent="-228600" algn="l" rtl="0">
              <a:lnSpc>
                <a:spcPct val="100000"/>
              </a:lnSpc>
              <a:spcBef>
                <a:spcPts val="0"/>
              </a:spcBef>
              <a:spcAft>
                <a:spcPts val="0"/>
              </a:spcAft>
              <a:buSzPts val="1800"/>
              <a:buChar char="•"/>
            </a:pPr>
            <a:r>
              <a:rPr lang="en-US" dirty="0">
                <a:latin typeface="Tahoma" panose="020B0604030504040204" pitchFamily="34" charset="0"/>
                <a:ea typeface="Tahoma" panose="020B0604030504040204" pitchFamily="34" charset="0"/>
                <a:cs typeface="Tahoma" panose="020B0604030504040204" pitchFamily="34" charset="0"/>
              </a:rPr>
              <a:t>provide remedial instruction, ESL, noncredit, support services, community services</a:t>
            </a:r>
            <a:endParaRPr dirty="0">
              <a:latin typeface="Tahoma" panose="020B0604030504040204" pitchFamily="34" charset="0"/>
              <a:ea typeface="Tahoma" panose="020B0604030504040204" pitchFamily="34" charset="0"/>
              <a:cs typeface="Tahoma" panose="020B0604030504040204" pitchFamily="34" charset="0"/>
            </a:endParaRPr>
          </a:p>
          <a:p>
            <a:pPr marL="228600" lvl="0" indent="-177800" algn="l" rtl="0">
              <a:lnSpc>
                <a:spcPct val="100000"/>
              </a:lnSpc>
              <a:spcBef>
                <a:spcPts val="0"/>
              </a:spcBef>
              <a:spcAft>
                <a:spcPts val="0"/>
              </a:spcAft>
              <a:buSzPts val="1800"/>
              <a:buChar char="•"/>
            </a:pPr>
            <a:r>
              <a:rPr lang="en-US" dirty="0">
                <a:latin typeface="Tahoma" panose="020B0604030504040204" pitchFamily="34" charset="0"/>
                <a:ea typeface="Tahoma" panose="020B0604030504040204" pitchFamily="34" charset="0"/>
                <a:cs typeface="Tahoma" panose="020B0604030504040204" pitchFamily="34" charset="0"/>
              </a:rPr>
              <a:t>Primary Mission: Advance economic growth and global competitiveness that contribute to workforce improvement </a:t>
            </a:r>
            <a:endParaRPr dirty="0">
              <a:latin typeface="Tahoma" panose="020B0604030504040204" pitchFamily="34" charset="0"/>
              <a:ea typeface="Tahoma" panose="020B0604030504040204" pitchFamily="34" charset="0"/>
              <a:cs typeface="Tahoma" panose="020B0604030504040204" pitchFamily="34" charset="0"/>
            </a:endParaRPr>
          </a:p>
          <a:p>
            <a:pPr marL="685800" lvl="1" indent="-228600" algn="l" rtl="0">
              <a:lnSpc>
                <a:spcPct val="100000"/>
              </a:lnSpc>
              <a:spcBef>
                <a:spcPts val="0"/>
              </a:spcBef>
              <a:spcAft>
                <a:spcPts val="0"/>
              </a:spcAft>
              <a:buSzPts val="1800"/>
              <a:buChar char="•"/>
            </a:pPr>
            <a:r>
              <a:rPr lang="en-US" dirty="0">
                <a:latin typeface="Tahoma" panose="020B0604030504040204" pitchFamily="34" charset="0"/>
                <a:ea typeface="Tahoma" panose="020B0604030504040204" pitchFamily="34" charset="0"/>
                <a:cs typeface="Tahoma" panose="020B0604030504040204" pitchFamily="34" charset="0"/>
              </a:rPr>
              <a:t>education, </a:t>
            </a:r>
            <a:endParaRPr dirty="0">
              <a:latin typeface="Tahoma" panose="020B0604030504040204" pitchFamily="34" charset="0"/>
              <a:ea typeface="Tahoma" panose="020B0604030504040204" pitchFamily="34" charset="0"/>
              <a:cs typeface="Tahoma" panose="020B0604030504040204" pitchFamily="34" charset="0"/>
            </a:endParaRPr>
          </a:p>
          <a:p>
            <a:pPr marL="685800" lvl="1" indent="-228600" algn="l" rtl="0">
              <a:lnSpc>
                <a:spcPct val="100000"/>
              </a:lnSpc>
              <a:spcBef>
                <a:spcPts val="0"/>
              </a:spcBef>
              <a:spcAft>
                <a:spcPts val="0"/>
              </a:spcAft>
              <a:buSzPts val="1800"/>
              <a:buChar char="•"/>
            </a:pPr>
            <a:r>
              <a:rPr lang="en-US" dirty="0">
                <a:latin typeface="Tahoma" panose="020B0604030504040204" pitchFamily="34" charset="0"/>
                <a:ea typeface="Tahoma" panose="020B0604030504040204" pitchFamily="34" charset="0"/>
                <a:cs typeface="Tahoma" panose="020B0604030504040204" pitchFamily="34" charset="0"/>
              </a:rPr>
              <a:t>training, and </a:t>
            </a:r>
            <a:endParaRPr dirty="0">
              <a:latin typeface="Tahoma" panose="020B0604030504040204" pitchFamily="34" charset="0"/>
              <a:ea typeface="Tahoma" panose="020B0604030504040204" pitchFamily="34" charset="0"/>
              <a:cs typeface="Tahoma" panose="020B0604030504040204" pitchFamily="34" charset="0"/>
            </a:endParaRPr>
          </a:p>
          <a:p>
            <a:pPr marL="685800" lvl="1" indent="-228600" algn="l" rtl="0">
              <a:lnSpc>
                <a:spcPct val="100000"/>
              </a:lnSpc>
              <a:spcBef>
                <a:spcPts val="0"/>
              </a:spcBef>
              <a:spcAft>
                <a:spcPts val="0"/>
              </a:spcAft>
              <a:buSzPts val="1800"/>
              <a:buChar char="•"/>
            </a:pPr>
            <a:r>
              <a:rPr lang="en-US" dirty="0">
                <a:latin typeface="Tahoma" panose="020B0604030504040204" pitchFamily="34" charset="0"/>
                <a:ea typeface="Tahoma" panose="020B0604030504040204" pitchFamily="34" charset="0"/>
                <a:cs typeface="Tahoma" panose="020B0604030504040204" pitchFamily="34" charset="0"/>
              </a:rPr>
              <a:t>services </a:t>
            </a:r>
            <a:endParaRP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33635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graphicFrame>
        <p:nvGraphicFramePr>
          <p:cNvPr id="97" name="Google Shape;97;p14"/>
          <p:cNvGraphicFramePr/>
          <p:nvPr/>
        </p:nvGraphicFramePr>
        <p:xfrm>
          <a:off x="203705" y="808606"/>
          <a:ext cx="11879437" cy="5876350"/>
        </p:xfrm>
        <a:graphic>
          <a:graphicData uri="http://schemas.openxmlformats.org/drawingml/2006/table">
            <a:tbl>
              <a:tblPr firstRow="1" bandRow="1">
                <a:tableStyleId>{C4B1156A-380E-4F78-BDF5-A606A8083BF9}</a:tableStyleId>
              </a:tblPr>
              <a:tblGrid>
                <a:gridCol w="1271350">
                  <a:extLst>
                    <a:ext uri="{9D8B030D-6E8A-4147-A177-3AD203B41FA5}">
                      <a16:colId xmlns:a16="http://schemas.microsoft.com/office/drawing/2014/main" val="20000"/>
                    </a:ext>
                  </a:extLst>
                </a:gridCol>
                <a:gridCol w="1471271">
                  <a:extLst>
                    <a:ext uri="{9D8B030D-6E8A-4147-A177-3AD203B41FA5}">
                      <a16:colId xmlns:a16="http://schemas.microsoft.com/office/drawing/2014/main" val="20001"/>
                    </a:ext>
                  </a:extLst>
                </a:gridCol>
                <a:gridCol w="1378404">
                  <a:extLst>
                    <a:ext uri="{9D8B030D-6E8A-4147-A177-3AD203B41FA5}">
                      <a16:colId xmlns:a16="http://schemas.microsoft.com/office/drawing/2014/main" val="20002"/>
                    </a:ext>
                  </a:extLst>
                </a:gridCol>
                <a:gridCol w="1236169">
                  <a:extLst>
                    <a:ext uri="{9D8B030D-6E8A-4147-A177-3AD203B41FA5}">
                      <a16:colId xmlns:a16="http://schemas.microsoft.com/office/drawing/2014/main" val="20003"/>
                    </a:ext>
                  </a:extLst>
                </a:gridCol>
                <a:gridCol w="1335537">
                  <a:extLst>
                    <a:ext uri="{9D8B030D-6E8A-4147-A177-3AD203B41FA5}">
                      <a16:colId xmlns:a16="http://schemas.microsoft.com/office/drawing/2014/main" val="20004"/>
                    </a:ext>
                  </a:extLst>
                </a:gridCol>
                <a:gridCol w="1279036">
                  <a:extLst>
                    <a:ext uri="{9D8B030D-6E8A-4147-A177-3AD203B41FA5}">
                      <a16:colId xmlns:a16="http://schemas.microsoft.com/office/drawing/2014/main" val="20005"/>
                    </a:ext>
                  </a:extLst>
                </a:gridCol>
                <a:gridCol w="1093933">
                  <a:extLst>
                    <a:ext uri="{9D8B030D-6E8A-4147-A177-3AD203B41FA5}">
                      <a16:colId xmlns:a16="http://schemas.microsoft.com/office/drawing/2014/main" val="20006"/>
                    </a:ext>
                  </a:extLst>
                </a:gridCol>
                <a:gridCol w="1460860">
                  <a:extLst>
                    <a:ext uri="{9D8B030D-6E8A-4147-A177-3AD203B41FA5}">
                      <a16:colId xmlns:a16="http://schemas.microsoft.com/office/drawing/2014/main" val="20007"/>
                    </a:ext>
                  </a:extLst>
                </a:gridCol>
                <a:gridCol w="1352877">
                  <a:extLst>
                    <a:ext uri="{9D8B030D-6E8A-4147-A177-3AD203B41FA5}">
                      <a16:colId xmlns:a16="http://schemas.microsoft.com/office/drawing/2014/main" val="20008"/>
                    </a:ext>
                  </a:extLst>
                </a:gridCol>
              </a:tblGrid>
              <a:tr h="385325">
                <a:tc>
                  <a:txBody>
                    <a:bodyPr/>
                    <a:lstStyle/>
                    <a:p>
                      <a:pPr marL="0" marR="0" lvl="0" indent="0" algn="l" rtl="0">
                        <a:spcBef>
                          <a:spcPts val="0"/>
                        </a:spcBef>
                        <a:spcAft>
                          <a:spcPts val="0"/>
                        </a:spcAft>
                        <a:buNone/>
                      </a:pPr>
                      <a:r>
                        <a:rPr lang="en-US" sz="1800" u="none" strike="noStrike" cap="none">
                          <a:solidFill>
                            <a:schemeClr val="bg2">
                              <a:lumMod val="25000"/>
                            </a:schemeClr>
                          </a:solidFill>
                          <a:sym typeface="Times New Roman"/>
                        </a:rPr>
                        <a:t>2010</a:t>
                      </a:r>
                      <a:endParaRPr>
                        <a:solidFill>
                          <a:schemeClr val="bg2">
                            <a:lumMod val="25000"/>
                          </a:schemeClr>
                        </a:solidFill>
                      </a:endParaRPr>
                    </a:p>
                  </a:txBody>
                  <a:tcPr marL="91450" marR="91450" marT="45725" marB="45725"/>
                </a:tc>
                <a:tc>
                  <a:txBody>
                    <a:bodyPr/>
                    <a:lstStyle/>
                    <a:p>
                      <a:pPr marL="0" marR="0" lvl="0" indent="0" algn="l" rtl="0">
                        <a:spcBef>
                          <a:spcPts val="0"/>
                        </a:spcBef>
                        <a:spcAft>
                          <a:spcPts val="0"/>
                        </a:spcAft>
                        <a:buNone/>
                      </a:pPr>
                      <a:r>
                        <a:rPr lang="en-US" sz="1800">
                          <a:solidFill>
                            <a:schemeClr val="bg2">
                              <a:lumMod val="25000"/>
                            </a:schemeClr>
                          </a:solidFill>
                          <a:sym typeface="Times New Roman"/>
                        </a:rPr>
                        <a:t>2012</a:t>
                      </a:r>
                      <a:endParaRPr>
                        <a:solidFill>
                          <a:schemeClr val="bg2">
                            <a:lumMod val="25000"/>
                          </a:schemeClr>
                        </a:solidFill>
                      </a:endParaRPr>
                    </a:p>
                  </a:txBody>
                  <a:tcPr marL="91450" marR="91450" marT="45725" marB="45725"/>
                </a:tc>
                <a:tc>
                  <a:txBody>
                    <a:bodyPr/>
                    <a:lstStyle/>
                    <a:p>
                      <a:pPr marL="0" marR="0" lvl="0" indent="0" algn="l" rtl="0">
                        <a:spcBef>
                          <a:spcPts val="0"/>
                        </a:spcBef>
                        <a:spcAft>
                          <a:spcPts val="0"/>
                        </a:spcAft>
                        <a:buNone/>
                      </a:pPr>
                      <a:r>
                        <a:rPr lang="en-US" sz="1800">
                          <a:solidFill>
                            <a:schemeClr val="bg2">
                              <a:lumMod val="25000"/>
                            </a:schemeClr>
                          </a:solidFill>
                          <a:sym typeface="Times New Roman"/>
                        </a:rPr>
                        <a:t>2013</a:t>
                      </a:r>
                      <a:endParaRPr>
                        <a:solidFill>
                          <a:schemeClr val="bg2">
                            <a:lumMod val="25000"/>
                          </a:schemeClr>
                        </a:solidFill>
                      </a:endParaRPr>
                    </a:p>
                  </a:txBody>
                  <a:tcPr marL="91450" marR="91450" marT="45725" marB="45725"/>
                </a:tc>
                <a:tc>
                  <a:txBody>
                    <a:bodyPr/>
                    <a:lstStyle/>
                    <a:p>
                      <a:pPr marL="0" marR="0" lvl="0" indent="0" algn="l" rtl="0">
                        <a:spcBef>
                          <a:spcPts val="0"/>
                        </a:spcBef>
                        <a:spcAft>
                          <a:spcPts val="0"/>
                        </a:spcAft>
                        <a:buNone/>
                      </a:pPr>
                      <a:r>
                        <a:rPr lang="en-US" sz="1800">
                          <a:solidFill>
                            <a:schemeClr val="bg2">
                              <a:lumMod val="25000"/>
                            </a:schemeClr>
                          </a:solidFill>
                          <a:sym typeface="Times New Roman"/>
                        </a:rPr>
                        <a:t>2016</a:t>
                      </a:r>
                      <a:endParaRPr sz="1800">
                        <a:solidFill>
                          <a:schemeClr val="bg2">
                            <a:lumMod val="25000"/>
                          </a:schemeClr>
                        </a:solidFill>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800">
                          <a:solidFill>
                            <a:schemeClr val="bg2">
                              <a:lumMod val="25000"/>
                            </a:schemeClr>
                          </a:solidFill>
                          <a:sym typeface="Times New Roman"/>
                        </a:rPr>
                        <a:t>2017</a:t>
                      </a:r>
                      <a:endParaRPr>
                        <a:solidFill>
                          <a:schemeClr val="bg2">
                            <a:lumMod val="25000"/>
                          </a:schemeClr>
                        </a:solidFill>
                      </a:endParaRPr>
                    </a:p>
                  </a:txBody>
                  <a:tcPr marL="91450" marR="91450" marT="45725" marB="45725"/>
                </a:tc>
                <a:tc>
                  <a:txBody>
                    <a:bodyPr/>
                    <a:lstStyle/>
                    <a:p>
                      <a:pPr marL="0" marR="0" lvl="0" indent="0" algn="l" rtl="0">
                        <a:spcBef>
                          <a:spcPts val="0"/>
                        </a:spcBef>
                        <a:spcAft>
                          <a:spcPts val="0"/>
                        </a:spcAft>
                        <a:buNone/>
                      </a:pPr>
                      <a:r>
                        <a:rPr lang="en-US" sz="1800">
                          <a:solidFill>
                            <a:schemeClr val="bg2">
                              <a:lumMod val="25000"/>
                            </a:schemeClr>
                          </a:solidFill>
                          <a:sym typeface="Times New Roman"/>
                        </a:rPr>
                        <a:t>2018</a:t>
                      </a:r>
                      <a:endParaRPr>
                        <a:solidFill>
                          <a:schemeClr val="bg2">
                            <a:lumMod val="25000"/>
                          </a:schemeClr>
                        </a:solidFill>
                      </a:endParaRPr>
                    </a:p>
                  </a:txBody>
                  <a:tcPr marL="91450" marR="91450" marT="45725" marB="45725"/>
                </a:tc>
                <a:tc>
                  <a:txBody>
                    <a:bodyPr/>
                    <a:lstStyle/>
                    <a:p>
                      <a:pPr marL="0" marR="0" lvl="0" indent="0" algn="l" rtl="0">
                        <a:spcBef>
                          <a:spcPts val="0"/>
                        </a:spcBef>
                        <a:spcAft>
                          <a:spcPts val="0"/>
                        </a:spcAft>
                        <a:buNone/>
                      </a:pPr>
                      <a:r>
                        <a:rPr lang="en-US" sz="1800">
                          <a:solidFill>
                            <a:schemeClr val="bg2">
                              <a:lumMod val="25000"/>
                            </a:schemeClr>
                          </a:solidFill>
                          <a:sym typeface="Times New Roman"/>
                        </a:rPr>
                        <a:t>2019</a:t>
                      </a:r>
                      <a:endParaRPr>
                        <a:solidFill>
                          <a:schemeClr val="bg2">
                            <a:lumMod val="25000"/>
                          </a:schemeClr>
                        </a:solidFill>
                      </a:endParaRPr>
                    </a:p>
                  </a:txBody>
                  <a:tcPr marL="91450" marR="91450" marT="45725" marB="45725"/>
                </a:tc>
                <a:tc>
                  <a:txBody>
                    <a:bodyPr/>
                    <a:lstStyle/>
                    <a:p>
                      <a:pPr marL="0" marR="0" lvl="0" indent="0" algn="l" rtl="0">
                        <a:spcBef>
                          <a:spcPts val="0"/>
                        </a:spcBef>
                        <a:spcAft>
                          <a:spcPts val="0"/>
                        </a:spcAft>
                        <a:buNone/>
                      </a:pPr>
                      <a:r>
                        <a:rPr lang="en-US" sz="1800">
                          <a:solidFill>
                            <a:schemeClr val="bg2">
                              <a:lumMod val="25000"/>
                            </a:schemeClr>
                          </a:solidFill>
                          <a:sym typeface="Times New Roman"/>
                        </a:rPr>
                        <a:t>2021</a:t>
                      </a:r>
                      <a:endParaRPr>
                        <a:solidFill>
                          <a:schemeClr val="bg2">
                            <a:lumMod val="25000"/>
                          </a:schemeClr>
                        </a:solidFill>
                      </a:endParaRPr>
                    </a:p>
                  </a:txBody>
                  <a:tcPr marL="91450" marR="91450" marT="45725" marB="45725"/>
                </a:tc>
                <a:tc>
                  <a:txBody>
                    <a:bodyPr/>
                    <a:lstStyle/>
                    <a:p>
                      <a:pPr marL="0" marR="0" lvl="0" indent="0" algn="l" rtl="0">
                        <a:spcBef>
                          <a:spcPts val="0"/>
                        </a:spcBef>
                        <a:spcAft>
                          <a:spcPts val="0"/>
                        </a:spcAft>
                        <a:buNone/>
                      </a:pPr>
                      <a:r>
                        <a:rPr lang="en-US" sz="1800" dirty="0">
                          <a:solidFill>
                            <a:schemeClr val="bg2">
                              <a:lumMod val="25000"/>
                            </a:schemeClr>
                          </a:solidFill>
                          <a:sym typeface="Times New Roman"/>
                        </a:rPr>
                        <a:t>2022</a:t>
                      </a:r>
                      <a:endParaRPr dirty="0">
                        <a:solidFill>
                          <a:schemeClr val="bg2">
                            <a:lumMod val="25000"/>
                          </a:schemeClr>
                        </a:solidFill>
                      </a:endParaRPr>
                    </a:p>
                  </a:txBody>
                  <a:tcPr marL="91450" marR="91450" marT="45725" marB="45725"/>
                </a:tc>
                <a:extLst>
                  <a:ext uri="{0D108BD9-81ED-4DB2-BD59-A6C34878D82A}">
                    <a16:rowId xmlns:a16="http://schemas.microsoft.com/office/drawing/2014/main" val="10000"/>
                  </a:ext>
                </a:extLst>
              </a:tr>
              <a:tr h="5491025">
                <a:tc>
                  <a:txBody>
                    <a:bodyPr/>
                    <a:lstStyle/>
                    <a:p>
                      <a:pPr marL="0" marR="0" lvl="0" indent="0" algn="l" rtl="0">
                        <a:spcBef>
                          <a:spcPts val="0"/>
                        </a:spcBef>
                        <a:spcAft>
                          <a:spcPts val="0"/>
                        </a:spcAft>
                        <a:buNone/>
                      </a:pPr>
                      <a:r>
                        <a:rPr lang="en-US" sz="1800" u="sng" dirty="0">
                          <a:solidFill>
                            <a:schemeClr val="hlink"/>
                          </a:solidFill>
                          <a:sym typeface="Times New Roman"/>
                          <a:hlinkClick r:id="rId3"/>
                        </a:rPr>
                        <a:t>SB 1440</a:t>
                      </a:r>
                      <a:endParaRPr dirty="0"/>
                    </a:p>
                    <a:p>
                      <a:pPr marL="0" marR="0" lvl="0" indent="0" algn="l" rtl="0">
                        <a:spcBef>
                          <a:spcPts val="0"/>
                        </a:spcBef>
                        <a:spcAft>
                          <a:spcPts val="0"/>
                        </a:spcAft>
                        <a:buNone/>
                      </a:pPr>
                      <a:r>
                        <a:rPr lang="en-US" sz="1800" u="sng" dirty="0">
                          <a:solidFill>
                            <a:schemeClr val="hlink"/>
                          </a:solidFill>
                          <a:sym typeface="Times New Roman"/>
                          <a:hlinkClick r:id="rId3"/>
                        </a:rPr>
                        <a:t>(Padilla)</a:t>
                      </a:r>
                      <a:endParaRPr sz="1800" dirty="0">
                        <a:sym typeface="Times New Roman"/>
                      </a:endParaRPr>
                    </a:p>
                    <a:p>
                      <a:pPr marL="0" marR="0" lvl="0" indent="0" algn="l" rtl="0">
                        <a:spcBef>
                          <a:spcPts val="0"/>
                        </a:spcBef>
                        <a:spcAft>
                          <a:spcPts val="0"/>
                        </a:spcAft>
                        <a:buNone/>
                      </a:pPr>
                      <a:r>
                        <a:rPr lang="en-US" sz="1800" dirty="0">
                          <a:solidFill>
                            <a:srgbClr val="204165"/>
                          </a:solidFill>
                          <a:sym typeface="Times New Roman"/>
                        </a:rPr>
                        <a:t>Transfer</a:t>
                      </a:r>
                      <a:endParaRPr dirty="0"/>
                    </a:p>
                    <a:p>
                      <a:pPr marL="0" marR="0" lvl="0" indent="0" algn="l" rtl="0">
                        <a:spcBef>
                          <a:spcPts val="0"/>
                        </a:spcBef>
                        <a:spcAft>
                          <a:spcPts val="0"/>
                        </a:spcAft>
                        <a:buNone/>
                      </a:pPr>
                      <a:endParaRPr sz="1800" dirty="0">
                        <a:sym typeface="Times New Roman"/>
                      </a:endParaRPr>
                    </a:p>
                    <a:p>
                      <a:pPr marL="0" marR="0" lvl="0" indent="0" algn="l" rtl="0">
                        <a:spcBef>
                          <a:spcPts val="0"/>
                        </a:spcBef>
                        <a:spcAft>
                          <a:spcPts val="0"/>
                        </a:spcAft>
                        <a:buNone/>
                      </a:pPr>
                      <a:r>
                        <a:rPr lang="en-US" sz="1800" dirty="0">
                          <a:solidFill>
                            <a:srgbClr val="0000FF"/>
                          </a:solidFill>
                          <a:sym typeface="Times New Roman"/>
                        </a:rPr>
                        <a:t>Associate Degree for Transfer (ADT)</a:t>
                      </a:r>
                      <a:endParaRPr dirty="0">
                        <a:solidFill>
                          <a:srgbClr val="0000FF"/>
                        </a:solidFill>
                      </a:endParaRPr>
                    </a:p>
                  </a:txBody>
                  <a:tcPr marL="91450" marR="91450" marT="45725" marB="45725"/>
                </a:tc>
                <a:tc>
                  <a:txBody>
                    <a:bodyPr/>
                    <a:lstStyle/>
                    <a:p>
                      <a:pPr marL="0" marR="0" lvl="0" indent="0" algn="l" rtl="0">
                        <a:spcBef>
                          <a:spcPts val="0"/>
                        </a:spcBef>
                        <a:spcAft>
                          <a:spcPts val="0"/>
                        </a:spcAft>
                        <a:buNone/>
                      </a:pPr>
                      <a:r>
                        <a:rPr lang="en-US" sz="1800" u="sng" dirty="0">
                          <a:solidFill>
                            <a:schemeClr val="hlink"/>
                          </a:solidFill>
                          <a:sym typeface="Times New Roman"/>
                          <a:hlinkClick r:id="rId4"/>
                        </a:rPr>
                        <a:t>SB 1456</a:t>
                      </a:r>
                      <a:endParaRPr dirty="0"/>
                    </a:p>
                    <a:p>
                      <a:pPr marL="0" marR="0" lvl="0" indent="0" algn="l" rtl="0">
                        <a:spcBef>
                          <a:spcPts val="0"/>
                        </a:spcBef>
                        <a:spcAft>
                          <a:spcPts val="0"/>
                        </a:spcAft>
                        <a:buNone/>
                      </a:pPr>
                      <a:r>
                        <a:rPr lang="en-US" sz="1700" u="sng" dirty="0">
                          <a:solidFill>
                            <a:schemeClr val="hlink"/>
                          </a:solidFill>
                          <a:sym typeface="Times New Roman"/>
                          <a:hlinkClick r:id="rId4"/>
                        </a:rPr>
                        <a:t>(Lowenthal)</a:t>
                      </a:r>
                      <a:endParaRPr sz="1800" dirty="0">
                        <a:sym typeface="Times New Roman"/>
                      </a:endParaRPr>
                    </a:p>
                    <a:p>
                      <a:pPr marL="0" marR="0" lvl="0" indent="0" algn="l" rtl="0">
                        <a:spcBef>
                          <a:spcPts val="0"/>
                        </a:spcBef>
                        <a:spcAft>
                          <a:spcPts val="0"/>
                        </a:spcAft>
                        <a:buNone/>
                      </a:pPr>
                      <a:r>
                        <a:rPr lang="en-US" sz="1800" dirty="0">
                          <a:solidFill>
                            <a:srgbClr val="204165"/>
                          </a:solidFill>
                          <a:sym typeface="Times New Roman"/>
                        </a:rPr>
                        <a:t>Seymour-</a:t>
                      </a:r>
                      <a:endParaRPr sz="1800" dirty="0">
                        <a:solidFill>
                          <a:srgbClr val="204165"/>
                        </a:solidFill>
                        <a:sym typeface="Times New Roman"/>
                      </a:endParaRPr>
                    </a:p>
                    <a:p>
                      <a:pPr marL="0" marR="0" lvl="0" indent="0" algn="l" rtl="0">
                        <a:spcBef>
                          <a:spcPts val="0"/>
                        </a:spcBef>
                        <a:spcAft>
                          <a:spcPts val="0"/>
                        </a:spcAft>
                        <a:buNone/>
                      </a:pPr>
                      <a:r>
                        <a:rPr lang="en-US" sz="1800" dirty="0">
                          <a:solidFill>
                            <a:srgbClr val="204165"/>
                          </a:solidFill>
                          <a:sym typeface="Times New Roman"/>
                        </a:rPr>
                        <a:t>Campbell Student Success Act of 2012</a:t>
                      </a:r>
                      <a:endParaRPr dirty="0"/>
                    </a:p>
                    <a:p>
                      <a:pPr marL="0" marR="0" lvl="0" indent="0" algn="l" rtl="0">
                        <a:spcBef>
                          <a:spcPts val="0"/>
                        </a:spcBef>
                        <a:spcAft>
                          <a:spcPts val="0"/>
                        </a:spcAft>
                        <a:buNone/>
                      </a:pPr>
                      <a:endParaRPr sz="1800" dirty="0">
                        <a:sym typeface="Times New Roman"/>
                      </a:endParaRPr>
                    </a:p>
                    <a:p>
                      <a:pPr marL="0" marR="0" lvl="0" indent="0" algn="l" rtl="0">
                        <a:spcBef>
                          <a:spcPts val="0"/>
                        </a:spcBef>
                        <a:spcAft>
                          <a:spcPts val="0"/>
                        </a:spcAft>
                        <a:buNone/>
                      </a:pPr>
                      <a:r>
                        <a:rPr lang="en-US" sz="1800" dirty="0">
                          <a:solidFill>
                            <a:srgbClr val="0000FF"/>
                          </a:solidFill>
                          <a:sym typeface="Times New Roman"/>
                        </a:rPr>
                        <a:t>Education Plans and Success Metrics</a:t>
                      </a:r>
                      <a:endParaRPr dirty="0">
                        <a:solidFill>
                          <a:srgbClr val="0000FF"/>
                        </a:solidFill>
                      </a:endParaRPr>
                    </a:p>
                  </a:txBody>
                  <a:tcPr marL="91450" marR="91450" marT="45725" marB="45725"/>
                </a:tc>
                <a:tc>
                  <a:txBody>
                    <a:bodyPr/>
                    <a:lstStyle/>
                    <a:p>
                      <a:pPr marL="0" marR="0" lvl="0" indent="0" algn="l" rtl="0">
                        <a:spcBef>
                          <a:spcPts val="0"/>
                        </a:spcBef>
                        <a:spcAft>
                          <a:spcPts val="0"/>
                        </a:spcAft>
                        <a:buNone/>
                      </a:pPr>
                      <a:r>
                        <a:rPr lang="en-US" sz="1800" u="sng" dirty="0">
                          <a:solidFill>
                            <a:schemeClr val="hlink"/>
                          </a:solidFill>
                          <a:sym typeface="Times New Roman"/>
                          <a:hlinkClick r:id="rId5"/>
                        </a:rPr>
                        <a:t>SB 440</a:t>
                      </a:r>
                      <a:endParaRPr dirty="0"/>
                    </a:p>
                    <a:p>
                      <a:pPr marL="0" marR="0" lvl="0" indent="0" algn="l" rtl="0">
                        <a:spcBef>
                          <a:spcPts val="0"/>
                        </a:spcBef>
                        <a:spcAft>
                          <a:spcPts val="0"/>
                        </a:spcAft>
                        <a:buNone/>
                      </a:pPr>
                      <a:r>
                        <a:rPr lang="en-US" sz="1800" u="sng" dirty="0">
                          <a:solidFill>
                            <a:schemeClr val="hlink"/>
                          </a:solidFill>
                          <a:sym typeface="Times New Roman"/>
                          <a:hlinkClick r:id="rId5"/>
                        </a:rPr>
                        <a:t>(Padilla)</a:t>
                      </a:r>
                      <a:endParaRPr sz="1800" dirty="0">
                        <a:sym typeface="Times New Roman"/>
                      </a:endParaRPr>
                    </a:p>
                    <a:p>
                      <a:pPr marL="0" marR="0" lvl="0" indent="0" algn="l" rtl="0">
                        <a:spcBef>
                          <a:spcPts val="0"/>
                        </a:spcBef>
                        <a:spcAft>
                          <a:spcPts val="0"/>
                        </a:spcAft>
                        <a:buNone/>
                      </a:pPr>
                      <a:r>
                        <a:rPr lang="en-US" sz="1500" dirty="0">
                          <a:solidFill>
                            <a:srgbClr val="204165"/>
                          </a:solidFill>
                          <a:sym typeface="Times New Roman"/>
                        </a:rPr>
                        <a:t>Student Transfer Achievement Reform Act</a:t>
                      </a:r>
                      <a:endParaRPr dirty="0"/>
                    </a:p>
                    <a:p>
                      <a:pPr marL="0" marR="0" lvl="0" indent="0" algn="l" rtl="0">
                        <a:spcBef>
                          <a:spcPts val="0"/>
                        </a:spcBef>
                        <a:spcAft>
                          <a:spcPts val="0"/>
                        </a:spcAft>
                        <a:buNone/>
                      </a:pPr>
                      <a:endParaRPr sz="1800" dirty="0">
                        <a:sym typeface="Times New Roman"/>
                      </a:endParaRPr>
                    </a:p>
                    <a:p>
                      <a:pPr marL="0" marR="0" lvl="0" indent="0" algn="l" rtl="0">
                        <a:spcBef>
                          <a:spcPts val="0"/>
                        </a:spcBef>
                        <a:spcAft>
                          <a:spcPts val="0"/>
                        </a:spcAft>
                        <a:buNone/>
                      </a:pPr>
                      <a:r>
                        <a:rPr lang="en-US" sz="1800" dirty="0">
                          <a:solidFill>
                            <a:srgbClr val="0000FF"/>
                          </a:solidFill>
                          <a:sym typeface="Times New Roman"/>
                        </a:rPr>
                        <a:t>ADT if a Local Associate Degree</a:t>
                      </a:r>
                      <a:endParaRPr dirty="0">
                        <a:solidFill>
                          <a:srgbClr val="0000FF"/>
                        </a:solidFill>
                      </a:endParaRPr>
                    </a:p>
                  </a:txBody>
                  <a:tcPr marL="91450" marR="91450" marT="45725" marB="45725"/>
                </a:tc>
                <a:tc>
                  <a:txBody>
                    <a:bodyPr/>
                    <a:lstStyle/>
                    <a:p>
                      <a:pPr marL="0" marR="0" lvl="0" indent="0" algn="l" rtl="0">
                        <a:spcBef>
                          <a:spcPts val="0"/>
                        </a:spcBef>
                        <a:spcAft>
                          <a:spcPts val="0"/>
                        </a:spcAft>
                        <a:buNone/>
                      </a:pPr>
                      <a:r>
                        <a:rPr lang="en-US" sz="1800" u="sng" dirty="0">
                          <a:solidFill>
                            <a:schemeClr val="hlink"/>
                          </a:solidFill>
                          <a:sym typeface="Times New Roman"/>
                          <a:hlinkClick r:id="rId6"/>
                        </a:rPr>
                        <a:t>Strong Workforce Program</a:t>
                      </a:r>
                      <a:endParaRPr sz="1800" dirty="0">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800" u="sng">
                          <a:solidFill>
                            <a:schemeClr val="hlink"/>
                          </a:solidFill>
                          <a:sym typeface="Times New Roman"/>
                          <a:hlinkClick r:id="rId7"/>
                        </a:rPr>
                        <a:t>AB 705</a:t>
                      </a:r>
                      <a:endParaRPr/>
                    </a:p>
                    <a:p>
                      <a:pPr marL="0" marR="0" lvl="0" indent="0" algn="l" rtl="0">
                        <a:spcBef>
                          <a:spcPts val="0"/>
                        </a:spcBef>
                        <a:spcAft>
                          <a:spcPts val="0"/>
                        </a:spcAft>
                        <a:buNone/>
                      </a:pPr>
                      <a:r>
                        <a:rPr lang="en-US" sz="1800" u="sng">
                          <a:solidFill>
                            <a:schemeClr val="hlink"/>
                          </a:solidFill>
                          <a:sym typeface="Times New Roman"/>
                          <a:hlinkClick r:id="rId7"/>
                        </a:rPr>
                        <a:t>(Irwin)</a:t>
                      </a:r>
                      <a:endParaRPr sz="1800">
                        <a:sym typeface="Times New Roman"/>
                      </a:endParaRPr>
                    </a:p>
                    <a:p>
                      <a:pPr marL="0" marR="0" lvl="0" indent="0" algn="l" rtl="0">
                        <a:lnSpc>
                          <a:spcPct val="100000"/>
                        </a:lnSpc>
                        <a:spcBef>
                          <a:spcPts val="0"/>
                        </a:spcBef>
                        <a:spcAft>
                          <a:spcPts val="0"/>
                        </a:spcAft>
                        <a:buClr>
                          <a:srgbClr val="204165"/>
                        </a:buClr>
                        <a:buSzPts val="1600"/>
                        <a:buFont typeface="Times New Roman"/>
                        <a:buNone/>
                      </a:pPr>
                      <a:r>
                        <a:rPr lang="en-US" sz="1600">
                          <a:solidFill>
                            <a:srgbClr val="204165"/>
                          </a:solidFill>
                          <a:sym typeface="Times New Roman"/>
                        </a:rPr>
                        <a:t>Seymour-</a:t>
                      </a:r>
                      <a:endParaRPr sz="1600">
                        <a:solidFill>
                          <a:srgbClr val="204165"/>
                        </a:solidFill>
                        <a:sym typeface="Times New Roman"/>
                      </a:endParaRPr>
                    </a:p>
                    <a:p>
                      <a:pPr marL="0" marR="0" lvl="0" indent="0" algn="l" rtl="0">
                        <a:lnSpc>
                          <a:spcPct val="100000"/>
                        </a:lnSpc>
                        <a:spcBef>
                          <a:spcPts val="0"/>
                        </a:spcBef>
                        <a:spcAft>
                          <a:spcPts val="0"/>
                        </a:spcAft>
                        <a:buClr>
                          <a:srgbClr val="204165"/>
                        </a:buClr>
                        <a:buSzPts val="1600"/>
                        <a:buFont typeface="Times New Roman"/>
                        <a:buNone/>
                      </a:pPr>
                      <a:r>
                        <a:rPr lang="en-US" sz="1600">
                          <a:solidFill>
                            <a:srgbClr val="204165"/>
                          </a:solidFill>
                          <a:sym typeface="Times New Roman"/>
                        </a:rPr>
                        <a:t>Campbell Student Success Act of 2012:</a:t>
                      </a:r>
                      <a:endParaRPr/>
                    </a:p>
                    <a:p>
                      <a:pPr marL="0" marR="0" lvl="0" indent="0" algn="l" rtl="0">
                        <a:spcBef>
                          <a:spcPts val="0"/>
                        </a:spcBef>
                        <a:spcAft>
                          <a:spcPts val="0"/>
                        </a:spcAft>
                        <a:buNone/>
                      </a:pPr>
                      <a:r>
                        <a:rPr lang="en-US" sz="1500">
                          <a:solidFill>
                            <a:srgbClr val="204165"/>
                          </a:solidFill>
                          <a:sym typeface="Times New Roman"/>
                        </a:rPr>
                        <a:t>Matriculation: assessment</a:t>
                      </a:r>
                      <a:endParaRPr/>
                    </a:p>
                    <a:p>
                      <a:pPr marL="0" marR="0" lvl="0" indent="0" algn="l" rtl="0">
                        <a:spcBef>
                          <a:spcPts val="0"/>
                        </a:spcBef>
                        <a:spcAft>
                          <a:spcPts val="0"/>
                        </a:spcAft>
                        <a:buNone/>
                      </a:pPr>
                      <a:endParaRPr sz="1800">
                        <a:sym typeface="Times New Roman"/>
                      </a:endParaRPr>
                    </a:p>
                    <a:p>
                      <a:pPr marL="0" marR="0" lvl="0" indent="0" algn="l" rtl="0">
                        <a:spcBef>
                          <a:spcPts val="0"/>
                        </a:spcBef>
                        <a:spcAft>
                          <a:spcPts val="0"/>
                        </a:spcAft>
                        <a:buNone/>
                      </a:pPr>
                      <a:r>
                        <a:rPr lang="en-US" sz="1500" u="sng">
                          <a:solidFill>
                            <a:schemeClr val="hlink"/>
                          </a:solidFill>
                          <a:sym typeface="Times New Roman"/>
                          <a:hlinkClick r:id="rId8"/>
                        </a:rPr>
                        <a:t>Vision for Success</a:t>
                      </a:r>
                      <a:endParaRPr sz="1500">
                        <a:sym typeface="Times New Roman"/>
                      </a:endParaRPr>
                    </a:p>
                    <a:p>
                      <a:pPr marL="0" marR="0" lvl="0" indent="0" algn="l" rtl="0">
                        <a:spcBef>
                          <a:spcPts val="0"/>
                        </a:spcBef>
                        <a:spcAft>
                          <a:spcPts val="0"/>
                        </a:spcAft>
                        <a:buNone/>
                      </a:pPr>
                      <a:r>
                        <a:rPr lang="en-US" sz="1500">
                          <a:solidFill>
                            <a:srgbClr val="204165"/>
                          </a:solidFill>
                          <a:sym typeface="Times New Roman"/>
                        </a:rPr>
                        <a:t>System Goals</a:t>
                      </a:r>
                      <a:endParaRPr/>
                    </a:p>
                    <a:p>
                      <a:pPr marL="0" marR="0" lvl="0" indent="0" algn="l" rtl="0">
                        <a:spcBef>
                          <a:spcPts val="0"/>
                        </a:spcBef>
                        <a:spcAft>
                          <a:spcPts val="0"/>
                        </a:spcAft>
                        <a:buNone/>
                      </a:pPr>
                      <a:endParaRPr sz="1500">
                        <a:sym typeface="Times New Roman"/>
                      </a:endParaRPr>
                    </a:p>
                    <a:p>
                      <a:pPr marL="0" marR="0" lvl="0" indent="0" algn="l" rtl="0">
                        <a:spcBef>
                          <a:spcPts val="0"/>
                        </a:spcBef>
                        <a:spcAft>
                          <a:spcPts val="0"/>
                        </a:spcAft>
                        <a:buNone/>
                      </a:pPr>
                      <a:r>
                        <a:rPr lang="en-US" sz="1500" u="sng">
                          <a:solidFill>
                            <a:schemeClr val="hlink"/>
                          </a:solidFill>
                          <a:sym typeface="Times New Roman"/>
                          <a:hlinkClick r:id="rId9"/>
                        </a:rPr>
                        <a:t>Guided Pathways</a:t>
                      </a:r>
                      <a:endParaRPr sz="1500">
                        <a:solidFill>
                          <a:srgbClr val="204165"/>
                        </a:solidFill>
                        <a:sym typeface="Times New Roman"/>
                      </a:endParaRPr>
                    </a:p>
                    <a:p>
                      <a:pPr marL="0" marR="0" lvl="0" indent="0" algn="l" rtl="0">
                        <a:spcBef>
                          <a:spcPts val="0"/>
                        </a:spcBef>
                        <a:spcAft>
                          <a:spcPts val="0"/>
                        </a:spcAft>
                        <a:buNone/>
                      </a:pPr>
                      <a:endParaRPr sz="1500">
                        <a:solidFill>
                          <a:srgbClr val="204165"/>
                        </a:solidFill>
                        <a:sym typeface="Times New Roman"/>
                      </a:endParaRPr>
                    </a:p>
                    <a:p>
                      <a:pPr marL="0" marR="0" lvl="0" indent="0" algn="l" rtl="0">
                        <a:spcBef>
                          <a:spcPts val="0"/>
                        </a:spcBef>
                        <a:spcAft>
                          <a:spcPts val="0"/>
                        </a:spcAft>
                        <a:buNone/>
                      </a:pPr>
                      <a:r>
                        <a:rPr lang="en-US" sz="1500" u="sng">
                          <a:solidFill>
                            <a:schemeClr val="hlink"/>
                          </a:solidFill>
                          <a:sym typeface="Times New Roman"/>
                          <a:hlinkClick r:id="rId10"/>
                        </a:rPr>
                        <a:t>Open Educational Resources Initiative</a:t>
                      </a:r>
                      <a:endParaRPr sz="1500">
                        <a:solidFill>
                          <a:schemeClr val="lt2"/>
                        </a:solidFill>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800" dirty="0">
                          <a:solidFill>
                            <a:srgbClr val="0000FF"/>
                          </a:solidFill>
                          <a:sym typeface="Times New Roman"/>
                        </a:rPr>
                        <a:t>Budget Act:</a:t>
                      </a:r>
                      <a:endParaRPr dirty="0">
                        <a:solidFill>
                          <a:srgbClr val="0000FF"/>
                        </a:solidFill>
                      </a:endParaRPr>
                    </a:p>
                    <a:p>
                      <a:pPr marL="0" marR="0" lvl="0" indent="0" algn="l" rtl="0">
                        <a:spcBef>
                          <a:spcPts val="0"/>
                        </a:spcBef>
                        <a:spcAft>
                          <a:spcPts val="0"/>
                        </a:spcAft>
                        <a:buNone/>
                      </a:pPr>
                      <a:r>
                        <a:rPr lang="en-US" sz="1800" dirty="0">
                          <a:solidFill>
                            <a:srgbClr val="204165"/>
                          </a:solidFill>
                          <a:sym typeface="Times New Roman"/>
                        </a:rPr>
                        <a:t>Student Centered Funding Formula</a:t>
                      </a:r>
                      <a:endParaRPr dirty="0"/>
                    </a:p>
                    <a:p>
                      <a:pPr marL="0" marR="0" lvl="0" indent="0" algn="l" rtl="0">
                        <a:spcBef>
                          <a:spcPts val="0"/>
                        </a:spcBef>
                        <a:spcAft>
                          <a:spcPts val="0"/>
                        </a:spcAft>
                        <a:buNone/>
                      </a:pPr>
                      <a:r>
                        <a:rPr lang="en-US" sz="1800" b="1" dirty="0">
                          <a:solidFill>
                            <a:srgbClr val="204165"/>
                          </a:solidFill>
                          <a:sym typeface="Times New Roman"/>
                        </a:rPr>
                        <a:t>(SCFF)</a:t>
                      </a:r>
                      <a:endParaRPr sz="1800" b="1" dirty="0">
                        <a:solidFill>
                          <a:srgbClr val="204165"/>
                        </a:solidFill>
                        <a:sym typeface="Times New Roman"/>
                      </a:endParaRPr>
                    </a:p>
                    <a:p>
                      <a:pPr marL="0" marR="0" lvl="0" indent="0" algn="l" rtl="0">
                        <a:spcBef>
                          <a:spcPts val="0"/>
                        </a:spcBef>
                        <a:spcAft>
                          <a:spcPts val="0"/>
                        </a:spcAft>
                        <a:buNone/>
                      </a:pPr>
                      <a:endParaRPr sz="1800" b="1" dirty="0">
                        <a:solidFill>
                          <a:srgbClr val="204165"/>
                        </a:solidFill>
                        <a:sym typeface="Times New Roman"/>
                      </a:endParaRPr>
                    </a:p>
                    <a:p>
                      <a:pPr marL="0" marR="0" lvl="0" indent="0" algn="l" rtl="0">
                        <a:spcBef>
                          <a:spcPts val="0"/>
                        </a:spcBef>
                        <a:spcAft>
                          <a:spcPts val="0"/>
                        </a:spcAft>
                        <a:buNone/>
                      </a:pPr>
                      <a:r>
                        <a:rPr lang="en-US" sz="1800" dirty="0" err="1">
                          <a:solidFill>
                            <a:srgbClr val="204165"/>
                          </a:solidFill>
                          <a:sym typeface="Times New Roman"/>
                        </a:rPr>
                        <a:t>Calbright</a:t>
                      </a:r>
                      <a:endParaRPr sz="1800" dirty="0">
                        <a:solidFill>
                          <a:srgbClr val="204165"/>
                        </a:solidFill>
                        <a:latin typeface="Times New Roman"/>
                        <a:ea typeface="Times New Roman"/>
                        <a:cs typeface="Times New Roman"/>
                        <a:sym typeface="Times New Roman"/>
                      </a:endParaRPr>
                    </a:p>
                  </a:txBody>
                  <a:tcPr marL="91450" marR="91450" marT="45725" marB="45725"/>
                </a:tc>
                <a:tc>
                  <a:txBody>
                    <a:bodyPr/>
                    <a:lstStyle/>
                    <a:p>
                      <a:pPr marL="0" marR="0" lvl="0" indent="0" algn="l" rtl="0">
                        <a:spcBef>
                          <a:spcPts val="0"/>
                        </a:spcBef>
                        <a:spcAft>
                          <a:spcPts val="0"/>
                        </a:spcAft>
                        <a:buNone/>
                      </a:pPr>
                      <a:r>
                        <a:rPr lang="en-US" sz="1800">
                          <a:solidFill>
                            <a:srgbClr val="0000FF"/>
                          </a:solidFill>
                          <a:sym typeface="Times New Roman"/>
                        </a:rPr>
                        <a:t>Budget Act:</a:t>
                      </a:r>
                      <a:endParaRPr>
                        <a:solidFill>
                          <a:srgbClr val="0000FF"/>
                        </a:solidFill>
                      </a:endParaRPr>
                    </a:p>
                    <a:p>
                      <a:pPr marL="0" marR="0" lvl="0" indent="0" algn="l" rtl="0">
                        <a:spcBef>
                          <a:spcPts val="0"/>
                        </a:spcBef>
                        <a:spcAft>
                          <a:spcPts val="0"/>
                        </a:spcAft>
                        <a:buNone/>
                      </a:pPr>
                      <a:r>
                        <a:rPr lang="en-US" sz="1800">
                          <a:solidFill>
                            <a:srgbClr val="204165"/>
                          </a:solidFill>
                          <a:sym typeface="Times New Roman"/>
                        </a:rPr>
                        <a:t>Cradle-to-Career Data System</a:t>
                      </a:r>
                      <a:endParaRPr/>
                    </a:p>
                  </a:txBody>
                  <a:tcPr marL="91450" marR="91450" marT="45725" marB="45725"/>
                </a:tc>
                <a:tc>
                  <a:txBody>
                    <a:bodyPr/>
                    <a:lstStyle/>
                    <a:p>
                      <a:pPr marL="0" marR="0" lvl="0" indent="0" algn="l" rtl="0">
                        <a:spcBef>
                          <a:spcPts val="0"/>
                        </a:spcBef>
                        <a:spcAft>
                          <a:spcPts val="0"/>
                        </a:spcAft>
                        <a:buNone/>
                      </a:pPr>
                      <a:r>
                        <a:rPr lang="en-US" sz="1800" u="sng" dirty="0">
                          <a:solidFill>
                            <a:schemeClr val="hlink"/>
                          </a:solidFill>
                          <a:sym typeface="Times New Roman"/>
                          <a:hlinkClick r:id="rId11"/>
                        </a:rPr>
                        <a:t>AB 928</a:t>
                      </a:r>
                      <a:endParaRPr dirty="0"/>
                    </a:p>
                    <a:p>
                      <a:pPr marL="0" marR="0" lvl="0" indent="0" algn="l" rtl="0">
                        <a:spcBef>
                          <a:spcPts val="0"/>
                        </a:spcBef>
                        <a:spcAft>
                          <a:spcPts val="0"/>
                        </a:spcAft>
                        <a:buNone/>
                      </a:pPr>
                      <a:r>
                        <a:rPr lang="en-US" sz="1800" u="sng" dirty="0">
                          <a:solidFill>
                            <a:schemeClr val="hlink"/>
                          </a:solidFill>
                          <a:sym typeface="Times New Roman"/>
                          <a:hlinkClick r:id="rId11"/>
                        </a:rPr>
                        <a:t>(Berman)</a:t>
                      </a:r>
                      <a:endParaRPr sz="1800" dirty="0">
                        <a:sym typeface="Times New Roman"/>
                      </a:endParaRPr>
                    </a:p>
                    <a:p>
                      <a:pPr marL="0" marR="0" lvl="0" indent="0" algn="l" rtl="0">
                        <a:spcBef>
                          <a:spcPts val="0"/>
                        </a:spcBef>
                        <a:spcAft>
                          <a:spcPts val="0"/>
                        </a:spcAft>
                        <a:buNone/>
                      </a:pPr>
                      <a:r>
                        <a:rPr lang="en-US" sz="1500" dirty="0">
                          <a:solidFill>
                            <a:srgbClr val="204165"/>
                          </a:solidFill>
                          <a:sym typeface="Times New Roman"/>
                        </a:rPr>
                        <a:t>Student</a:t>
                      </a:r>
                      <a:r>
                        <a:rPr lang="en-US" sz="1600" dirty="0">
                          <a:solidFill>
                            <a:srgbClr val="204165"/>
                          </a:solidFill>
                          <a:sym typeface="Times New Roman"/>
                        </a:rPr>
                        <a:t> </a:t>
                      </a:r>
                      <a:r>
                        <a:rPr lang="en-US" sz="1500" dirty="0">
                          <a:solidFill>
                            <a:srgbClr val="204165"/>
                          </a:solidFill>
                          <a:sym typeface="Times New Roman"/>
                        </a:rPr>
                        <a:t>Transfer Achievement Reform Act of 2021</a:t>
                      </a:r>
                      <a:endParaRPr dirty="0"/>
                    </a:p>
                    <a:p>
                      <a:pPr marL="0" marR="0" lvl="0" indent="0" algn="l" rtl="0">
                        <a:spcBef>
                          <a:spcPts val="0"/>
                        </a:spcBef>
                        <a:spcAft>
                          <a:spcPts val="0"/>
                        </a:spcAft>
                        <a:buNone/>
                      </a:pPr>
                      <a:endParaRPr sz="1000" dirty="0">
                        <a:sym typeface="Times New Roman"/>
                      </a:endParaRPr>
                    </a:p>
                    <a:p>
                      <a:pPr marL="0" marR="0" lvl="0" indent="0" algn="l" rtl="0">
                        <a:spcBef>
                          <a:spcPts val="0"/>
                        </a:spcBef>
                        <a:spcAft>
                          <a:spcPts val="0"/>
                        </a:spcAft>
                        <a:buNone/>
                      </a:pPr>
                      <a:r>
                        <a:rPr lang="en-US" sz="1800" u="sng" dirty="0">
                          <a:solidFill>
                            <a:schemeClr val="hlink"/>
                          </a:solidFill>
                          <a:sym typeface="Times New Roman"/>
                          <a:hlinkClick r:id="rId12"/>
                        </a:rPr>
                        <a:t>AB 1111</a:t>
                      </a:r>
                      <a:endParaRPr dirty="0"/>
                    </a:p>
                    <a:p>
                      <a:pPr marL="0" marR="0" lvl="0" indent="0" algn="l" rtl="0">
                        <a:spcBef>
                          <a:spcPts val="0"/>
                        </a:spcBef>
                        <a:spcAft>
                          <a:spcPts val="0"/>
                        </a:spcAft>
                        <a:buNone/>
                      </a:pPr>
                      <a:r>
                        <a:rPr lang="en-US" sz="1800" u="sng" dirty="0">
                          <a:solidFill>
                            <a:schemeClr val="hlink"/>
                          </a:solidFill>
                          <a:sym typeface="Times New Roman"/>
                          <a:hlinkClick r:id="rId12"/>
                        </a:rPr>
                        <a:t>(Berman)</a:t>
                      </a:r>
                      <a:endParaRPr sz="1800" dirty="0">
                        <a:sym typeface="Times New Roman"/>
                      </a:endParaRPr>
                    </a:p>
                    <a:p>
                      <a:pPr marL="0" marR="0" lvl="0" indent="0" algn="l" rtl="0">
                        <a:spcBef>
                          <a:spcPts val="0"/>
                        </a:spcBef>
                        <a:spcAft>
                          <a:spcPts val="0"/>
                        </a:spcAft>
                        <a:buNone/>
                      </a:pPr>
                      <a:r>
                        <a:rPr lang="en-US" sz="1800" dirty="0">
                          <a:solidFill>
                            <a:srgbClr val="204165"/>
                          </a:solidFill>
                          <a:sym typeface="Times New Roman"/>
                        </a:rPr>
                        <a:t>Common Course Numbering</a:t>
                      </a:r>
                      <a:endParaRPr dirty="0"/>
                    </a:p>
                    <a:p>
                      <a:pPr marL="0" marR="0" lvl="0" indent="0" algn="l" rtl="0">
                        <a:spcBef>
                          <a:spcPts val="0"/>
                        </a:spcBef>
                        <a:spcAft>
                          <a:spcPts val="0"/>
                        </a:spcAft>
                        <a:buNone/>
                      </a:pPr>
                      <a:endParaRPr sz="1000" dirty="0">
                        <a:solidFill>
                          <a:srgbClr val="204165"/>
                        </a:solidFill>
                        <a:sym typeface="Times New Roman"/>
                      </a:endParaRPr>
                    </a:p>
                    <a:p>
                      <a:pPr marL="0" marR="0" lvl="0" indent="0" algn="l" rtl="0">
                        <a:spcBef>
                          <a:spcPts val="0"/>
                        </a:spcBef>
                        <a:spcAft>
                          <a:spcPts val="0"/>
                        </a:spcAft>
                        <a:buNone/>
                      </a:pPr>
                      <a:r>
                        <a:rPr lang="en-US" sz="1800" u="sng" dirty="0">
                          <a:solidFill>
                            <a:schemeClr val="hlink"/>
                          </a:solidFill>
                          <a:sym typeface="Times New Roman"/>
                          <a:hlinkClick r:id="rId13"/>
                        </a:rPr>
                        <a:t>AB 927 (Medina)</a:t>
                      </a:r>
                      <a:endParaRPr sz="1800" dirty="0">
                        <a:solidFill>
                          <a:srgbClr val="204165"/>
                        </a:solidFill>
                        <a:sym typeface="Times New Roman"/>
                      </a:endParaRPr>
                    </a:p>
                    <a:p>
                      <a:pPr marL="0" marR="0" lvl="0" indent="0" algn="l" rtl="0">
                        <a:spcBef>
                          <a:spcPts val="0"/>
                        </a:spcBef>
                        <a:spcAft>
                          <a:spcPts val="0"/>
                        </a:spcAft>
                        <a:buNone/>
                      </a:pPr>
                      <a:r>
                        <a:rPr lang="en-US" sz="1500" dirty="0">
                          <a:solidFill>
                            <a:srgbClr val="204165"/>
                          </a:solidFill>
                          <a:sym typeface="Times New Roman"/>
                        </a:rPr>
                        <a:t>Baccalaureate Degrees</a:t>
                      </a:r>
                      <a:endParaRPr sz="1500" dirty="0"/>
                    </a:p>
                    <a:p>
                      <a:pPr marL="0" marR="0" lvl="0" indent="0" algn="l" rtl="0">
                        <a:spcBef>
                          <a:spcPts val="0"/>
                        </a:spcBef>
                        <a:spcAft>
                          <a:spcPts val="0"/>
                        </a:spcAft>
                        <a:buNone/>
                      </a:pPr>
                      <a:endParaRPr sz="1000" dirty="0">
                        <a:solidFill>
                          <a:srgbClr val="204165"/>
                        </a:solidFill>
                        <a:sym typeface="Times New Roman"/>
                      </a:endParaRPr>
                    </a:p>
                    <a:p>
                      <a:pPr marL="0" marR="0" lvl="0" indent="0" algn="l" rtl="0">
                        <a:spcBef>
                          <a:spcPts val="0"/>
                        </a:spcBef>
                        <a:spcAft>
                          <a:spcPts val="0"/>
                        </a:spcAft>
                        <a:buNone/>
                      </a:pPr>
                      <a:r>
                        <a:rPr lang="en-US" sz="1800" u="sng" dirty="0">
                          <a:solidFill>
                            <a:schemeClr val="hlink"/>
                          </a:solidFill>
                          <a:sym typeface="Times New Roman"/>
                          <a:hlinkClick r:id="rId14"/>
                        </a:rPr>
                        <a:t>Ethnic Studies</a:t>
                      </a:r>
                      <a:endParaRPr dirty="0"/>
                    </a:p>
                  </a:txBody>
                  <a:tcPr marL="91450" marR="91450" marT="45725" marB="45725"/>
                </a:tc>
                <a:tc>
                  <a:txBody>
                    <a:bodyPr/>
                    <a:lstStyle/>
                    <a:p>
                      <a:pPr marL="0" marR="0" lvl="0" indent="0" algn="l" rtl="0">
                        <a:spcBef>
                          <a:spcPts val="0"/>
                        </a:spcBef>
                        <a:spcAft>
                          <a:spcPts val="0"/>
                        </a:spcAft>
                        <a:buNone/>
                      </a:pPr>
                      <a:r>
                        <a:rPr lang="en-US" sz="1800" u="sng" dirty="0">
                          <a:solidFill>
                            <a:schemeClr val="hlink"/>
                          </a:solidFill>
                          <a:sym typeface="Times New Roman"/>
                          <a:hlinkClick r:id="rId15"/>
                        </a:rPr>
                        <a:t>AB 1705</a:t>
                      </a:r>
                      <a:endParaRPr dirty="0"/>
                    </a:p>
                    <a:p>
                      <a:pPr marL="0" marR="0" lvl="0" indent="0" algn="l" rtl="0">
                        <a:spcBef>
                          <a:spcPts val="0"/>
                        </a:spcBef>
                        <a:spcAft>
                          <a:spcPts val="0"/>
                        </a:spcAft>
                        <a:buNone/>
                      </a:pPr>
                      <a:r>
                        <a:rPr lang="en-US" sz="1800" u="sng" dirty="0">
                          <a:solidFill>
                            <a:schemeClr val="hlink"/>
                          </a:solidFill>
                          <a:sym typeface="Times New Roman"/>
                          <a:hlinkClick r:id="rId15"/>
                        </a:rPr>
                        <a:t>(Irwin)</a:t>
                      </a:r>
                      <a:endParaRPr sz="1800" dirty="0">
                        <a:sym typeface="Times New Roman"/>
                      </a:endParaRPr>
                    </a:p>
                    <a:p>
                      <a:pPr marL="0" marR="0" lvl="0" indent="0" algn="l" rtl="0">
                        <a:lnSpc>
                          <a:spcPct val="100000"/>
                        </a:lnSpc>
                        <a:spcBef>
                          <a:spcPts val="0"/>
                        </a:spcBef>
                        <a:spcAft>
                          <a:spcPts val="0"/>
                        </a:spcAft>
                        <a:buClr>
                          <a:srgbClr val="3B75B6"/>
                        </a:buClr>
                        <a:buSzPts val="1600"/>
                        <a:buFont typeface="Times New Roman"/>
                        <a:buNone/>
                      </a:pPr>
                      <a:r>
                        <a:rPr lang="en-US" sz="1600" dirty="0">
                          <a:solidFill>
                            <a:srgbClr val="3B75B6"/>
                          </a:solidFill>
                          <a:sym typeface="Times New Roman"/>
                        </a:rPr>
                        <a:t>Seymour-Campbell Student Success Act of 2012</a:t>
                      </a:r>
                      <a:endParaRPr dirty="0"/>
                    </a:p>
                    <a:p>
                      <a:pPr marL="0" marR="0" lvl="0" indent="0" algn="l" rtl="0">
                        <a:spcBef>
                          <a:spcPts val="0"/>
                        </a:spcBef>
                        <a:spcAft>
                          <a:spcPts val="0"/>
                        </a:spcAft>
                        <a:buNone/>
                      </a:pPr>
                      <a:endParaRPr sz="1800" dirty="0">
                        <a:sym typeface="Times New Roman"/>
                      </a:endParaRPr>
                    </a:p>
                    <a:p>
                      <a:pPr marL="0" marR="0" lvl="0" indent="0" algn="l" rtl="0">
                        <a:spcBef>
                          <a:spcPts val="0"/>
                        </a:spcBef>
                        <a:spcAft>
                          <a:spcPts val="0"/>
                        </a:spcAft>
                        <a:buNone/>
                      </a:pPr>
                      <a:r>
                        <a:rPr lang="en-US" sz="1800" dirty="0">
                          <a:solidFill>
                            <a:srgbClr val="002060"/>
                          </a:solidFill>
                          <a:sym typeface="Times New Roman"/>
                        </a:rPr>
                        <a:t>All students (with limited exceptions) in transfer-level English and math</a:t>
                      </a:r>
                      <a:endParaRPr dirty="0"/>
                    </a:p>
                    <a:p>
                      <a:pPr marL="0" marR="0" lvl="0" indent="0" algn="l" rtl="0">
                        <a:spcBef>
                          <a:spcPts val="0"/>
                        </a:spcBef>
                        <a:spcAft>
                          <a:spcPts val="0"/>
                        </a:spcAft>
                        <a:buNone/>
                      </a:pPr>
                      <a:endParaRPr sz="1800" dirty="0">
                        <a:latin typeface="Times New Roman"/>
                        <a:ea typeface="Times New Roman"/>
                        <a:cs typeface="Times New Roman"/>
                        <a:sym typeface="Times New Roman"/>
                      </a:endParaRPr>
                    </a:p>
                  </a:txBody>
                  <a:tcPr marL="91450" marR="91450" marT="45725" marB="45725"/>
                </a:tc>
                <a:extLst>
                  <a:ext uri="{0D108BD9-81ED-4DB2-BD59-A6C34878D82A}">
                    <a16:rowId xmlns:a16="http://schemas.microsoft.com/office/drawing/2014/main" val="10001"/>
                  </a:ext>
                </a:extLst>
              </a:tr>
            </a:tbl>
          </a:graphicData>
        </a:graphic>
      </p:graphicFrame>
      <p:sp>
        <p:nvSpPr>
          <p:cNvPr id="98" name="Google Shape;98;p14"/>
          <p:cNvSpPr txBox="1"/>
          <p:nvPr/>
        </p:nvSpPr>
        <p:spPr>
          <a:xfrm>
            <a:off x="1478625" y="112650"/>
            <a:ext cx="91533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dirty="0">
                <a:solidFill>
                  <a:schemeClr val="accent4">
                    <a:lumMod val="75000"/>
                  </a:schemeClr>
                </a:solidFill>
                <a:latin typeface="Times New Roman"/>
                <a:ea typeface="Times New Roman"/>
                <a:cs typeface="Times New Roman"/>
                <a:sym typeface="Times New Roman"/>
              </a:rPr>
              <a:t>12 Years of Initiatives Impacting </a:t>
            </a:r>
            <a:r>
              <a:rPr lang="en-US" sz="2400" b="1" dirty="0">
                <a:solidFill>
                  <a:schemeClr val="accent4">
                    <a:lumMod val="75000"/>
                  </a:schemeClr>
                </a:solidFill>
                <a:latin typeface="Times New Roman"/>
                <a:ea typeface="Times New Roman"/>
                <a:cs typeface="Times New Roman"/>
                <a:sym typeface="Times New Roman"/>
              </a:rPr>
              <a:t>CCC Educational Programs</a:t>
            </a:r>
            <a:endParaRPr dirty="0">
              <a:solidFill>
                <a:schemeClr val="accent4">
                  <a:lumMod val="75000"/>
                </a:schemeClr>
              </a:solidFill>
            </a:endParaRPr>
          </a:p>
        </p:txBody>
      </p:sp>
    </p:spTree>
    <p:extLst>
      <p:ext uri="{BB962C8B-B14F-4D97-AF65-F5344CB8AC3E}">
        <p14:creationId xmlns:p14="http://schemas.microsoft.com/office/powerpoint/2010/main" val="3182241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1277650" y="365126"/>
            <a:ext cx="10046043" cy="9038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dirty="0"/>
              <a:t>Impact on Career Education</a:t>
            </a:r>
            <a:endParaRPr dirty="0"/>
          </a:p>
        </p:txBody>
      </p:sp>
      <p:sp>
        <p:nvSpPr>
          <p:cNvPr id="104" name="Google Shape;104;p15"/>
          <p:cNvSpPr txBox="1">
            <a:spLocks noGrp="1"/>
          </p:cNvSpPr>
          <p:nvPr>
            <p:ph sz="half" idx="1"/>
          </p:nvPr>
        </p:nvSpPr>
        <p:spPr>
          <a:xfrm>
            <a:off x="1277650" y="1429305"/>
            <a:ext cx="10058400" cy="4788615"/>
          </a:xfrm>
          <a:prstGeom prst="rect">
            <a:avLst/>
          </a:prstGeom>
          <a:noFill/>
          <a:ln>
            <a:noFill/>
          </a:ln>
        </p:spPr>
        <p:txBody>
          <a:bodyPr spcFirstLastPara="1" wrap="square" lIns="0" tIns="45700" rIns="91425" bIns="45700" anchor="t" anchorCtr="0">
            <a:normAutofit fontScale="55000" lnSpcReduction="20000"/>
          </a:bodyPr>
          <a:lstStyle/>
          <a:p>
            <a:pPr marL="0" lvl="0" indent="0" algn="l" rtl="0">
              <a:lnSpc>
                <a:spcPct val="100000"/>
              </a:lnSpc>
              <a:spcBef>
                <a:spcPts val="0"/>
              </a:spcBef>
              <a:spcAft>
                <a:spcPts val="0"/>
              </a:spcAft>
              <a:buClr>
                <a:srgbClr val="3A3838"/>
              </a:buClr>
              <a:buSzPct val="100000"/>
              <a:buNone/>
            </a:pPr>
            <a:r>
              <a:rPr lang="en-US" b="1" dirty="0">
                <a:latin typeface="Tahoma" panose="020B0604030504040204" pitchFamily="34" charset="0"/>
                <a:ea typeface="Tahoma" panose="020B0604030504040204" pitchFamily="34" charset="0"/>
                <a:cs typeface="Tahoma" panose="020B0604030504040204" pitchFamily="34" charset="0"/>
              </a:rPr>
              <a:t>Focus on Transfer Pathway</a:t>
            </a:r>
            <a:endParaRPr b="1" dirty="0">
              <a:latin typeface="Tahoma" panose="020B0604030504040204" pitchFamily="34" charset="0"/>
              <a:ea typeface="Tahoma" panose="020B0604030504040204" pitchFamily="34" charset="0"/>
              <a:cs typeface="Tahoma" panose="020B0604030504040204" pitchFamily="34" charset="0"/>
            </a:endParaRPr>
          </a:p>
          <a:p>
            <a:pPr marL="457200" lvl="0" indent="-308610" algn="l" rtl="0">
              <a:lnSpc>
                <a:spcPct val="100000"/>
              </a:lnSpc>
              <a:spcBef>
                <a:spcPts val="1000"/>
              </a:spcBef>
              <a:spcAft>
                <a:spcPts val="0"/>
              </a:spcAft>
              <a:buSzPct val="69230"/>
              <a:buChar char="•"/>
            </a:pPr>
            <a:r>
              <a:rPr lang="en-US" dirty="0">
                <a:latin typeface="Tahoma" panose="020B0604030504040204" pitchFamily="34" charset="0"/>
                <a:ea typeface="Tahoma" panose="020B0604030504040204" pitchFamily="34" charset="0"/>
                <a:cs typeface="Tahoma" panose="020B0604030504040204" pitchFamily="34" charset="0"/>
              </a:rPr>
              <a:t>Associate Degree for Transfer not the best option for all students</a:t>
            </a:r>
          </a:p>
          <a:p>
            <a:pPr marL="457200" lvl="0" indent="-308610" algn="l" rtl="0">
              <a:lnSpc>
                <a:spcPct val="100000"/>
              </a:lnSpc>
              <a:spcBef>
                <a:spcPts val="1000"/>
              </a:spcBef>
              <a:spcAft>
                <a:spcPts val="0"/>
              </a:spcAft>
              <a:buSzPct val="69230"/>
              <a:buChar char="•"/>
            </a:pPr>
            <a:r>
              <a:rPr lang="en-US" dirty="0">
                <a:latin typeface="Tahoma" panose="020B0604030504040204" pitchFamily="34" charset="0"/>
                <a:ea typeface="Tahoma" panose="020B0604030504040204" pitchFamily="34" charset="0"/>
                <a:cs typeface="Tahoma" panose="020B0604030504040204" pitchFamily="34" charset="0"/>
              </a:rPr>
              <a:t>Local degree or UC Transfer Admission Guarantee (TAG) agreements might increase chance for acceptance to CSU/UC of choice</a:t>
            </a:r>
            <a:endParaRPr dirty="0">
              <a:latin typeface="Tahoma" panose="020B0604030504040204" pitchFamily="34" charset="0"/>
              <a:ea typeface="Tahoma" panose="020B0604030504040204" pitchFamily="34" charset="0"/>
              <a:cs typeface="Tahoma" panose="020B0604030504040204" pitchFamily="34" charset="0"/>
            </a:endParaRPr>
          </a:p>
          <a:p>
            <a:pPr marL="0" lvl="0" indent="0" algn="l" rtl="0">
              <a:lnSpc>
                <a:spcPct val="100000"/>
              </a:lnSpc>
              <a:spcBef>
                <a:spcPts val="1000"/>
              </a:spcBef>
              <a:spcAft>
                <a:spcPts val="0"/>
              </a:spcAft>
              <a:buClr>
                <a:srgbClr val="3A3838"/>
              </a:buClr>
              <a:buSzPct val="100000"/>
              <a:buNone/>
            </a:pPr>
            <a:r>
              <a:rPr lang="en-US" b="1" dirty="0">
                <a:latin typeface="Tahoma" panose="020B0604030504040204" pitchFamily="34" charset="0"/>
                <a:ea typeface="Tahoma" panose="020B0604030504040204" pitchFamily="34" charset="0"/>
                <a:cs typeface="Tahoma" panose="020B0604030504040204" pitchFamily="34" charset="0"/>
              </a:rPr>
              <a:t>Guided Pathways</a:t>
            </a:r>
            <a:endParaRPr b="1" dirty="0">
              <a:latin typeface="Tahoma" panose="020B0604030504040204" pitchFamily="34" charset="0"/>
              <a:ea typeface="Tahoma" panose="020B0604030504040204" pitchFamily="34" charset="0"/>
              <a:cs typeface="Tahoma" panose="020B0604030504040204" pitchFamily="34" charset="0"/>
            </a:endParaRPr>
          </a:p>
          <a:p>
            <a:pPr marL="457200" lvl="0" indent="-308610" algn="l" rtl="0">
              <a:lnSpc>
                <a:spcPct val="100000"/>
              </a:lnSpc>
              <a:spcBef>
                <a:spcPts val="1000"/>
              </a:spcBef>
              <a:spcAft>
                <a:spcPts val="0"/>
              </a:spcAft>
              <a:buSzPct val="69230"/>
              <a:buChar char="•"/>
            </a:pPr>
            <a:r>
              <a:rPr lang="en-US" dirty="0">
                <a:latin typeface="Tahoma" panose="020B0604030504040204" pitchFamily="34" charset="0"/>
                <a:ea typeface="Tahoma" panose="020B0604030504040204" pitchFamily="34" charset="0"/>
                <a:cs typeface="Tahoma" panose="020B0604030504040204" pitchFamily="34" charset="0"/>
              </a:rPr>
              <a:t>First year - core general education (GE) focus inadvertently decreasing enrollment of certain programs</a:t>
            </a:r>
            <a:endParaRPr dirty="0">
              <a:latin typeface="Tahoma" panose="020B0604030504040204" pitchFamily="34" charset="0"/>
              <a:ea typeface="Tahoma" panose="020B0604030504040204" pitchFamily="34" charset="0"/>
              <a:cs typeface="Tahoma" panose="020B0604030504040204" pitchFamily="34" charset="0"/>
            </a:endParaRPr>
          </a:p>
          <a:p>
            <a:pPr marL="0" lvl="0" indent="0" algn="l" rtl="0">
              <a:lnSpc>
                <a:spcPct val="100000"/>
              </a:lnSpc>
              <a:spcBef>
                <a:spcPts val="1000"/>
              </a:spcBef>
              <a:spcAft>
                <a:spcPts val="0"/>
              </a:spcAft>
              <a:buClr>
                <a:srgbClr val="3A3838"/>
              </a:buClr>
              <a:buSzPct val="100000"/>
              <a:buNone/>
            </a:pPr>
            <a:r>
              <a:rPr lang="en-US" b="1" dirty="0">
                <a:latin typeface="Tahoma" panose="020B0604030504040204" pitchFamily="34" charset="0"/>
                <a:ea typeface="Tahoma" panose="020B0604030504040204" pitchFamily="34" charset="0"/>
                <a:cs typeface="Tahoma" panose="020B0604030504040204" pitchFamily="34" charset="0"/>
              </a:rPr>
              <a:t>Student Centered Funding Formular (SCFF)</a:t>
            </a:r>
            <a:endParaRPr b="1" dirty="0">
              <a:latin typeface="Tahoma" panose="020B0604030504040204" pitchFamily="34" charset="0"/>
              <a:ea typeface="Tahoma" panose="020B0604030504040204" pitchFamily="34" charset="0"/>
              <a:cs typeface="Tahoma" panose="020B0604030504040204" pitchFamily="34" charset="0"/>
            </a:endParaRPr>
          </a:p>
          <a:p>
            <a:pPr marL="457200" lvl="0" indent="-308610" algn="l" rtl="0">
              <a:lnSpc>
                <a:spcPct val="100000"/>
              </a:lnSpc>
              <a:spcBef>
                <a:spcPts val="1000"/>
              </a:spcBef>
              <a:spcAft>
                <a:spcPts val="0"/>
              </a:spcAft>
              <a:buSzPct val="69230"/>
              <a:buChar char="•"/>
            </a:pPr>
            <a:r>
              <a:rPr lang="en-US" dirty="0">
                <a:latin typeface="Tahoma" panose="020B0604030504040204" pitchFamily="34" charset="0"/>
                <a:ea typeface="Tahoma" panose="020B0604030504040204" pitchFamily="34" charset="0"/>
                <a:cs typeface="Tahoma" panose="020B0604030504040204" pitchFamily="34" charset="0"/>
              </a:rPr>
              <a:t>Transfer monetized over certificates</a:t>
            </a:r>
            <a:endParaRPr dirty="0">
              <a:latin typeface="Tahoma" panose="020B0604030504040204" pitchFamily="34" charset="0"/>
              <a:ea typeface="Tahoma" panose="020B0604030504040204" pitchFamily="34" charset="0"/>
              <a:cs typeface="Tahoma" panose="020B0604030504040204" pitchFamily="34" charset="0"/>
            </a:endParaRPr>
          </a:p>
          <a:p>
            <a:pPr marL="457200" lvl="0" indent="-308610" algn="l" rtl="0">
              <a:lnSpc>
                <a:spcPct val="100000"/>
              </a:lnSpc>
              <a:spcBef>
                <a:spcPts val="1000"/>
              </a:spcBef>
              <a:spcAft>
                <a:spcPts val="0"/>
              </a:spcAft>
              <a:buSzPct val="69230"/>
              <a:buChar char="•"/>
            </a:pPr>
            <a:r>
              <a:rPr lang="en-US" dirty="0">
                <a:latin typeface="Tahoma" panose="020B0604030504040204" pitchFamily="34" charset="0"/>
                <a:ea typeface="Tahoma" panose="020B0604030504040204" pitchFamily="34" charset="0"/>
                <a:cs typeface="Tahoma" panose="020B0604030504040204" pitchFamily="34" charset="0"/>
              </a:rPr>
              <a:t>Disincentivizes colleges to focus on ESL, non-credit, CTE, etc. </a:t>
            </a:r>
            <a:endParaRPr dirty="0">
              <a:latin typeface="Tahoma" panose="020B0604030504040204" pitchFamily="34" charset="0"/>
              <a:ea typeface="Tahoma" panose="020B0604030504040204" pitchFamily="34" charset="0"/>
              <a:cs typeface="Tahoma" panose="020B0604030504040204" pitchFamily="34" charset="0"/>
            </a:endParaRPr>
          </a:p>
          <a:p>
            <a:pPr marL="457200" lvl="0" indent="-308610" algn="l" rtl="0">
              <a:lnSpc>
                <a:spcPct val="100000"/>
              </a:lnSpc>
              <a:spcBef>
                <a:spcPts val="1000"/>
              </a:spcBef>
              <a:spcAft>
                <a:spcPts val="0"/>
              </a:spcAft>
              <a:buSzPct val="69230"/>
              <a:buChar char="•"/>
            </a:pPr>
            <a:r>
              <a:rPr lang="en-US" dirty="0">
                <a:latin typeface="Tahoma" panose="020B0604030504040204" pitchFamily="34" charset="0"/>
                <a:ea typeface="Tahoma" panose="020B0604030504040204" pitchFamily="34" charset="0"/>
                <a:cs typeface="Tahoma" panose="020B0604030504040204" pitchFamily="34" charset="0"/>
              </a:rPr>
              <a:t>Incentivizes colleges to enroll students in transfer-level English and mathematics during student’s first year</a:t>
            </a:r>
            <a:endParaRPr dirty="0">
              <a:latin typeface="Tahoma" panose="020B0604030504040204" pitchFamily="34" charset="0"/>
              <a:ea typeface="Tahoma" panose="020B0604030504040204" pitchFamily="34" charset="0"/>
              <a:cs typeface="Tahoma" panose="020B0604030504040204" pitchFamily="34" charset="0"/>
            </a:endParaRPr>
          </a:p>
          <a:p>
            <a:pPr marL="0" lvl="0" indent="0" algn="l" rtl="0">
              <a:lnSpc>
                <a:spcPct val="100000"/>
              </a:lnSpc>
              <a:spcBef>
                <a:spcPts val="1000"/>
              </a:spcBef>
              <a:spcAft>
                <a:spcPts val="0"/>
              </a:spcAft>
              <a:buNone/>
            </a:pPr>
            <a:r>
              <a:rPr lang="en-US" b="1" dirty="0">
                <a:latin typeface="Tahoma" panose="020B0604030504040204" pitchFamily="34" charset="0"/>
                <a:ea typeface="Tahoma" panose="020B0604030504040204" pitchFamily="34" charset="0"/>
                <a:cs typeface="Tahoma" panose="020B0604030504040204" pitchFamily="34" charset="0"/>
              </a:rPr>
              <a:t>Open Educational Resources/Zero Textbook Cost (OER/ZTC) </a:t>
            </a:r>
            <a:endParaRPr b="1" dirty="0">
              <a:latin typeface="Tahoma" panose="020B0604030504040204" pitchFamily="34" charset="0"/>
              <a:ea typeface="Tahoma" panose="020B0604030504040204" pitchFamily="34" charset="0"/>
              <a:cs typeface="Tahoma" panose="020B0604030504040204" pitchFamily="34" charset="0"/>
            </a:endParaRPr>
          </a:p>
          <a:p>
            <a:pPr marL="457200" lvl="0" indent="-308610" algn="l" rtl="0">
              <a:lnSpc>
                <a:spcPct val="100000"/>
              </a:lnSpc>
              <a:spcBef>
                <a:spcPts val="1000"/>
              </a:spcBef>
              <a:spcAft>
                <a:spcPts val="0"/>
              </a:spcAft>
              <a:buSzPct val="69230"/>
              <a:buChar char="•"/>
            </a:pPr>
            <a:r>
              <a:rPr lang="en-US" dirty="0">
                <a:latin typeface="Tahoma" panose="020B0604030504040204" pitchFamily="34" charset="0"/>
                <a:ea typeface="Tahoma" panose="020B0604030504040204" pitchFamily="34" charset="0"/>
                <a:cs typeface="Tahoma" panose="020B0604030504040204" pitchFamily="34" charset="0"/>
              </a:rPr>
              <a:t>Student search schedule for low-cost options</a:t>
            </a:r>
            <a:endParaRPr dirty="0">
              <a:latin typeface="Tahoma" panose="020B0604030504040204" pitchFamily="34" charset="0"/>
              <a:ea typeface="Tahoma" panose="020B0604030504040204" pitchFamily="34" charset="0"/>
              <a:cs typeface="Tahoma" panose="020B0604030504040204" pitchFamily="34" charset="0"/>
            </a:endParaRPr>
          </a:p>
          <a:p>
            <a:pPr marL="457200" lvl="0" indent="-308610" algn="l" rtl="0">
              <a:lnSpc>
                <a:spcPct val="100000"/>
              </a:lnSpc>
              <a:spcBef>
                <a:spcPts val="1000"/>
              </a:spcBef>
              <a:spcAft>
                <a:spcPts val="0"/>
              </a:spcAft>
              <a:buSzPct val="69230"/>
              <a:buChar char="•"/>
            </a:pPr>
            <a:r>
              <a:rPr lang="en-US" dirty="0">
                <a:latin typeface="Tahoma" panose="020B0604030504040204" pitchFamily="34" charset="0"/>
                <a:ea typeface="Tahoma" panose="020B0604030504040204" pitchFamily="34" charset="0"/>
                <a:cs typeface="Tahoma" panose="020B0604030504040204" pitchFamily="34" charset="0"/>
              </a:rPr>
              <a:t>OER resources more available for common GE courses</a:t>
            </a:r>
            <a:endParaRPr dirty="0">
              <a:latin typeface="Tahoma" panose="020B0604030504040204" pitchFamily="34" charset="0"/>
              <a:ea typeface="Tahoma" panose="020B0604030504040204" pitchFamily="34" charset="0"/>
              <a:cs typeface="Tahoma" panose="020B0604030504040204" pitchFamily="34" charset="0"/>
            </a:endParaRPr>
          </a:p>
          <a:p>
            <a:pPr marL="457200" lvl="0" indent="-308610" algn="l" rtl="0">
              <a:lnSpc>
                <a:spcPct val="100000"/>
              </a:lnSpc>
              <a:spcBef>
                <a:spcPts val="1000"/>
              </a:spcBef>
              <a:spcAft>
                <a:spcPts val="1000"/>
              </a:spcAft>
              <a:buSzPct val="69230"/>
              <a:buChar char="•"/>
            </a:pPr>
            <a:r>
              <a:rPr lang="en-US" dirty="0">
                <a:latin typeface="Tahoma" panose="020B0604030504040204" pitchFamily="34" charset="0"/>
                <a:ea typeface="Tahoma" panose="020B0604030504040204" pitchFamily="34" charset="0"/>
                <a:cs typeface="Tahoma" panose="020B0604030504040204" pitchFamily="34" charset="0"/>
              </a:rPr>
              <a:t>Practicum courses may have additional material fees</a:t>
            </a:r>
            <a:endParaRP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05898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1277650" y="365126"/>
            <a:ext cx="10046043" cy="81053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2"/>
              </a:buClr>
              <a:buSzPts val="3600"/>
              <a:buFont typeface="Palatino"/>
              <a:buNone/>
            </a:pPr>
            <a:r>
              <a:rPr lang="en-US" b="1" dirty="0"/>
              <a:t>Impact on Career Education</a:t>
            </a:r>
            <a:endParaRPr dirty="0"/>
          </a:p>
        </p:txBody>
      </p:sp>
      <p:sp>
        <p:nvSpPr>
          <p:cNvPr id="110" name="Google Shape;110;p16"/>
          <p:cNvSpPr txBox="1">
            <a:spLocks noGrp="1"/>
          </p:cNvSpPr>
          <p:nvPr>
            <p:ph sz="half" idx="1"/>
          </p:nvPr>
        </p:nvSpPr>
        <p:spPr>
          <a:xfrm>
            <a:off x="1277650" y="1411550"/>
            <a:ext cx="10058400" cy="4806370"/>
          </a:xfrm>
          <a:prstGeom prst="rect">
            <a:avLst/>
          </a:prstGeom>
          <a:noFill/>
          <a:ln>
            <a:noFill/>
          </a:ln>
        </p:spPr>
        <p:txBody>
          <a:bodyPr spcFirstLastPara="1" wrap="square" lIns="0" tIns="45700" rIns="91425" bIns="45700" anchor="t" anchorCtr="0">
            <a:normAutofit fontScale="55000" lnSpcReduction="20000"/>
          </a:bodyPr>
          <a:lstStyle/>
          <a:p>
            <a:pPr marL="0" lvl="0" indent="0" algn="l" rtl="0">
              <a:lnSpc>
                <a:spcPct val="100000"/>
              </a:lnSpc>
              <a:spcBef>
                <a:spcPts val="0"/>
              </a:spcBef>
              <a:spcAft>
                <a:spcPts val="0"/>
              </a:spcAft>
              <a:buClr>
                <a:srgbClr val="3A3838"/>
              </a:buClr>
              <a:buSzPct val="100000"/>
              <a:buNone/>
            </a:pPr>
            <a:r>
              <a:rPr lang="en-US" b="1" dirty="0">
                <a:latin typeface="Tahoma" panose="020B0604030504040204" pitchFamily="34" charset="0"/>
                <a:ea typeface="Tahoma" panose="020B0604030504040204" pitchFamily="34" charset="0"/>
                <a:cs typeface="Tahoma" panose="020B0604030504040204" pitchFamily="34" charset="0"/>
              </a:rPr>
              <a:t>AB 705/AB 1705</a:t>
            </a:r>
            <a:endParaRPr b="1" dirty="0">
              <a:latin typeface="Tahoma" panose="020B0604030504040204" pitchFamily="34" charset="0"/>
              <a:ea typeface="Tahoma" panose="020B0604030504040204" pitchFamily="34" charset="0"/>
              <a:cs typeface="Tahoma" panose="020B0604030504040204" pitchFamily="34" charset="0"/>
            </a:endParaRPr>
          </a:p>
          <a:p>
            <a:pPr marL="457200" lvl="0" indent="-300037" algn="l" rtl="0">
              <a:lnSpc>
                <a:spcPct val="100000"/>
              </a:lnSpc>
              <a:spcBef>
                <a:spcPts val="1000"/>
              </a:spcBef>
              <a:spcAft>
                <a:spcPts val="0"/>
              </a:spcAft>
              <a:buSzPct val="69230"/>
              <a:buChar char="•"/>
            </a:pPr>
            <a:r>
              <a:rPr lang="en-US" dirty="0">
                <a:latin typeface="Tahoma" panose="020B0604030504040204" pitchFamily="34" charset="0"/>
                <a:ea typeface="Tahoma" panose="020B0604030504040204" pitchFamily="34" charset="0"/>
                <a:cs typeface="Tahoma" panose="020B0604030504040204" pitchFamily="34" charset="0"/>
              </a:rPr>
              <a:t>Student placement and enrollment in transfer-level mathematics and English (limited exceptions)</a:t>
            </a:r>
            <a:endParaRPr dirty="0">
              <a:latin typeface="Tahoma" panose="020B0604030504040204" pitchFamily="34" charset="0"/>
              <a:ea typeface="Tahoma" panose="020B0604030504040204" pitchFamily="34" charset="0"/>
              <a:cs typeface="Tahoma" panose="020B0604030504040204" pitchFamily="34" charset="0"/>
            </a:endParaRPr>
          </a:p>
          <a:p>
            <a:pPr marL="457200" lvl="0" indent="-300037" algn="l" rtl="0">
              <a:lnSpc>
                <a:spcPct val="100000"/>
              </a:lnSpc>
              <a:spcBef>
                <a:spcPts val="1000"/>
              </a:spcBef>
              <a:spcAft>
                <a:spcPts val="0"/>
              </a:spcAft>
              <a:buSzPct val="69230"/>
              <a:buChar char="•"/>
            </a:pPr>
            <a:r>
              <a:rPr lang="en-US" dirty="0">
                <a:latin typeface="Tahoma" panose="020B0604030504040204" pitchFamily="34" charset="0"/>
                <a:ea typeface="Tahoma" panose="020B0604030504040204" pitchFamily="34" charset="0"/>
                <a:cs typeface="Tahoma" panose="020B0604030504040204" pitchFamily="34" charset="0"/>
              </a:rPr>
              <a:t>AB 1705 “</a:t>
            </a:r>
            <a:r>
              <a:rPr lang="en-US" b="1" dirty="0">
                <a:latin typeface="Tahoma" panose="020B0604030504040204" pitchFamily="34" charset="0"/>
                <a:ea typeface="Tahoma" panose="020B0604030504040204" pitchFamily="34" charset="0"/>
                <a:cs typeface="Tahoma" panose="020B0604030504040204" pitchFamily="34" charset="0"/>
              </a:rPr>
              <a:t>IF </a:t>
            </a:r>
            <a:r>
              <a:rPr lang="en-US" dirty="0">
                <a:latin typeface="Tahoma" panose="020B0604030504040204" pitchFamily="34" charset="0"/>
                <a:ea typeface="Tahoma" panose="020B0604030504040204" pitchFamily="34" charset="0"/>
                <a:cs typeface="Tahoma" panose="020B0604030504040204" pitchFamily="34" charset="0"/>
              </a:rPr>
              <a:t>not met by transfer-level course”</a:t>
            </a:r>
            <a:endParaRPr dirty="0">
              <a:latin typeface="Tahoma" panose="020B0604030504040204" pitchFamily="34" charset="0"/>
              <a:ea typeface="Tahoma" panose="020B0604030504040204" pitchFamily="34" charset="0"/>
              <a:cs typeface="Tahoma" panose="020B0604030504040204" pitchFamily="34" charset="0"/>
            </a:endParaRPr>
          </a:p>
          <a:p>
            <a:pPr marL="0" lvl="0" indent="0" algn="l" rtl="0">
              <a:lnSpc>
                <a:spcPct val="100000"/>
              </a:lnSpc>
              <a:spcBef>
                <a:spcPts val="1000"/>
              </a:spcBef>
              <a:spcAft>
                <a:spcPts val="0"/>
              </a:spcAft>
              <a:buClr>
                <a:srgbClr val="3A3838"/>
              </a:buClr>
              <a:buSzPct val="100000"/>
              <a:buNone/>
            </a:pPr>
            <a:r>
              <a:rPr lang="en-US" b="1" dirty="0">
                <a:latin typeface="Tahoma" panose="020B0604030504040204" pitchFamily="34" charset="0"/>
                <a:ea typeface="Tahoma" panose="020B0604030504040204" pitchFamily="34" charset="0"/>
                <a:cs typeface="Tahoma" panose="020B0604030504040204" pitchFamily="34" charset="0"/>
              </a:rPr>
              <a:t>College Promise/Dual Enrollment</a:t>
            </a:r>
            <a:endParaRPr b="1" dirty="0">
              <a:latin typeface="Tahoma" panose="020B0604030504040204" pitchFamily="34" charset="0"/>
              <a:ea typeface="Tahoma" panose="020B0604030504040204" pitchFamily="34" charset="0"/>
              <a:cs typeface="Tahoma" panose="020B0604030504040204" pitchFamily="34" charset="0"/>
            </a:endParaRPr>
          </a:p>
          <a:p>
            <a:pPr marL="457200" lvl="0" indent="-300037" algn="l" rtl="0">
              <a:lnSpc>
                <a:spcPct val="100000"/>
              </a:lnSpc>
              <a:spcBef>
                <a:spcPts val="1000"/>
              </a:spcBef>
              <a:spcAft>
                <a:spcPts val="0"/>
              </a:spcAft>
              <a:buSzPct val="69230"/>
              <a:buChar char="•"/>
            </a:pPr>
            <a:r>
              <a:rPr lang="en-US" dirty="0">
                <a:latin typeface="Tahoma" panose="020B0604030504040204" pitchFamily="34" charset="0"/>
                <a:ea typeface="Tahoma" panose="020B0604030504040204" pitchFamily="34" charset="0"/>
                <a:cs typeface="Tahoma" panose="020B0604030504040204" pitchFamily="34" charset="0"/>
              </a:rPr>
              <a:t>Change from BOG waiver</a:t>
            </a:r>
            <a:endParaRPr dirty="0">
              <a:latin typeface="Tahoma" panose="020B0604030504040204" pitchFamily="34" charset="0"/>
              <a:ea typeface="Tahoma" panose="020B0604030504040204" pitchFamily="34" charset="0"/>
              <a:cs typeface="Tahoma" panose="020B0604030504040204" pitchFamily="34" charset="0"/>
            </a:endParaRPr>
          </a:p>
          <a:p>
            <a:pPr marL="457200" lvl="0" indent="-300037" algn="l" rtl="0">
              <a:lnSpc>
                <a:spcPct val="100000"/>
              </a:lnSpc>
              <a:spcBef>
                <a:spcPts val="1000"/>
              </a:spcBef>
              <a:spcAft>
                <a:spcPts val="0"/>
              </a:spcAft>
              <a:buSzPct val="69230"/>
              <a:buChar char="•"/>
            </a:pPr>
            <a:r>
              <a:rPr lang="en-US" dirty="0">
                <a:latin typeface="Tahoma" panose="020B0604030504040204" pitchFamily="34" charset="0"/>
                <a:ea typeface="Tahoma" panose="020B0604030504040204" pitchFamily="34" charset="0"/>
                <a:cs typeface="Tahoma" panose="020B0604030504040204" pitchFamily="34" charset="0"/>
              </a:rPr>
              <a:t>Focus on full-time students</a:t>
            </a:r>
            <a:endParaRPr dirty="0">
              <a:latin typeface="Tahoma" panose="020B0604030504040204" pitchFamily="34" charset="0"/>
              <a:ea typeface="Tahoma" panose="020B0604030504040204" pitchFamily="34" charset="0"/>
              <a:cs typeface="Tahoma" panose="020B0604030504040204" pitchFamily="34" charset="0"/>
            </a:endParaRPr>
          </a:p>
          <a:p>
            <a:pPr marL="457200" lvl="0" indent="-300037" algn="l" rtl="0">
              <a:lnSpc>
                <a:spcPct val="100000"/>
              </a:lnSpc>
              <a:spcBef>
                <a:spcPts val="1000"/>
              </a:spcBef>
              <a:spcAft>
                <a:spcPts val="0"/>
              </a:spcAft>
              <a:buSzPct val="69230"/>
              <a:buChar char="•"/>
            </a:pPr>
            <a:r>
              <a:rPr lang="en-US" dirty="0">
                <a:latin typeface="Tahoma" panose="020B0604030504040204" pitchFamily="34" charset="0"/>
                <a:ea typeface="Tahoma" panose="020B0604030504040204" pitchFamily="34" charset="0"/>
                <a:cs typeface="Tahoma" panose="020B0604030504040204" pitchFamily="34" charset="0"/>
              </a:rPr>
              <a:t>work/life balance: able to carry 12 units per semester?</a:t>
            </a:r>
            <a:endParaRPr dirty="0">
              <a:latin typeface="Tahoma" panose="020B0604030504040204" pitchFamily="34" charset="0"/>
              <a:ea typeface="Tahoma" panose="020B0604030504040204" pitchFamily="34" charset="0"/>
              <a:cs typeface="Tahoma" panose="020B0604030504040204" pitchFamily="34" charset="0"/>
            </a:endParaRPr>
          </a:p>
          <a:p>
            <a:pPr marL="0" lvl="0" indent="0" algn="l" rtl="0">
              <a:lnSpc>
                <a:spcPct val="100000"/>
              </a:lnSpc>
              <a:spcBef>
                <a:spcPts val="1000"/>
              </a:spcBef>
              <a:spcAft>
                <a:spcPts val="0"/>
              </a:spcAft>
              <a:buClr>
                <a:srgbClr val="3A3838"/>
              </a:buClr>
              <a:buSzPct val="100000"/>
              <a:buNone/>
            </a:pPr>
            <a:r>
              <a:rPr lang="en-US" b="1" dirty="0">
                <a:latin typeface="Tahoma" panose="020B0604030504040204" pitchFamily="34" charset="0"/>
                <a:ea typeface="Tahoma" panose="020B0604030504040204" pitchFamily="34" charset="0"/>
                <a:cs typeface="Tahoma" panose="020B0604030504040204" pitchFamily="34" charset="0"/>
              </a:rPr>
              <a:t>AB 928 - Singular GE Pathway and ADT</a:t>
            </a:r>
            <a:endParaRPr b="1" dirty="0">
              <a:latin typeface="Tahoma" panose="020B0604030504040204" pitchFamily="34" charset="0"/>
              <a:ea typeface="Tahoma" panose="020B0604030504040204" pitchFamily="34" charset="0"/>
              <a:cs typeface="Tahoma" panose="020B0604030504040204" pitchFamily="34" charset="0"/>
            </a:endParaRPr>
          </a:p>
          <a:p>
            <a:pPr marL="457200" lvl="0" indent="-300037" algn="l" rtl="0">
              <a:lnSpc>
                <a:spcPct val="100000"/>
              </a:lnSpc>
              <a:spcBef>
                <a:spcPts val="1000"/>
              </a:spcBef>
              <a:spcAft>
                <a:spcPts val="0"/>
              </a:spcAft>
              <a:buSzPct val="69230"/>
              <a:buChar char="•"/>
            </a:pPr>
            <a:r>
              <a:rPr lang="en-US" dirty="0">
                <a:latin typeface="Tahoma" panose="020B0604030504040204" pitchFamily="34" charset="0"/>
                <a:ea typeface="Tahoma" panose="020B0604030504040204" pitchFamily="34" charset="0"/>
                <a:cs typeface="Tahoma" panose="020B0604030504040204" pitchFamily="34" charset="0"/>
              </a:rPr>
              <a:t>Auto placement in ADT pathway</a:t>
            </a:r>
            <a:endParaRPr dirty="0">
              <a:latin typeface="Tahoma" panose="020B0604030504040204" pitchFamily="34" charset="0"/>
              <a:ea typeface="Tahoma" panose="020B0604030504040204" pitchFamily="34" charset="0"/>
              <a:cs typeface="Tahoma" panose="020B0604030504040204" pitchFamily="34" charset="0"/>
            </a:endParaRPr>
          </a:p>
          <a:p>
            <a:pPr marL="457200" lvl="0" indent="-300037" algn="l" rtl="0">
              <a:lnSpc>
                <a:spcPct val="100000"/>
              </a:lnSpc>
              <a:spcBef>
                <a:spcPts val="1000"/>
              </a:spcBef>
              <a:spcAft>
                <a:spcPts val="0"/>
              </a:spcAft>
              <a:buSzPct val="69230"/>
              <a:buChar char="•"/>
            </a:pPr>
            <a:r>
              <a:rPr lang="en-US" dirty="0">
                <a:latin typeface="Tahoma" panose="020B0604030504040204" pitchFamily="34" charset="0"/>
                <a:ea typeface="Tahoma" panose="020B0604030504040204" pitchFamily="34" charset="0"/>
                <a:cs typeface="Tahoma" panose="020B0604030504040204" pitchFamily="34" charset="0"/>
              </a:rPr>
              <a:t>Change in GE course taking patterns</a:t>
            </a:r>
            <a:endParaRPr dirty="0">
              <a:latin typeface="Tahoma" panose="020B0604030504040204" pitchFamily="34" charset="0"/>
              <a:ea typeface="Tahoma" panose="020B0604030504040204" pitchFamily="34" charset="0"/>
              <a:cs typeface="Tahoma" panose="020B0604030504040204" pitchFamily="34" charset="0"/>
            </a:endParaRPr>
          </a:p>
          <a:p>
            <a:pPr marL="457200" lvl="0" indent="-300037" algn="l" rtl="0">
              <a:lnSpc>
                <a:spcPct val="100000"/>
              </a:lnSpc>
              <a:spcBef>
                <a:spcPts val="1000"/>
              </a:spcBef>
              <a:spcAft>
                <a:spcPts val="0"/>
              </a:spcAft>
              <a:buSzPct val="69230"/>
              <a:buChar char="•"/>
            </a:pPr>
            <a:r>
              <a:rPr lang="en-US" dirty="0">
                <a:latin typeface="Tahoma" panose="020B0604030504040204" pitchFamily="34" charset="0"/>
                <a:ea typeface="Tahoma" panose="020B0604030504040204" pitchFamily="34" charset="0"/>
                <a:cs typeface="Tahoma" panose="020B0604030504040204" pitchFamily="34" charset="0"/>
              </a:rPr>
              <a:t>CSU practicum vs. IGETC theory</a:t>
            </a:r>
            <a:endParaRPr dirty="0">
              <a:latin typeface="Tahoma" panose="020B0604030504040204" pitchFamily="34" charset="0"/>
              <a:ea typeface="Tahoma" panose="020B0604030504040204" pitchFamily="34" charset="0"/>
              <a:cs typeface="Tahoma" panose="020B0604030504040204" pitchFamily="34" charset="0"/>
            </a:endParaRPr>
          </a:p>
          <a:p>
            <a:pPr marL="0" lvl="0" indent="0" algn="l" rtl="0">
              <a:lnSpc>
                <a:spcPct val="100000"/>
              </a:lnSpc>
              <a:spcBef>
                <a:spcPts val="1000"/>
              </a:spcBef>
              <a:spcAft>
                <a:spcPts val="0"/>
              </a:spcAft>
              <a:buClr>
                <a:srgbClr val="3A3838"/>
              </a:buClr>
              <a:buSzPct val="100000"/>
              <a:buNone/>
            </a:pPr>
            <a:r>
              <a:rPr lang="en-US" b="1" dirty="0">
                <a:latin typeface="Tahoma" panose="020B0604030504040204" pitchFamily="34" charset="0"/>
                <a:ea typeface="Tahoma" panose="020B0604030504040204" pitchFamily="34" charset="0"/>
                <a:cs typeface="Tahoma" panose="020B0604030504040204" pitchFamily="34" charset="0"/>
              </a:rPr>
              <a:t>AB 1111 Common Course Numbering</a:t>
            </a:r>
            <a:endParaRPr b="1" dirty="0">
              <a:latin typeface="Tahoma" panose="020B0604030504040204" pitchFamily="34" charset="0"/>
              <a:ea typeface="Tahoma" panose="020B0604030504040204" pitchFamily="34" charset="0"/>
              <a:cs typeface="Tahoma" panose="020B0604030504040204" pitchFamily="34" charset="0"/>
            </a:endParaRPr>
          </a:p>
          <a:p>
            <a:pPr marL="457200" lvl="0" indent="-300037" algn="l" rtl="0">
              <a:lnSpc>
                <a:spcPct val="100000"/>
              </a:lnSpc>
              <a:spcBef>
                <a:spcPts val="1000"/>
              </a:spcBef>
              <a:spcAft>
                <a:spcPts val="0"/>
              </a:spcAft>
              <a:buSzPct val="69230"/>
              <a:buChar char="•"/>
            </a:pPr>
            <a:r>
              <a:rPr lang="en-US" dirty="0">
                <a:latin typeface="Tahoma" panose="020B0604030504040204" pitchFamily="34" charset="0"/>
                <a:ea typeface="Tahoma" panose="020B0604030504040204" pitchFamily="34" charset="0"/>
                <a:cs typeface="Tahoma" panose="020B0604030504040204" pitchFamily="34" charset="0"/>
              </a:rPr>
              <a:t>How will CTE courses fit in? </a:t>
            </a:r>
            <a:endParaRPr dirty="0">
              <a:latin typeface="Tahoma" panose="020B0604030504040204" pitchFamily="34" charset="0"/>
              <a:ea typeface="Tahoma" panose="020B0604030504040204" pitchFamily="34" charset="0"/>
              <a:cs typeface="Tahoma" panose="020B0604030504040204" pitchFamily="34" charset="0"/>
            </a:endParaRPr>
          </a:p>
          <a:p>
            <a:pPr marL="457200" lvl="0" indent="-300037" algn="l" rtl="0">
              <a:lnSpc>
                <a:spcPct val="100000"/>
              </a:lnSpc>
              <a:spcBef>
                <a:spcPts val="1000"/>
              </a:spcBef>
              <a:spcAft>
                <a:spcPts val="1000"/>
              </a:spcAft>
              <a:buSzPct val="69230"/>
              <a:buChar char="•"/>
            </a:pPr>
            <a:r>
              <a:rPr lang="en-US" dirty="0">
                <a:latin typeface="Tahoma" panose="020B0604030504040204" pitchFamily="34" charset="0"/>
                <a:ea typeface="Tahoma" panose="020B0604030504040204" pitchFamily="34" charset="0"/>
                <a:cs typeface="Tahoma" panose="020B0604030504040204" pitchFamily="34" charset="0"/>
              </a:rPr>
              <a:t>Will student select common courses over local CTE courses?</a:t>
            </a:r>
            <a:endParaRP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71087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2795451" y="403412"/>
            <a:ext cx="8558400" cy="1685600"/>
          </a:xfrm>
          <a:prstGeom prst="rect">
            <a:avLst/>
          </a:prstGeom>
        </p:spPr>
        <p:txBody>
          <a:bodyPr spcFirstLastPara="1" vert="horz" wrap="square" lIns="91433" tIns="45700" rIns="91433" bIns="45700" rtlCol="0" anchor="ctr" anchorCtr="0">
            <a:normAutofit/>
          </a:bodyPr>
          <a:lstStyle/>
          <a:p>
            <a:r>
              <a:rPr lang="en" dirty="0">
                <a:latin typeface="Calibri" panose="020F0502020204030204" pitchFamily="34" charset="0"/>
                <a:cs typeface="Calibri" panose="020F0502020204030204" pitchFamily="34" charset="0"/>
              </a:rPr>
              <a:t>Protecting Academic Freedom: </a:t>
            </a:r>
            <a:br>
              <a:rPr lang="en" dirty="0">
                <a:latin typeface="Calibri" panose="020F0502020204030204" pitchFamily="34" charset="0"/>
                <a:cs typeface="Calibri" panose="020F0502020204030204" pitchFamily="34" charset="0"/>
              </a:rPr>
            </a:br>
            <a:r>
              <a:rPr lang="en" dirty="0">
                <a:latin typeface="Calibri" panose="020F0502020204030204" pitchFamily="34" charset="0"/>
                <a:cs typeface="Calibri" panose="020F0502020204030204" pitchFamily="34" charset="0"/>
              </a:rPr>
              <a:t>What can Senates do?</a:t>
            </a:r>
            <a:endParaRPr dirty="0">
              <a:latin typeface="Calibri" panose="020F0502020204030204" pitchFamily="34" charset="0"/>
              <a:cs typeface="Calibri" panose="020F0502020204030204" pitchFamily="34" charset="0"/>
            </a:endParaRPr>
          </a:p>
        </p:txBody>
      </p:sp>
      <p:sp>
        <p:nvSpPr>
          <p:cNvPr id="100" name="Google Shape;100;p18"/>
          <p:cNvSpPr txBox="1">
            <a:spLocks noGrp="1"/>
          </p:cNvSpPr>
          <p:nvPr>
            <p:ph type="body" idx="1"/>
          </p:nvPr>
        </p:nvSpPr>
        <p:spPr>
          <a:xfrm>
            <a:off x="829995" y="2662568"/>
            <a:ext cx="10524000" cy="3569600"/>
          </a:xfrm>
          <a:prstGeom prst="rect">
            <a:avLst/>
          </a:prstGeom>
        </p:spPr>
        <p:txBody>
          <a:bodyPr spcFirstLastPara="1" vert="horz" wrap="square" lIns="91433" tIns="45700" rIns="91433" bIns="45700" rtlCol="0" anchor="t" anchorCtr="0">
            <a:noAutofit/>
          </a:bodyPr>
          <a:lstStyle/>
          <a:p>
            <a:pPr indent="-457189">
              <a:buChar char="●"/>
            </a:pPr>
            <a:r>
              <a:rPr lang="en" b="1" dirty="0">
                <a:latin typeface="Calibri" panose="020F0502020204030204" pitchFamily="34" charset="0"/>
                <a:cs typeface="Calibri" panose="020F0502020204030204" pitchFamily="34" charset="0"/>
              </a:rPr>
              <a:t>Review and revise college governance policies </a:t>
            </a:r>
            <a:r>
              <a:rPr lang="en" dirty="0">
                <a:latin typeface="Calibri" panose="020F0502020204030204" pitchFamily="34" charset="0"/>
                <a:cs typeface="Calibri" panose="020F0502020204030204" pitchFamily="34" charset="0"/>
              </a:rPr>
              <a:t>to ensure that academic freedom is protected for all faculty</a:t>
            </a:r>
            <a:endParaRPr dirty="0">
              <a:latin typeface="Calibri" panose="020F0502020204030204" pitchFamily="34" charset="0"/>
              <a:cs typeface="Calibri" panose="020F0502020204030204" pitchFamily="34" charset="0"/>
            </a:endParaRPr>
          </a:p>
          <a:p>
            <a:pPr indent="-457189">
              <a:spcBef>
                <a:spcPts val="0"/>
              </a:spcBef>
              <a:buChar char="●"/>
            </a:pPr>
            <a:r>
              <a:rPr lang="en" b="1" dirty="0">
                <a:latin typeface="Calibri" panose="020F0502020204030204" pitchFamily="34" charset="0"/>
                <a:cs typeface="Calibri" panose="020F0502020204030204" pitchFamily="34" charset="0"/>
              </a:rPr>
              <a:t>Provide professional development </a:t>
            </a:r>
            <a:r>
              <a:rPr lang="en" dirty="0">
                <a:latin typeface="Calibri" panose="020F0502020204030204" pitchFamily="34" charset="0"/>
                <a:cs typeface="Calibri" panose="020F0502020204030204" pitchFamily="34" charset="0"/>
              </a:rPr>
              <a:t>on the privileges and responsibilities of academic freedom for all faculty, administrators, and board members</a:t>
            </a:r>
            <a:endParaRPr dirty="0">
              <a:latin typeface="Calibri" panose="020F0502020204030204" pitchFamily="34" charset="0"/>
              <a:cs typeface="Calibri" panose="020F0502020204030204" pitchFamily="34" charset="0"/>
            </a:endParaRPr>
          </a:p>
          <a:p>
            <a:pPr indent="-457189">
              <a:spcBef>
                <a:spcPts val="0"/>
              </a:spcBef>
              <a:buChar char="●"/>
            </a:pPr>
            <a:r>
              <a:rPr lang="en" b="1" dirty="0">
                <a:latin typeface="Calibri" panose="020F0502020204030204" pitchFamily="34" charset="0"/>
                <a:cs typeface="Calibri" panose="020F0502020204030204" pitchFamily="34" charset="0"/>
              </a:rPr>
              <a:t>Adopt a statement</a:t>
            </a:r>
            <a:r>
              <a:rPr lang="en" dirty="0">
                <a:latin typeface="Calibri" panose="020F0502020204030204" pitchFamily="34" charset="0"/>
                <a:cs typeface="Calibri" panose="020F0502020204030204" pitchFamily="34" charset="0"/>
              </a:rPr>
              <a:t> regarding the parameters and practice of academic freedom in a variety of areas such as:</a:t>
            </a:r>
            <a:endParaRPr dirty="0">
              <a:latin typeface="Calibri" panose="020F0502020204030204" pitchFamily="34" charset="0"/>
              <a:cs typeface="Calibri" panose="020F0502020204030204" pitchFamily="34" charset="0"/>
            </a:endParaRPr>
          </a:p>
          <a:p>
            <a:pPr lvl="1">
              <a:spcBef>
                <a:spcPts val="0"/>
              </a:spcBef>
              <a:buChar char="○"/>
            </a:pPr>
            <a:r>
              <a:rPr lang="en" dirty="0">
                <a:latin typeface="Calibri" panose="020F0502020204030204" pitchFamily="34" charset="0"/>
                <a:cs typeface="Calibri" panose="020F0502020204030204" pitchFamily="34" charset="0"/>
              </a:rPr>
              <a:t>evaluations</a:t>
            </a:r>
            <a:endParaRPr dirty="0">
              <a:latin typeface="Calibri" panose="020F0502020204030204" pitchFamily="34" charset="0"/>
              <a:cs typeface="Calibri" panose="020F0502020204030204" pitchFamily="34" charset="0"/>
            </a:endParaRPr>
          </a:p>
          <a:p>
            <a:pPr lvl="1">
              <a:spcBef>
                <a:spcPts val="0"/>
              </a:spcBef>
              <a:buChar char="○"/>
            </a:pPr>
            <a:r>
              <a:rPr lang="en" dirty="0">
                <a:latin typeface="Calibri" panose="020F0502020204030204" pitchFamily="34" charset="0"/>
                <a:cs typeface="Calibri" panose="020F0502020204030204" pitchFamily="34" charset="0"/>
              </a:rPr>
              <a:t>the implementation of diverse and innovative pedagogies</a:t>
            </a:r>
            <a:endParaRPr dirty="0">
              <a:latin typeface="Calibri" panose="020F0502020204030204" pitchFamily="34" charset="0"/>
              <a:cs typeface="Calibri" panose="020F0502020204030204" pitchFamily="34" charset="0"/>
            </a:endParaRPr>
          </a:p>
          <a:p>
            <a:pPr lvl="1">
              <a:spcBef>
                <a:spcPts val="0"/>
              </a:spcBef>
              <a:buChar char="○"/>
            </a:pPr>
            <a:r>
              <a:rPr lang="en" dirty="0">
                <a:latin typeface="Calibri" panose="020F0502020204030204" pitchFamily="34" charset="0"/>
                <a:cs typeface="Calibri" panose="020F0502020204030204" pitchFamily="34" charset="0"/>
              </a:rPr>
              <a:t>curriculum</a:t>
            </a:r>
            <a:endParaRPr dirty="0">
              <a:latin typeface="Calibri" panose="020F0502020204030204" pitchFamily="34" charset="0"/>
              <a:cs typeface="Calibri" panose="020F0502020204030204" pitchFamily="34" charset="0"/>
            </a:endParaRPr>
          </a:p>
          <a:p>
            <a:pPr lvl="1">
              <a:spcBef>
                <a:spcPts val="0"/>
              </a:spcBef>
              <a:buChar char="○"/>
            </a:pPr>
            <a:r>
              <a:rPr lang="en" dirty="0">
                <a:latin typeface="Calibri" panose="020F0502020204030204" pitchFamily="34" charset="0"/>
                <a:cs typeface="Calibri" panose="020F0502020204030204" pitchFamily="34" charset="0"/>
              </a:rPr>
              <a:t>grading policies</a:t>
            </a:r>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006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2795451" y="403412"/>
            <a:ext cx="8558400" cy="1685600"/>
          </a:xfrm>
          <a:prstGeom prst="rect">
            <a:avLst/>
          </a:prstGeom>
        </p:spPr>
        <p:txBody>
          <a:bodyPr spcFirstLastPara="1" vert="horz" wrap="square" lIns="91433" tIns="45700" rIns="91433" bIns="45700" rtlCol="0" anchor="ctr" anchorCtr="0">
            <a:normAutofit/>
          </a:bodyPr>
          <a:lstStyle/>
          <a:p>
            <a:r>
              <a:rPr lang="en" dirty="0">
                <a:latin typeface="Calibri" panose="020F0502020204030204" pitchFamily="34" charset="0"/>
                <a:cs typeface="Calibri" panose="020F0502020204030204" pitchFamily="34" charset="0"/>
              </a:rPr>
              <a:t>Strengthening Academic Freedom: Recommendations for Local Senates</a:t>
            </a:r>
            <a:endParaRPr dirty="0">
              <a:latin typeface="Calibri" panose="020F0502020204030204" pitchFamily="34" charset="0"/>
              <a:cs typeface="Calibri" panose="020F0502020204030204" pitchFamily="34" charset="0"/>
            </a:endParaRPr>
          </a:p>
        </p:txBody>
      </p:sp>
      <p:sp>
        <p:nvSpPr>
          <p:cNvPr id="106" name="Google Shape;106;p19"/>
          <p:cNvSpPr txBox="1">
            <a:spLocks noGrp="1"/>
          </p:cNvSpPr>
          <p:nvPr>
            <p:ph type="body" idx="1"/>
          </p:nvPr>
        </p:nvSpPr>
        <p:spPr>
          <a:xfrm>
            <a:off x="830000" y="2333300"/>
            <a:ext cx="10524000" cy="3898800"/>
          </a:xfrm>
          <a:prstGeom prst="rect">
            <a:avLst/>
          </a:prstGeom>
        </p:spPr>
        <p:txBody>
          <a:bodyPr spcFirstLastPara="1" vert="horz" wrap="square" lIns="91433" tIns="45700" rIns="91433" bIns="45700" rtlCol="0" anchor="t" anchorCtr="0">
            <a:noAutofit/>
          </a:bodyPr>
          <a:lstStyle/>
          <a:p>
            <a:pPr indent="-457189">
              <a:spcBef>
                <a:spcPts val="1333"/>
              </a:spcBef>
              <a:buClr>
                <a:srgbClr val="3A3838"/>
              </a:buClr>
              <a:buFont typeface="Gill Sans"/>
              <a:buAutoNum type="arabicPeriod"/>
            </a:pPr>
            <a:r>
              <a:rPr lang="en" dirty="0">
                <a:solidFill>
                  <a:srgbClr val="3A3838"/>
                </a:solidFill>
                <a:latin typeface="Calibri" panose="020F0502020204030204" pitchFamily="34" charset="0"/>
                <a:ea typeface="Gill Sans"/>
                <a:cs typeface="Calibri" panose="020F0502020204030204" pitchFamily="34" charset="0"/>
                <a:sym typeface="Gill Sans"/>
              </a:rPr>
              <a:t>Local senates should create a statement on academic freedom, in addition to local board policy, that delineates the specific issues and parameters of academic freedom for faculty.</a:t>
            </a:r>
            <a:endParaRPr dirty="0">
              <a:solidFill>
                <a:srgbClr val="3A3838"/>
              </a:solidFill>
              <a:latin typeface="Calibri" panose="020F0502020204030204" pitchFamily="34" charset="0"/>
              <a:ea typeface="Gill Sans"/>
              <a:cs typeface="Calibri" panose="020F0502020204030204" pitchFamily="34" charset="0"/>
              <a:sym typeface="Gill Sans"/>
            </a:endParaRPr>
          </a:p>
          <a:p>
            <a:pPr indent="-457189">
              <a:spcBef>
                <a:spcPts val="0"/>
              </a:spcBef>
              <a:buClr>
                <a:srgbClr val="3A3838"/>
              </a:buClr>
              <a:buFont typeface="Gill Sans"/>
              <a:buAutoNum type="arabicPeriod"/>
            </a:pPr>
            <a:r>
              <a:rPr lang="en" dirty="0">
                <a:solidFill>
                  <a:srgbClr val="3A3838"/>
                </a:solidFill>
                <a:latin typeface="Calibri" panose="020F0502020204030204" pitchFamily="34" charset="0"/>
                <a:ea typeface="Gill Sans"/>
                <a:cs typeface="Calibri" panose="020F0502020204030204" pitchFamily="34" charset="0"/>
                <a:sym typeface="Gill Sans"/>
              </a:rPr>
              <a:t>Local senates should provide consistent and ongoing professional development for full- and part-time faculty and senate leaders—curriculum, program review, policy chairs, senators, etc.—in the principles and tenets of academic freedom, including onboarding new faculty.</a:t>
            </a:r>
            <a:endParaRPr dirty="0">
              <a:solidFill>
                <a:srgbClr val="3A3838"/>
              </a:solidFill>
              <a:latin typeface="Calibri" panose="020F0502020204030204" pitchFamily="34" charset="0"/>
              <a:ea typeface="Gill Sans"/>
              <a:cs typeface="Calibri" panose="020F0502020204030204" pitchFamily="34" charset="0"/>
              <a:sym typeface="Gill Sans"/>
            </a:endParaRPr>
          </a:p>
          <a:p>
            <a:pPr indent="-457189">
              <a:spcBef>
                <a:spcPts val="0"/>
              </a:spcBef>
              <a:buClr>
                <a:srgbClr val="3A3838"/>
              </a:buClr>
              <a:buFont typeface="Gill Sans"/>
              <a:buAutoNum type="arabicPeriod"/>
            </a:pPr>
            <a:r>
              <a:rPr lang="en" dirty="0">
                <a:solidFill>
                  <a:srgbClr val="3A3838"/>
                </a:solidFill>
                <a:latin typeface="Calibri" panose="020F0502020204030204" pitchFamily="34" charset="0"/>
                <a:ea typeface="Gill Sans"/>
                <a:cs typeface="Calibri" panose="020F0502020204030204" pitchFamily="34" charset="0"/>
                <a:sym typeface="Gill Sans"/>
              </a:rPr>
              <a:t>Local senates should work to review, revise, and strengthen shared governance processes, policies, and procedures in relation to academic freedom so that shared governance protects dissenting opinions in the decision-making process.</a:t>
            </a:r>
            <a:endParaRPr sz="2667" dirty="0">
              <a:latin typeface="Calibri" panose="020F0502020204030204" pitchFamily="34" charset="0"/>
              <a:cs typeface="Calibri" panose="020F0502020204030204" pitchFamily="34" charset="0"/>
            </a:endParaRPr>
          </a:p>
          <a:p>
            <a:pPr marL="0" indent="0"/>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1845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2795451" y="403412"/>
            <a:ext cx="8558400" cy="1685600"/>
          </a:xfrm>
          <a:prstGeom prst="rect">
            <a:avLst/>
          </a:prstGeom>
        </p:spPr>
        <p:txBody>
          <a:bodyPr spcFirstLastPara="1" vert="horz" wrap="square" lIns="91433" tIns="45700" rIns="91433" bIns="45700" rtlCol="0" anchor="ctr" anchorCtr="0">
            <a:normAutofit/>
          </a:bodyPr>
          <a:lstStyle/>
          <a:p>
            <a:r>
              <a:rPr lang="en" dirty="0">
                <a:latin typeface="Calibri" panose="020F0502020204030204" pitchFamily="34" charset="0"/>
                <a:cs typeface="Calibri" panose="020F0502020204030204" pitchFamily="34" charset="0"/>
              </a:rPr>
              <a:t>Policies and Collective Bargaining Agreement </a:t>
            </a:r>
            <a:endParaRPr dirty="0">
              <a:latin typeface="Calibri" panose="020F0502020204030204" pitchFamily="34" charset="0"/>
              <a:cs typeface="Calibri" panose="020F0502020204030204" pitchFamily="34" charset="0"/>
            </a:endParaRPr>
          </a:p>
        </p:txBody>
      </p:sp>
      <p:sp>
        <p:nvSpPr>
          <p:cNvPr id="112" name="Google Shape;112;p20"/>
          <p:cNvSpPr txBox="1">
            <a:spLocks noGrp="1"/>
          </p:cNvSpPr>
          <p:nvPr>
            <p:ph type="body" idx="1"/>
          </p:nvPr>
        </p:nvSpPr>
        <p:spPr>
          <a:xfrm>
            <a:off x="829995" y="2662568"/>
            <a:ext cx="10524000" cy="3569600"/>
          </a:xfrm>
          <a:prstGeom prst="rect">
            <a:avLst/>
          </a:prstGeom>
        </p:spPr>
        <p:txBody>
          <a:bodyPr spcFirstLastPara="1" vert="horz" wrap="square" lIns="91433" tIns="45700" rIns="91433" bIns="45700" rtlCol="0" anchor="t" anchorCtr="0">
            <a:noAutofit/>
          </a:bodyPr>
          <a:lstStyle/>
          <a:p>
            <a:pPr marL="0" indent="0"/>
            <a:r>
              <a:rPr lang="en" dirty="0">
                <a:latin typeface="Calibri" panose="020F0502020204030204" pitchFamily="34" charset="0"/>
                <a:cs typeface="Calibri" panose="020F0502020204030204" pitchFamily="34" charset="0"/>
              </a:rPr>
              <a:t>Academic Freedom </a:t>
            </a:r>
            <a:r>
              <a:rPr lang="en" b="1" dirty="0">
                <a:latin typeface="Calibri" panose="020F0502020204030204" pitchFamily="34" charset="0"/>
                <a:cs typeface="Calibri" panose="020F0502020204030204" pitchFamily="34" charset="0"/>
              </a:rPr>
              <a:t>is an area of overlapping purview</a:t>
            </a:r>
            <a:r>
              <a:rPr lang="en" dirty="0">
                <a:latin typeface="Calibri" panose="020F0502020204030204" pitchFamily="34" charset="0"/>
                <a:cs typeface="Calibri" panose="020F0502020204030204" pitchFamily="34" charset="0"/>
              </a:rPr>
              <a:t> between the Senate and the Union</a:t>
            </a:r>
            <a:endParaRPr dirty="0">
              <a:latin typeface="Calibri" panose="020F0502020204030204" pitchFamily="34" charset="0"/>
              <a:cs typeface="Calibri" panose="020F0502020204030204" pitchFamily="34" charset="0"/>
            </a:endParaRPr>
          </a:p>
          <a:p>
            <a:pPr indent="0"/>
            <a:r>
              <a:rPr lang="en" dirty="0">
                <a:latin typeface="Calibri" panose="020F0502020204030204" pitchFamily="34" charset="0"/>
                <a:cs typeface="Calibri" panose="020F0502020204030204" pitchFamily="34" charset="0"/>
              </a:rPr>
              <a:t>In support of academic senates and unions working together, the 2005 AAUP statement goes on to say that “</a:t>
            </a:r>
            <a:r>
              <a:rPr lang="en" b="1" dirty="0">
                <a:latin typeface="Calibri" panose="020F0502020204030204" pitchFamily="34" charset="0"/>
                <a:cs typeface="Calibri" panose="020F0502020204030204" pitchFamily="34" charset="0"/>
              </a:rPr>
              <a:t>[</a:t>
            </a:r>
            <a:r>
              <a:rPr lang="en" b="1" i="1" dirty="0">
                <a:latin typeface="Calibri" panose="020F0502020204030204" pitchFamily="34" charset="0"/>
                <a:cs typeface="Calibri" panose="020F0502020204030204" pitchFamily="34" charset="0"/>
              </a:rPr>
              <a:t>s]</a:t>
            </a:r>
            <a:r>
              <a:rPr lang="en" b="1" i="1" dirty="0" err="1">
                <a:latin typeface="Calibri" panose="020F0502020204030204" pitchFamily="34" charset="0"/>
                <a:cs typeface="Calibri" panose="020F0502020204030204" pitchFamily="34" charset="0"/>
              </a:rPr>
              <a:t>trong</a:t>
            </a:r>
            <a:r>
              <a:rPr lang="en" b="1" i="1" dirty="0">
                <a:latin typeface="Calibri" panose="020F0502020204030204" pitchFamily="34" charset="0"/>
                <a:cs typeface="Calibri" panose="020F0502020204030204" pitchFamily="34" charset="0"/>
              </a:rPr>
              <a:t> senates and strong union chapters can work together to preserve and protect academic freedom</a:t>
            </a:r>
            <a:r>
              <a:rPr lang="en" i="1" dirty="0">
                <a:latin typeface="Calibri" panose="020F0502020204030204" pitchFamily="34" charset="0"/>
                <a:cs typeface="Calibri" panose="020F0502020204030204" pitchFamily="34" charset="0"/>
              </a:rPr>
              <a:t> on campus. Together, they establish the institutional terrain and precedents on which individual rights are defined, defended, and sometimes adjudicated.</a:t>
            </a:r>
            <a:r>
              <a:rPr lang="en" dirty="0">
                <a:latin typeface="Calibri" panose="020F0502020204030204" pitchFamily="34" charset="0"/>
                <a:cs typeface="Calibri" panose="020F0502020204030204" pitchFamily="34" charset="0"/>
              </a:rPr>
              <a:t>”</a:t>
            </a:r>
            <a:endParaRPr dirty="0">
              <a:latin typeface="Calibri" panose="020F0502020204030204" pitchFamily="34" charset="0"/>
              <a:cs typeface="Calibri" panose="020F0502020204030204" pitchFamily="34" charset="0"/>
            </a:endParaRPr>
          </a:p>
          <a:p>
            <a:pPr marL="0" indent="0"/>
            <a:endParaRPr dirty="0">
              <a:latin typeface="Calibri" panose="020F0502020204030204" pitchFamily="34" charset="0"/>
              <a:cs typeface="Calibri" panose="020F0502020204030204" pitchFamily="34" charset="0"/>
            </a:endParaRPr>
          </a:p>
          <a:p>
            <a:pPr marL="0" indent="0"/>
            <a:r>
              <a:rPr lang="en" b="1" dirty="0">
                <a:latin typeface="Calibri" panose="020F0502020204030204" pitchFamily="34" charset="0"/>
                <a:cs typeface="Calibri" panose="020F0502020204030204" pitchFamily="34" charset="0"/>
              </a:rPr>
              <a:t>Recommend the Senate and Union have a joint understanding</a:t>
            </a:r>
            <a:endParaRPr b="1" dirty="0">
              <a:latin typeface="Calibri" panose="020F0502020204030204" pitchFamily="34" charset="0"/>
              <a:cs typeface="Calibri" panose="020F0502020204030204" pitchFamily="34" charset="0"/>
            </a:endParaRPr>
          </a:p>
          <a:p>
            <a:pPr marL="0" indent="0"/>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4968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2795451" y="403412"/>
            <a:ext cx="8558400" cy="1685600"/>
          </a:xfrm>
          <a:prstGeom prst="rect">
            <a:avLst/>
          </a:prstGeom>
        </p:spPr>
        <p:txBody>
          <a:bodyPr spcFirstLastPara="1" vert="horz" wrap="square" lIns="91433" tIns="45700" rIns="91433" bIns="45700" rtlCol="0" anchor="ctr" anchorCtr="0">
            <a:normAutofit/>
          </a:bodyPr>
          <a:lstStyle/>
          <a:p>
            <a:r>
              <a:rPr lang="en" dirty="0">
                <a:latin typeface="Calibri" panose="020F0502020204030204" pitchFamily="34" charset="0"/>
                <a:cs typeface="Calibri" panose="020F0502020204030204" pitchFamily="34" charset="0"/>
              </a:rPr>
              <a:t>Be Prepared</a:t>
            </a:r>
            <a:endParaRPr dirty="0">
              <a:latin typeface="Calibri" panose="020F0502020204030204" pitchFamily="34" charset="0"/>
              <a:cs typeface="Calibri" panose="020F0502020204030204" pitchFamily="34" charset="0"/>
            </a:endParaRPr>
          </a:p>
        </p:txBody>
      </p:sp>
      <p:sp>
        <p:nvSpPr>
          <p:cNvPr id="158" name="Google Shape;158;p27"/>
          <p:cNvSpPr txBox="1">
            <a:spLocks noGrp="1"/>
          </p:cNvSpPr>
          <p:nvPr>
            <p:ph type="body" idx="1"/>
          </p:nvPr>
        </p:nvSpPr>
        <p:spPr>
          <a:xfrm>
            <a:off x="672367" y="2662567"/>
            <a:ext cx="11214800" cy="3911600"/>
          </a:xfrm>
          <a:prstGeom prst="rect">
            <a:avLst/>
          </a:prstGeom>
        </p:spPr>
        <p:txBody>
          <a:bodyPr spcFirstLastPara="1" vert="horz" wrap="square" lIns="91433" tIns="45700" rIns="91433" bIns="45700" rtlCol="0" anchor="t" anchorCtr="0">
            <a:noAutofit/>
          </a:bodyPr>
          <a:lstStyle/>
          <a:p>
            <a:pPr marL="0" indent="0"/>
            <a:r>
              <a:rPr lang="en" dirty="0">
                <a:latin typeface="Calibri" panose="020F0502020204030204" pitchFamily="34" charset="0"/>
                <a:cs typeface="Calibri" panose="020F0502020204030204" pitchFamily="34" charset="0"/>
              </a:rPr>
              <a:t>Have the policy and a process in place to resolve violations of academic freedom.</a:t>
            </a:r>
            <a:endParaRPr dirty="0">
              <a:latin typeface="Calibri" panose="020F0502020204030204" pitchFamily="34" charset="0"/>
              <a:cs typeface="Calibri" panose="020F0502020204030204" pitchFamily="34" charset="0"/>
            </a:endParaRPr>
          </a:p>
          <a:p>
            <a:pPr indent="-457189">
              <a:buChar char="●"/>
            </a:pPr>
            <a:r>
              <a:rPr lang="en" dirty="0">
                <a:latin typeface="Calibri" panose="020F0502020204030204" pitchFamily="34" charset="0"/>
                <a:cs typeface="Calibri" panose="020F0502020204030204" pitchFamily="34" charset="0"/>
              </a:rPr>
              <a:t>ASCCC Adopted position: </a:t>
            </a:r>
            <a:r>
              <a:rPr lang="en" dirty="0">
                <a:solidFill>
                  <a:srgbClr val="3A3838"/>
                </a:solidFill>
                <a:latin typeface="Calibri" panose="020F0502020204030204" pitchFamily="34" charset="0"/>
                <a:cs typeface="Calibri" panose="020F0502020204030204" pitchFamily="34" charset="0"/>
              </a:rPr>
              <a:t>Local academic senates should work with union colleagues to develop due process around violations or perceived violations that involve academic freedom issues, including a duly constituted—appointed or elected—faculty committee to review and recommend action. </a:t>
            </a:r>
            <a:endParaRPr dirty="0">
              <a:solidFill>
                <a:srgbClr val="3A3838"/>
              </a:solidFill>
              <a:latin typeface="Calibri" panose="020F0502020204030204" pitchFamily="34" charset="0"/>
              <a:cs typeface="Calibri" panose="020F0502020204030204" pitchFamily="34" charset="0"/>
            </a:endParaRPr>
          </a:p>
          <a:p>
            <a:pPr indent="-457189">
              <a:spcBef>
                <a:spcPts val="0"/>
              </a:spcBef>
              <a:buChar char="●"/>
            </a:pPr>
            <a:r>
              <a:rPr lang="en" dirty="0">
                <a:latin typeface="Calibri" panose="020F0502020204030204" pitchFamily="34" charset="0"/>
                <a:cs typeface="Calibri" panose="020F0502020204030204" pitchFamily="34" charset="0"/>
              </a:rPr>
              <a:t>Possible models for making recommendations to the college president</a:t>
            </a:r>
            <a:endParaRPr dirty="0">
              <a:latin typeface="Calibri" panose="020F0502020204030204" pitchFamily="34" charset="0"/>
              <a:cs typeface="Calibri" panose="020F0502020204030204" pitchFamily="34" charset="0"/>
            </a:endParaRPr>
          </a:p>
          <a:p>
            <a:pPr lvl="1">
              <a:spcBef>
                <a:spcPts val="0"/>
              </a:spcBef>
              <a:buChar char="○"/>
            </a:pPr>
            <a:r>
              <a:rPr lang="en" dirty="0">
                <a:latin typeface="Calibri" panose="020F0502020204030204" pitchFamily="34" charset="0"/>
                <a:cs typeface="Calibri" panose="020F0502020204030204" pitchFamily="34" charset="0"/>
              </a:rPr>
              <a:t>Academic Senate Academic Freedom committee</a:t>
            </a:r>
            <a:endParaRPr dirty="0">
              <a:latin typeface="Calibri" panose="020F0502020204030204" pitchFamily="34" charset="0"/>
              <a:cs typeface="Calibri" panose="020F0502020204030204" pitchFamily="34" charset="0"/>
            </a:endParaRPr>
          </a:p>
          <a:p>
            <a:pPr lvl="1">
              <a:spcBef>
                <a:spcPts val="0"/>
              </a:spcBef>
              <a:buChar char="○"/>
            </a:pPr>
            <a:r>
              <a:rPr lang="en" dirty="0">
                <a:latin typeface="Calibri" panose="020F0502020204030204" pitchFamily="34" charset="0"/>
                <a:cs typeface="Calibri" panose="020F0502020204030204" pitchFamily="34" charset="0"/>
              </a:rPr>
              <a:t>Union Academic Freedom committee</a:t>
            </a:r>
            <a:endParaRPr dirty="0">
              <a:latin typeface="Calibri" panose="020F0502020204030204" pitchFamily="34" charset="0"/>
              <a:cs typeface="Calibri" panose="020F0502020204030204" pitchFamily="34" charset="0"/>
            </a:endParaRPr>
          </a:p>
          <a:p>
            <a:pPr lvl="1">
              <a:spcBef>
                <a:spcPts val="0"/>
              </a:spcBef>
              <a:buChar char="○"/>
            </a:pPr>
            <a:r>
              <a:rPr lang="en" dirty="0">
                <a:latin typeface="Calibri" panose="020F0502020204030204" pitchFamily="34" charset="0"/>
                <a:cs typeface="Calibri" panose="020F0502020204030204" pitchFamily="34" charset="0"/>
              </a:rPr>
              <a:t>Joint Academic Senate and Union Academic Freedom committee</a:t>
            </a:r>
            <a:endParaRPr dirty="0">
              <a:latin typeface="Calibri" panose="020F0502020204030204" pitchFamily="34" charset="0"/>
              <a:cs typeface="Calibri" panose="020F0502020204030204" pitchFamily="34" charset="0"/>
            </a:endParaRPr>
          </a:p>
          <a:p>
            <a:pPr marL="0" indent="0"/>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044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176829f39e6_0_0"/>
          <p:cNvSpPr txBox="1">
            <a:spLocks noGrp="1"/>
          </p:cNvSpPr>
          <p:nvPr>
            <p:ph type="title"/>
          </p:nvPr>
        </p:nvSpPr>
        <p:spPr>
          <a:xfrm>
            <a:off x="1277650" y="936625"/>
            <a:ext cx="10046100" cy="13257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dirty="0">
                <a:highlight>
                  <a:srgbClr val="FFFF00"/>
                </a:highlight>
                <a:latin typeface="Calibri" panose="020F0502020204030204" pitchFamily="34" charset="0"/>
                <a:cs typeface="Calibri" panose="020F0502020204030204" pitchFamily="34" charset="0"/>
              </a:rPr>
              <a:t>General Session 3:</a:t>
            </a:r>
            <a:r>
              <a:rPr lang="en-US" dirty="0">
                <a:latin typeface="Calibri" panose="020F0502020204030204" pitchFamily="34" charset="0"/>
                <a:cs typeface="Calibri" panose="020F0502020204030204" pitchFamily="34" charset="0"/>
              </a:rPr>
              <a:t> Transforming Institutional Use of Data</a:t>
            </a:r>
            <a:endParaRPr dirty="0">
              <a:latin typeface="Calibri" panose="020F0502020204030204" pitchFamily="34" charset="0"/>
              <a:cs typeface="Calibri" panose="020F0502020204030204" pitchFamily="34" charset="0"/>
            </a:endParaRPr>
          </a:p>
        </p:txBody>
      </p:sp>
      <p:sp>
        <p:nvSpPr>
          <p:cNvPr id="102" name="Google Shape;102;g176829f39e6_0_0"/>
          <p:cNvSpPr txBox="1">
            <a:spLocks noGrp="1"/>
          </p:cNvSpPr>
          <p:nvPr>
            <p:ph type="body" idx="1"/>
          </p:nvPr>
        </p:nvSpPr>
        <p:spPr>
          <a:xfrm>
            <a:off x="1277650" y="2369820"/>
            <a:ext cx="10058400" cy="4419600"/>
          </a:xfrm>
          <a:prstGeom prst="rect">
            <a:avLst/>
          </a:prstGeom>
        </p:spPr>
        <p:txBody>
          <a:bodyPr spcFirstLastPara="1" wrap="square" lIns="91425" tIns="45700" rIns="91425" bIns="45700" anchor="t" anchorCtr="0">
            <a:noAutofit/>
          </a:bodyPr>
          <a:lstStyle/>
          <a:p>
            <a:pPr marL="114300" lvl="0" indent="0" algn="l" rtl="0">
              <a:spcBef>
                <a:spcPts val="1000"/>
              </a:spcBef>
              <a:spcAft>
                <a:spcPts val="0"/>
              </a:spcAft>
              <a:buSzPts val="1800"/>
              <a:buNone/>
            </a:pPr>
            <a:r>
              <a:rPr lang="en-US" dirty="0">
                <a:latin typeface="Calibri" panose="020F0502020204030204" pitchFamily="34" charset="0"/>
                <a:cs typeface="Calibri" panose="020F0502020204030204" pitchFamily="34" charset="0"/>
              </a:rPr>
              <a:t>Have you ever heard the phrases “I am not a data person” or “That isn’t what I am seeing in my class?" The data presented to us only seems to tell part of the story and it may not represent the individual challenges you have seen your faculty and students tackle every day. Academic senates must be actively engaged in determining what data is being tracked, determining what it really means, and deciding what still needs to be explored to work towards equitable student success.</a:t>
            </a:r>
          </a:p>
        </p:txBody>
      </p:sp>
      <p:sp>
        <p:nvSpPr>
          <p:cNvPr id="103" name="Google Shape;103;g176829f39e6_0_0"/>
          <p:cNvSpPr txBox="1">
            <a:spLocks noGrp="1"/>
          </p:cNvSpPr>
          <p:nvPr>
            <p:ph type="sldNum" idx="12"/>
          </p:nvPr>
        </p:nvSpPr>
        <p:spPr>
          <a:xfrm>
            <a:off x="10437813" y="6356350"/>
            <a:ext cx="915900" cy="365100"/>
          </a:xfrm>
          <a:prstGeom prst="rect">
            <a:avLst/>
          </a:prstGeom>
        </p:spPr>
        <p:txBody>
          <a:bodyPr spcFirstLastPara="1" wrap="square" lIns="91425" tIns="45700" rIns="0"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1953571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809</TotalTime>
  <Words>5143</Words>
  <Application>Microsoft Macintosh PowerPoint</Application>
  <PresentationFormat>Widescreen</PresentationFormat>
  <Paragraphs>610</Paragraphs>
  <Slides>44</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Bradley Hand</vt:lpstr>
      <vt:lpstr>Calibri</vt:lpstr>
      <vt:lpstr>Calibri Light</vt:lpstr>
      <vt:lpstr>Gill Sans</vt:lpstr>
      <vt:lpstr>Palatino</vt:lpstr>
      <vt:lpstr>Tahoma</vt:lpstr>
      <vt:lpstr>Times New Roman</vt:lpstr>
      <vt:lpstr>Office Theme</vt:lpstr>
      <vt:lpstr>Highlights from the ASCCC’s Fall Plenary 2022  2022 Fall Plenary Session Program  (click for details and slideshows)</vt:lpstr>
      <vt:lpstr>General Session 2: Out of a Multitude of Tongues: Academic Freedom and The Importance of Diverse and Inclusive Discourse</vt:lpstr>
      <vt:lpstr>Equity, Curriculum and Academic Freedom </vt:lpstr>
      <vt:lpstr>Academic Freedom Policy Required by Title 5</vt:lpstr>
      <vt:lpstr>Protecting Academic Freedom:  What can Senates do?</vt:lpstr>
      <vt:lpstr>Strengthening Academic Freedom: Recommendations for Local Senates</vt:lpstr>
      <vt:lpstr>Policies and Collective Bargaining Agreement </vt:lpstr>
      <vt:lpstr>Be Prepared</vt:lpstr>
      <vt:lpstr>General Session 3: Transforming Institutional Use of Data</vt:lpstr>
      <vt:lpstr>Limitations of Quantitative Data</vt:lpstr>
      <vt:lpstr>General Session 4: The Legislative Landscape and You: Using Authentic Voices and Experiences as Impactful Advocacy Efforts</vt:lpstr>
      <vt:lpstr>Collaborate! Utilize Resources</vt:lpstr>
      <vt:lpstr>Find Your Legislators:  Legislation Info &amp; Contacts</vt:lpstr>
      <vt:lpstr>General Session 5: Aligning General Education Pathways (AB 928)</vt:lpstr>
      <vt:lpstr>AB 928 (Berman, 2021)</vt:lpstr>
      <vt:lpstr>Intersegmental Committee of Academic Senates (ICAS)</vt:lpstr>
      <vt:lpstr>#1: Proposed GE Pathway – CalGETC</vt:lpstr>
      <vt:lpstr>Potential Impacts of New GE Pathway</vt:lpstr>
      <vt:lpstr>Next Steps to Approving a Singular Lower Division GE Pathway</vt:lpstr>
      <vt:lpstr>#2: Proposed Associate Degree GE Pathway</vt:lpstr>
      <vt:lpstr>Proposed GE Pathway for the Associate Degree</vt:lpstr>
      <vt:lpstr>#3: Proposed Lower Division GE Pathway  for CCC Baccalaureate Degree </vt:lpstr>
      <vt:lpstr>The Three Proposed Pathways Together…</vt:lpstr>
      <vt:lpstr>Visual Alignment of 3 Proposed GE Patterns</vt:lpstr>
      <vt:lpstr>Breakout Session 1: Data-informed Planning, Policy Development, and Decision-Making to Strengthen Students’ Success (with a focus on transfer)</vt:lpstr>
      <vt:lpstr>Working Together: Redesigning Transfer Experiences</vt:lpstr>
      <vt:lpstr>Working Together: Redesigning Transfer Experiences at the state level</vt:lpstr>
      <vt:lpstr>Working Together: Redesigning Transfer Experiences at the local level</vt:lpstr>
      <vt:lpstr>Breakout Session 2: The State of Ethnic Studies Education in the California Community Colleges</vt:lpstr>
      <vt:lpstr>Ethnic Studies Defined</vt:lpstr>
      <vt:lpstr>Committing to Ethnic Studies Education:  An Academic and Professional Matter</vt:lpstr>
      <vt:lpstr>Ethnic Studies Courses and Programs</vt:lpstr>
      <vt:lpstr>THANK YOU! Resources…</vt:lpstr>
      <vt:lpstr>General Session 7:Increasing Access to Local Academic Senate Meetings Supports Inclusion, Diversity, and Equity in Faculty Leadership</vt:lpstr>
      <vt:lpstr>Relationship Between Increased Access to Academic Senate Meetings and Inclusion, Diversity &amp; Equity </vt:lpstr>
      <vt:lpstr>General Session 8: Authentic Leadership: Collaboration Between Administration and Faculty Leaders in the California Community College System</vt:lpstr>
      <vt:lpstr>Presenters’ Views on Authentic Leadership</vt:lpstr>
      <vt:lpstr>Leadership Meets Collaboration with Collective Impact</vt:lpstr>
      <vt:lpstr>The Five Conditions of Collective Impact</vt:lpstr>
      <vt:lpstr> General Session 9: Mission Still Possible</vt:lpstr>
      <vt:lpstr>The Mission of the  California Community College System</vt:lpstr>
      <vt:lpstr>PowerPoint Presentation</vt:lpstr>
      <vt:lpstr>Impact on Career Education</vt:lpstr>
      <vt:lpstr>Impact on Career Education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Pablo Martin</dc:creator>
  <cp:lastModifiedBy>Pablo Martin</cp:lastModifiedBy>
  <cp:revision>80</cp:revision>
  <dcterms:created xsi:type="dcterms:W3CDTF">2022-11-03T18:53:10Z</dcterms:created>
  <dcterms:modified xsi:type="dcterms:W3CDTF">2022-11-14T17:59:27Z</dcterms:modified>
</cp:coreProperties>
</file>