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Just Another Han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omemade Apple" panose="020B0604020202020204" charset="0"/>
      <p:regular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Poppins" panose="020B0604020202020204" charset="0"/>
      <p:regular r:id="rId34"/>
      <p:bold r:id="rId35"/>
      <p:italic r:id="rId36"/>
      <p:boldItalic r:id="rId37"/>
    </p:embeddedFont>
    <p:embeddedFont>
      <p:font typeface="Coming Soon" panose="020B0604020202020204" charset="0"/>
      <p:regular r:id="rId38"/>
    </p:embeddedFont>
    <p:embeddedFont>
      <p:font typeface="Montserrat Black" panose="020B0604020202020204" charset="0"/>
      <p:bold r:id="rId39"/>
      <p:boldItalic r:id="rId40"/>
    </p:embeddedFont>
    <p:embeddedFont>
      <p:font typeface="Barlow Condensed" panose="020B0604020202020204" charset="0"/>
      <p:regular r:id="rId41"/>
      <p:bold r:id="rId42"/>
      <p:italic r:id="rId43"/>
      <p:boldItalic r:id="rId44"/>
    </p:embeddedFont>
    <p:embeddedFont>
      <p:font typeface="Montserrat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1ECCB-31D8-570C-6B44-E84A6F185850}" v="233" dt="2022-09-01T19:04:28.449"/>
    <p1510:client id="{A9CCCD50-12C7-0F6A-4A2F-716792AD4575}" v="7" dt="2022-09-12T19:04:41.724"/>
    <p1510:client id="{B5496881-5A64-6D09-2619-9030FC558B07}" v="21" dt="2022-08-26T22:18:29.729"/>
  </p1510:revLst>
</p1510:revInfo>
</file>

<file path=ppt/tableStyles.xml><?xml version="1.0" encoding="utf-8"?>
<a:tblStyleLst xmlns:a="http://schemas.openxmlformats.org/drawingml/2006/main" def="{951D8BB3-8C3E-42E5-85E1-7762A810E59F}">
  <a:tblStyle styleId="{951D8BB3-8C3E-42E5-85E1-7762A810E5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47e3b8a6d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g147e3b8a6d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47dbe89a0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g147dbe89a0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47dbe89a0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g147dbe89a0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47dbe89a0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g147dbe89a0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47dbe89a0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147dbe89a0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49f9e9940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g149f9e9940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47e3b8a6d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147e3b8a6d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47dbe89a0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147dbe89a0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47dbe89a0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147dbe89a0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874550" y="1920550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10788227">
            <a:off x="7068944" y="1391789"/>
            <a:ext cx="3409716" cy="4317671"/>
          </a:xfrm>
          <a:custGeom>
            <a:avLst/>
            <a:gdLst/>
            <a:ahLst/>
            <a:cxnLst/>
            <a:rect l="l" t="t" r="r" b="b"/>
            <a:pathLst>
              <a:path w="4670817" h="6257494" extrusionOk="0">
                <a:moveTo>
                  <a:pt x="4670817" y="6257494"/>
                </a:moveTo>
                <a:lnTo>
                  <a:pt x="4438346" y="6257494"/>
                </a:lnTo>
                <a:lnTo>
                  <a:pt x="4364253" y="6055707"/>
                </a:lnTo>
                <a:lnTo>
                  <a:pt x="4449914" y="6055707"/>
                </a:lnTo>
                <a:lnTo>
                  <a:pt x="4449914" y="5813564"/>
                </a:lnTo>
                <a:lnTo>
                  <a:pt x="4220515" y="5813564"/>
                </a:lnTo>
                <a:lnTo>
                  <a:pt x="4220515" y="6055707"/>
                </a:lnTo>
                <a:lnTo>
                  <a:pt x="4293095" y="6055707"/>
                </a:lnTo>
                <a:lnTo>
                  <a:pt x="4219001" y="6257494"/>
                </a:lnTo>
                <a:lnTo>
                  <a:pt x="3938934" y="6257494"/>
                </a:lnTo>
                <a:lnTo>
                  <a:pt x="3994841" y="6055707"/>
                </a:lnTo>
                <a:lnTo>
                  <a:pt x="4048678" y="6055707"/>
                </a:lnTo>
                <a:lnTo>
                  <a:pt x="4048678" y="5813564"/>
                </a:lnTo>
                <a:lnTo>
                  <a:pt x="3819279" y="5813564"/>
                </a:lnTo>
                <a:lnTo>
                  <a:pt x="3819279" y="6055707"/>
                </a:lnTo>
                <a:lnTo>
                  <a:pt x="3866898" y="6055707"/>
                </a:lnTo>
                <a:lnTo>
                  <a:pt x="3889047" y="6257494"/>
                </a:lnTo>
                <a:lnTo>
                  <a:pt x="3562635" y="6257494"/>
                </a:lnTo>
                <a:lnTo>
                  <a:pt x="3562635" y="6055707"/>
                </a:lnTo>
                <a:lnTo>
                  <a:pt x="3647442" y="6055707"/>
                </a:lnTo>
                <a:lnTo>
                  <a:pt x="3647442" y="5813564"/>
                </a:lnTo>
                <a:lnTo>
                  <a:pt x="3418043" y="5813564"/>
                </a:lnTo>
                <a:lnTo>
                  <a:pt x="3418043" y="6055707"/>
                </a:lnTo>
                <a:lnTo>
                  <a:pt x="3471801" y="6055707"/>
                </a:lnTo>
                <a:lnTo>
                  <a:pt x="3471801" y="6257494"/>
                </a:lnTo>
                <a:lnTo>
                  <a:pt x="3240916" y="6257494"/>
                </a:lnTo>
                <a:lnTo>
                  <a:pt x="3166823" y="6055707"/>
                </a:lnTo>
                <a:lnTo>
                  <a:pt x="3246206" y="6055707"/>
                </a:lnTo>
                <a:lnTo>
                  <a:pt x="3246206" y="5813564"/>
                </a:lnTo>
                <a:lnTo>
                  <a:pt x="3016807" y="5813564"/>
                </a:lnTo>
                <a:lnTo>
                  <a:pt x="3016807" y="6055707"/>
                </a:lnTo>
                <a:lnTo>
                  <a:pt x="3090477" y="6055707"/>
                </a:lnTo>
                <a:lnTo>
                  <a:pt x="3016383" y="6257494"/>
                </a:lnTo>
                <a:lnTo>
                  <a:pt x="2774394" y="6257494"/>
                </a:lnTo>
                <a:lnTo>
                  <a:pt x="2774394" y="6055707"/>
                </a:lnTo>
                <a:lnTo>
                  <a:pt x="2844970" y="6055707"/>
                </a:lnTo>
                <a:lnTo>
                  <a:pt x="2844970" y="5813564"/>
                </a:lnTo>
                <a:lnTo>
                  <a:pt x="2615571" y="5813564"/>
                </a:lnTo>
                <a:lnTo>
                  <a:pt x="2615571" y="6055707"/>
                </a:lnTo>
                <a:lnTo>
                  <a:pt x="2683560" y="6055707"/>
                </a:lnTo>
                <a:lnTo>
                  <a:pt x="2683560" y="6257494"/>
                </a:lnTo>
                <a:lnTo>
                  <a:pt x="2354456" y="6257494"/>
                </a:lnTo>
                <a:lnTo>
                  <a:pt x="2367055" y="6055707"/>
                </a:lnTo>
                <a:lnTo>
                  <a:pt x="2443734" y="6055707"/>
                </a:lnTo>
                <a:lnTo>
                  <a:pt x="2443734" y="5813564"/>
                </a:lnTo>
                <a:lnTo>
                  <a:pt x="2214335" y="5813564"/>
                </a:lnTo>
                <a:lnTo>
                  <a:pt x="2214335" y="5888960"/>
                </a:lnTo>
                <a:lnTo>
                  <a:pt x="2197996" y="5891054"/>
                </a:lnTo>
                <a:lnTo>
                  <a:pt x="2214335" y="5940814"/>
                </a:lnTo>
                <a:lnTo>
                  <a:pt x="2214335" y="6055707"/>
                </a:lnTo>
                <a:lnTo>
                  <a:pt x="2252059" y="6055707"/>
                </a:lnTo>
                <a:lnTo>
                  <a:pt x="2318315" y="6257494"/>
                </a:lnTo>
                <a:lnTo>
                  <a:pt x="2011412" y="6257494"/>
                </a:lnTo>
                <a:lnTo>
                  <a:pt x="1957745" y="6055707"/>
                </a:lnTo>
                <a:lnTo>
                  <a:pt x="2042498" y="6055707"/>
                </a:lnTo>
                <a:lnTo>
                  <a:pt x="2042498" y="5813564"/>
                </a:lnTo>
                <a:lnTo>
                  <a:pt x="1813098" y="5813564"/>
                </a:lnTo>
                <a:lnTo>
                  <a:pt x="1813098" y="6055707"/>
                </a:lnTo>
                <a:lnTo>
                  <a:pt x="1895469" y="6055707"/>
                </a:lnTo>
                <a:lnTo>
                  <a:pt x="1841802" y="6257494"/>
                </a:lnTo>
                <a:lnTo>
                  <a:pt x="1562259" y="6257494"/>
                </a:lnTo>
                <a:lnTo>
                  <a:pt x="1562259" y="6055707"/>
                </a:lnTo>
                <a:lnTo>
                  <a:pt x="1641262" y="6055707"/>
                </a:lnTo>
                <a:lnTo>
                  <a:pt x="1641262" y="5813564"/>
                </a:lnTo>
                <a:lnTo>
                  <a:pt x="1411862" y="5813564"/>
                </a:lnTo>
                <a:lnTo>
                  <a:pt x="1411862" y="6055707"/>
                </a:lnTo>
                <a:lnTo>
                  <a:pt x="1471425" y="6055707"/>
                </a:lnTo>
                <a:lnTo>
                  <a:pt x="1471425" y="6257494"/>
                </a:lnTo>
                <a:lnTo>
                  <a:pt x="1230719" y="6257494"/>
                </a:lnTo>
                <a:lnTo>
                  <a:pt x="1177052" y="6055707"/>
                </a:lnTo>
                <a:lnTo>
                  <a:pt x="1240026" y="6055707"/>
                </a:lnTo>
                <a:lnTo>
                  <a:pt x="1240026" y="5813564"/>
                </a:lnTo>
                <a:lnTo>
                  <a:pt x="1010626" y="5813564"/>
                </a:lnTo>
                <a:lnTo>
                  <a:pt x="1010626" y="6055707"/>
                </a:lnTo>
                <a:lnTo>
                  <a:pt x="1123902" y="6055707"/>
                </a:lnTo>
                <a:lnTo>
                  <a:pt x="1070235" y="6257494"/>
                </a:lnTo>
                <a:lnTo>
                  <a:pt x="789011" y="6257494"/>
                </a:lnTo>
                <a:lnTo>
                  <a:pt x="801609" y="6055707"/>
                </a:lnTo>
                <a:lnTo>
                  <a:pt x="838790" y="6055707"/>
                </a:lnTo>
                <a:lnTo>
                  <a:pt x="838790" y="5813564"/>
                </a:lnTo>
                <a:lnTo>
                  <a:pt x="609390" y="5813564"/>
                </a:lnTo>
                <a:lnTo>
                  <a:pt x="609390" y="6055707"/>
                </a:lnTo>
                <a:lnTo>
                  <a:pt x="674387" y="6055707"/>
                </a:lnTo>
                <a:lnTo>
                  <a:pt x="740643" y="6257494"/>
                </a:lnTo>
                <a:lnTo>
                  <a:pt x="433760" y="6257494"/>
                </a:lnTo>
                <a:lnTo>
                  <a:pt x="380093" y="6055707"/>
                </a:lnTo>
                <a:lnTo>
                  <a:pt x="437556" y="6055707"/>
                </a:lnTo>
                <a:lnTo>
                  <a:pt x="437556" y="5813564"/>
                </a:lnTo>
                <a:lnTo>
                  <a:pt x="208156" y="5813564"/>
                </a:lnTo>
                <a:lnTo>
                  <a:pt x="208156" y="6055707"/>
                </a:lnTo>
                <a:lnTo>
                  <a:pt x="297953" y="6055707"/>
                </a:lnTo>
                <a:lnTo>
                  <a:pt x="244287" y="6257494"/>
                </a:lnTo>
                <a:lnTo>
                  <a:pt x="0" y="6257494"/>
                </a:lnTo>
                <a:lnTo>
                  <a:pt x="0" y="170205"/>
                </a:lnTo>
                <a:cubicBezTo>
                  <a:pt x="0" y="76203"/>
                  <a:pt x="76203" y="0"/>
                  <a:pt x="170205" y="0"/>
                </a:cubicBezTo>
                <a:lnTo>
                  <a:pt x="4500613" y="0"/>
                </a:lnTo>
                <a:cubicBezTo>
                  <a:pt x="4594615" y="0"/>
                  <a:pt x="4670817" y="76203"/>
                  <a:pt x="4670817" y="170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 rot="782656">
            <a:off x="6115127" y="944086"/>
            <a:ext cx="1879279" cy="1982505"/>
            <a:chOff x="2368762" y="841731"/>
            <a:chExt cx="3148926" cy="3321893"/>
          </a:xfrm>
        </p:grpSpPr>
        <p:sp>
          <p:nvSpPr>
            <p:cNvPr id="22" name="Google Shape;22;p2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5623274" y="3181731"/>
            <a:ext cx="2353950" cy="1783594"/>
          </a:xfrm>
          <a:custGeom>
            <a:avLst/>
            <a:gdLst/>
            <a:ahLst/>
            <a:cxnLst/>
            <a:rect l="l" t="t" r="r" b="b"/>
            <a:pathLst>
              <a:path w="3107525" h="2354579" extrusionOk="0">
                <a:moveTo>
                  <a:pt x="3045143" y="1724978"/>
                </a:moveTo>
                <a:cubicBezTo>
                  <a:pt x="3062288" y="1668780"/>
                  <a:pt x="3070860" y="1610678"/>
                  <a:pt x="3070860" y="1550670"/>
                </a:cubicBezTo>
                <a:cubicBezTo>
                  <a:pt x="3070860" y="1309688"/>
                  <a:pt x="2930843" y="1098233"/>
                  <a:pt x="2721293" y="1000125"/>
                </a:cubicBezTo>
                <a:cubicBezTo>
                  <a:pt x="2736533" y="929640"/>
                  <a:pt x="2738438" y="855345"/>
                  <a:pt x="2727008" y="780098"/>
                </a:cubicBezTo>
                <a:cubicBezTo>
                  <a:pt x="2691765" y="538163"/>
                  <a:pt x="2459355" y="307658"/>
                  <a:pt x="2217420" y="273368"/>
                </a:cubicBezTo>
                <a:cubicBezTo>
                  <a:pt x="2140268" y="261938"/>
                  <a:pt x="2064068" y="264795"/>
                  <a:pt x="1991678" y="281940"/>
                </a:cubicBezTo>
                <a:cubicBezTo>
                  <a:pt x="1882140" y="108585"/>
                  <a:pt x="1689735" y="0"/>
                  <a:pt x="1479233" y="0"/>
                </a:cubicBezTo>
                <a:cubicBezTo>
                  <a:pt x="1268730" y="0"/>
                  <a:pt x="1076325" y="108585"/>
                  <a:pt x="965835" y="280988"/>
                </a:cubicBezTo>
                <a:cubicBezTo>
                  <a:pt x="921068" y="270510"/>
                  <a:pt x="875348" y="265748"/>
                  <a:pt x="828675" y="265748"/>
                </a:cubicBezTo>
                <a:cubicBezTo>
                  <a:pt x="493395" y="265748"/>
                  <a:pt x="220028" y="538163"/>
                  <a:pt x="220028" y="874395"/>
                </a:cubicBezTo>
                <a:cubicBezTo>
                  <a:pt x="220028" y="937260"/>
                  <a:pt x="229553" y="999173"/>
                  <a:pt x="248603" y="1058228"/>
                </a:cubicBezTo>
                <a:cubicBezTo>
                  <a:pt x="95250" y="1171575"/>
                  <a:pt x="0" y="1352550"/>
                  <a:pt x="0" y="1550670"/>
                </a:cubicBezTo>
                <a:cubicBezTo>
                  <a:pt x="0" y="1677353"/>
                  <a:pt x="40005" y="1800225"/>
                  <a:pt x="112395" y="1902143"/>
                </a:cubicBezTo>
                <a:cubicBezTo>
                  <a:pt x="102870" y="1917383"/>
                  <a:pt x="94298" y="1934528"/>
                  <a:pt x="88583" y="1953578"/>
                </a:cubicBezTo>
                <a:cubicBezTo>
                  <a:pt x="44768" y="2087880"/>
                  <a:pt x="119063" y="2241233"/>
                  <a:pt x="260033" y="2309813"/>
                </a:cubicBezTo>
                <a:cubicBezTo>
                  <a:pt x="342900" y="2349818"/>
                  <a:pt x="430530" y="2354580"/>
                  <a:pt x="497205" y="2354580"/>
                </a:cubicBezTo>
                <a:cubicBezTo>
                  <a:pt x="516255" y="2354580"/>
                  <a:pt x="535305" y="2354580"/>
                  <a:pt x="554355" y="2353628"/>
                </a:cubicBezTo>
                <a:cubicBezTo>
                  <a:pt x="916305" y="2344103"/>
                  <a:pt x="1283970" y="2339340"/>
                  <a:pt x="1646873" y="2339340"/>
                </a:cubicBezTo>
                <a:cubicBezTo>
                  <a:pt x="1927860" y="2339340"/>
                  <a:pt x="2212658" y="2342198"/>
                  <a:pt x="2492693" y="2347913"/>
                </a:cubicBezTo>
                <a:cubicBezTo>
                  <a:pt x="2515553" y="2347913"/>
                  <a:pt x="2539365" y="2348865"/>
                  <a:pt x="2564130" y="2348865"/>
                </a:cubicBezTo>
                <a:lnTo>
                  <a:pt x="2564130" y="2348865"/>
                </a:lnTo>
                <a:cubicBezTo>
                  <a:pt x="2635568" y="2348865"/>
                  <a:pt x="2720340" y="2345055"/>
                  <a:pt x="2807018" y="2318385"/>
                </a:cubicBezTo>
                <a:cubicBezTo>
                  <a:pt x="2947988" y="2274570"/>
                  <a:pt x="3055620" y="2174558"/>
                  <a:pt x="3092768" y="2051685"/>
                </a:cubicBezTo>
                <a:cubicBezTo>
                  <a:pt x="3123248" y="1949768"/>
                  <a:pt x="3106103" y="1833563"/>
                  <a:pt x="3045143" y="1724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5;p2"/>
          <p:cNvGrpSpPr/>
          <p:nvPr/>
        </p:nvGrpSpPr>
        <p:grpSpPr>
          <a:xfrm rot="-2106481">
            <a:off x="8674633" y="4964559"/>
            <a:ext cx="2666906" cy="610956"/>
            <a:chOff x="3307259" y="2790873"/>
            <a:chExt cx="5585545" cy="1279581"/>
          </a:xfrm>
        </p:grpSpPr>
        <p:sp>
          <p:nvSpPr>
            <p:cNvPr id="26" name="Google Shape;26;p2"/>
            <p:cNvSpPr/>
            <p:nvPr/>
          </p:nvSpPr>
          <p:spPr>
            <a:xfrm>
              <a:off x="3307259" y="2790873"/>
              <a:ext cx="5585545" cy="1279581"/>
            </a:xfrm>
            <a:custGeom>
              <a:avLst/>
              <a:gdLst/>
              <a:ahLst/>
              <a:cxnLst/>
              <a:rect l="l" t="t" r="r" b="b"/>
              <a:pathLst>
                <a:path w="5585545" h="1279581" extrusionOk="0">
                  <a:moveTo>
                    <a:pt x="50303" y="64721"/>
                  </a:moveTo>
                  <a:cubicBezTo>
                    <a:pt x="-63997" y="80914"/>
                    <a:pt x="184605" y="208549"/>
                    <a:pt x="252233" y="280939"/>
                  </a:cubicBezTo>
                  <a:cubicBezTo>
                    <a:pt x="263663" y="293321"/>
                    <a:pt x="276045" y="306656"/>
                    <a:pt x="276045" y="321896"/>
                  </a:cubicBezTo>
                  <a:cubicBezTo>
                    <a:pt x="276998" y="344756"/>
                    <a:pt x="250328" y="362854"/>
                    <a:pt x="224610" y="375236"/>
                  </a:cubicBezTo>
                  <a:cubicBezTo>
                    <a:pt x="194130" y="389524"/>
                    <a:pt x="161745" y="400954"/>
                    <a:pt x="128408" y="408574"/>
                  </a:cubicBezTo>
                  <a:cubicBezTo>
                    <a:pt x="112215" y="412384"/>
                    <a:pt x="94118" y="416194"/>
                    <a:pt x="83640" y="425719"/>
                  </a:cubicBezTo>
                  <a:cubicBezTo>
                    <a:pt x="63638" y="443816"/>
                    <a:pt x="75068" y="470486"/>
                    <a:pt x="90308" y="491441"/>
                  </a:cubicBezTo>
                  <a:cubicBezTo>
                    <a:pt x="116025" y="526684"/>
                    <a:pt x="148410" y="559069"/>
                    <a:pt x="169365" y="597169"/>
                  </a:cubicBezTo>
                  <a:cubicBezTo>
                    <a:pt x="189368" y="634316"/>
                    <a:pt x="196035" y="679084"/>
                    <a:pt x="168413" y="714326"/>
                  </a:cubicBezTo>
                  <a:cubicBezTo>
                    <a:pt x="140790" y="748616"/>
                    <a:pt x="88403" y="764809"/>
                    <a:pt x="41730" y="782906"/>
                  </a:cubicBezTo>
                  <a:cubicBezTo>
                    <a:pt x="24585" y="789574"/>
                    <a:pt x="6488" y="797194"/>
                    <a:pt x="1725" y="811481"/>
                  </a:cubicBezTo>
                  <a:cubicBezTo>
                    <a:pt x="-3990" y="825769"/>
                    <a:pt x="5535" y="841009"/>
                    <a:pt x="15060" y="853391"/>
                  </a:cubicBezTo>
                  <a:cubicBezTo>
                    <a:pt x="67448" y="925781"/>
                    <a:pt x="118883" y="999124"/>
                    <a:pt x="171270" y="1071514"/>
                  </a:cubicBezTo>
                  <a:cubicBezTo>
                    <a:pt x="102690" y="1118186"/>
                    <a:pt x="48398" y="1177241"/>
                    <a:pt x="14108" y="1241059"/>
                  </a:cubicBezTo>
                  <a:cubicBezTo>
                    <a:pt x="47445" y="1247726"/>
                    <a:pt x="80783" y="1253441"/>
                    <a:pt x="114120" y="1260109"/>
                  </a:cubicBezTo>
                  <a:cubicBezTo>
                    <a:pt x="114120" y="1260109"/>
                    <a:pt x="4496573" y="1303924"/>
                    <a:pt x="5381446" y="1260109"/>
                  </a:cubicBezTo>
                  <a:cubicBezTo>
                    <a:pt x="5408116" y="1259156"/>
                    <a:pt x="5433833" y="1258204"/>
                    <a:pt x="5460503" y="1259156"/>
                  </a:cubicBezTo>
                  <a:cubicBezTo>
                    <a:pt x="5472885" y="1204864"/>
                    <a:pt x="5453835" y="1147714"/>
                    <a:pt x="5408116" y="1103899"/>
                  </a:cubicBezTo>
                  <a:cubicBezTo>
                    <a:pt x="5402401" y="1099136"/>
                    <a:pt x="5396685" y="1093421"/>
                    <a:pt x="5394780" y="1086754"/>
                  </a:cubicBezTo>
                  <a:cubicBezTo>
                    <a:pt x="5391923" y="1076276"/>
                    <a:pt x="5399543" y="1066751"/>
                    <a:pt x="5409068" y="1059131"/>
                  </a:cubicBezTo>
                  <a:cubicBezTo>
                    <a:pt x="5453835" y="1020079"/>
                    <a:pt x="5530035" y="1001029"/>
                    <a:pt x="5554801" y="953404"/>
                  </a:cubicBezTo>
                  <a:cubicBezTo>
                    <a:pt x="5573851" y="917209"/>
                    <a:pt x="5553848" y="874346"/>
                    <a:pt x="5519558" y="844819"/>
                  </a:cubicBezTo>
                  <a:cubicBezTo>
                    <a:pt x="5485268" y="815291"/>
                    <a:pt x="5438596" y="797194"/>
                    <a:pt x="5392876" y="779096"/>
                  </a:cubicBezTo>
                  <a:cubicBezTo>
                    <a:pt x="5364301" y="767666"/>
                    <a:pt x="5330963" y="749569"/>
                    <a:pt x="5336678" y="725756"/>
                  </a:cubicBezTo>
                  <a:cubicBezTo>
                    <a:pt x="5339535" y="712421"/>
                    <a:pt x="5353823" y="701944"/>
                    <a:pt x="5368110" y="694324"/>
                  </a:cubicBezTo>
                  <a:cubicBezTo>
                    <a:pt x="5435738" y="654319"/>
                    <a:pt x="5519558" y="626696"/>
                    <a:pt x="5567183" y="572404"/>
                  </a:cubicBezTo>
                  <a:cubicBezTo>
                    <a:pt x="5578613" y="560021"/>
                    <a:pt x="5587185" y="544781"/>
                    <a:pt x="5585280" y="529541"/>
                  </a:cubicBezTo>
                  <a:cubicBezTo>
                    <a:pt x="5583376" y="507634"/>
                    <a:pt x="5561468" y="490489"/>
                    <a:pt x="5540513" y="476201"/>
                  </a:cubicBezTo>
                  <a:cubicBezTo>
                    <a:pt x="5468123" y="427624"/>
                    <a:pt x="5382398" y="392381"/>
                    <a:pt x="5298578" y="355234"/>
                  </a:cubicBezTo>
                  <a:cubicBezTo>
                    <a:pt x="5290005" y="351424"/>
                    <a:pt x="5280480" y="347614"/>
                    <a:pt x="5277623" y="339994"/>
                  </a:cubicBezTo>
                  <a:cubicBezTo>
                    <a:pt x="5272860" y="330469"/>
                    <a:pt x="5280480" y="320944"/>
                    <a:pt x="5288101" y="312371"/>
                  </a:cubicBezTo>
                  <a:cubicBezTo>
                    <a:pt x="5362396" y="232361"/>
                    <a:pt x="5470028" y="165686"/>
                    <a:pt x="5502413" y="71389"/>
                  </a:cubicBezTo>
                  <a:cubicBezTo>
                    <a:pt x="5433833" y="57101"/>
                    <a:pt x="5360491" y="53291"/>
                    <a:pt x="5290005" y="60911"/>
                  </a:cubicBezTo>
                  <a:cubicBezTo>
                    <a:pt x="5286196" y="59959"/>
                    <a:pt x="1064715" y="-78154"/>
                    <a:pt x="50303" y="64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43350" y="3677602"/>
              <a:ext cx="187642" cy="179070"/>
            </a:xfrm>
            <a:custGeom>
              <a:avLst/>
              <a:gdLst/>
              <a:ahLst/>
              <a:cxnLst/>
              <a:rect l="l" t="t" r="r" b="b"/>
              <a:pathLst>
                <a:path w="187642" h="179070" extrusionOk="0">
                  <a:moveTo>
                    <a:pt x="93345" y="0"/>
                  </a:moveTo>
                  <a:lnTo>
                    <a:pt x="122873" y="59055"/>
                  </a:lnTo>
                  <a:lnTo>
                    <a:pt x="187642" y="68580"/>
                  </a:lnTo>
                  <a:lnTo>
                    <a:pt x="140970" y="114300"/>
                  </a:lnTo>
                  <a:lnTo>
                    <a:pt x="151448" y="179070"/>
                  </a:lnTo>
                  <a:lnTo>
                    <a:pt x="93345" y="148590"/>
                  </a:lnTo>
                  <a:lnTo>
                    <a:pt x="35242" y="179070"/>
                  </a:lnTo>
                  <a:lnTo>
                    <a:pt x="46673" y="114300"/>
                  </a:lnTo>
                  <a:lnTo>
                    <a:pt x="0" y="68580"/>
                  </a:lnTo>
                  <a:lnTo>
                    <a:pt x="64770" y="590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78567" y="3296602"/>
              <a:ext cx="110489" cy="105727"/>
            </a:xfrm>
            <a:custGeom>
              <a:avLst/>
              <a:gdLst/>
              <a:ahLst/>
              <a:cxnLst/>
              <a:rect l="l" t="t" r="r" b="b"/>
              <a:pathLst>
                <a:path w="110489" h="105727" extrusionOk="0">
                  <a:moveTo>
                    <a:pt x="55245" y="0"/>
                  </a:moveTo>
                  <a:lnTo>
                    <a:pt x="71438" y="35243"/>
                  </a:lnTo>
                  <a:lnTo>
                    <a:pt x="110490" y="40005"/>
                  </a:lnTo>
                  <a:lnTo>
                    <a:pt x="82868" y="67628"/>
                  </a:lnTo>
                  <a:lnTo>
                    <a:pt x="88582" y="105727"/>
                  </a:lnTo>
                  <a:lnTo>
                    <a:pt x="55245" y="87630"/>
                  </a:lnTo>
                  <a:lnTo>
                    <a:pt x="20955" y="105727"/>
                  </a:lnTo>
                  <a:lnTo>
                    <a:pt x="27622" y="67628"/>
                  </a:lnTo>
                  <a:lnTo>
                    <a:pt x="0" y="40005"/>
                  </a:lnTo>
                  <a:lnTo>
                    <a:pt x="38100" y="352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86237" y="3027997"/>
              <a:ext cx="140970" cy="134302"/>
            </a:xfrm>
            <a:custGeom>
              <a:avLst/>
              <a:gdLst/>
              <a:ahLst/>
              <a:cxnLst/>
              <a:rect l="l" t="t" r="r" b="b"/>
              <a:pathLst>
                <a:path w="140970" h="134302" extrusionOk="0">
                  <a:moveTo>
                    <a:pt x="70485" y="0"/>
                  </a:moveTo>
                  <a:lnTo>
                    <a:pt x="92392" y="44768"/>
                  </a:lnTo>
                  <a:lnTo>
                    <a:pt x="140970" y="51435"/>
                  </a:lnTo>
                  <a:lnTo>
                    <a:pt x="105727" y="85725"/>
                  </a:lnTo>
                  <a:lnTo>
                    <a:pt x="114300" y="134303"/>
                  </a:lnTo>
                  <a:lnTo>
                    <a:pt x="70485" y="111442"/>
                  </a:lnTo>
                  <a:lnTo>
                    <a:pt x="26670" y="134303"/>
                  </a:lnTo>
                  <a:lnTo>
                    <a:pt x="35242" y="85725"/>
                  </a:lnTo>
                  <a:lnTo>
                    <a:pt x="0" y="51435"/>
                  </a:lnTo>
                  <a:lnTo>
                    <a:pt x="48577" y="447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150542" y="3483292"/>
              <a:ext cx="211455" cy="200977"/>
            </a:xfrm>
            <a:custGeom>
              <a:avLst/>
              <a:gdLst/>
              <a:ahLst/>
              <a:cxnLst/>
              <a:rect l="l" t="t" r="r" b="b"/>
              <a:pathLst>
                <a:path w="211455" h="200977" extrusionOk="0">
                  <a:moveTo>
                    <a:pt x="105727" y="0"/>
                  </a:moveTo>
                  <a:lnTo>
                    <a:pt x="138113" y="65723"/>
                  </a:lnTo>
                  <a:lnTo>
                    <a:pt x="211455" y="76200"/>
                  </a:lnTo>
                  <a:lnTo>
                    <a:pt x="159068" y="128588"/>
                  </a:lnTo>
                  <a:lnTo>
                    <a:pt x="171450" y="200978"/>
                  </a:lnTo>
                  <a:lnTo>
                    <a:pt x="105727" y="166688"/>
                  </a:lnTo>
                  <a:lnTo>
                    <a:pt x="40005" y="200978"/>
                  </a:lnTo>
                  <a:lnTo>
                    <a:pt x="52388" y="128588"/>
                  </a:lnTo>
                  <a:lnTo>
                    <a:pt x="0" y="76200"/>
                  </a:lnTo>
                  <a:lnTo>
                    <a:pt x="73343" y="657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09522" y="3714750"/>
              <a:ext cx="110490" cy="104775"/>
            </a:xfrm>
            <a:custGeom>
              <a:avLst/>
              <a:gdLst/>
              <a:ahLst/>
              <a:cxnLst/>
              <a:rect l="l" t="t" r="r" b="b"/>
              <a:pathLst>
                <a:path w="110490" h="104775" extrusionOk="0">
                  <a:moveTo>
                    <a:pt x="55245" y="0"/>
                  </a:moveTo>
                  <a:lnTo>
                    <a:pt x="72390" y="34290"/>
                  </a:lnTo>
                  <a:lnTo>
                    <a:pt x="110490" y="40005"/>
                  </a:lnTo>
                  <a:lnTo>
                    <a:pt x="82868" y="66675"/>
                  </a:lnTo>
                  <a:lnTo>
                    <a:pt x="89535" y="104775"/>
                  </a:lnTo>
                  <a:lnTo>
                    <a:pt x="55245" y="86677"/>
                  </a:lnTo>
                  <a:lnTo>
                    <a:pt x="20955" y="104775"/>
                  </a:lnTo>
                  <a:lnTo>
                    <a:pt x="27622" y="66675"/>
                  </a:lnTo>
                  <a:lnTo>
                    <a:pt x="0" y="40005"/>
                  </a:lnTo>
                  <a:lnTo>
                    <a:pt x="38100" y="342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09559" y="3215639"/>
              <a:ext cx="140970" cy="133350"/>
            </a:xfrm>
            <a:custGeom>
              <a:avLst/>
              <a:gdLst/>
              <a:ahLst/>
              <a:cxnLst/>
              <a:rect l="l" t="t" r="r" b="b"/>
              <a:pathLst>
                <a:path w="140970" h="133350" extrusionOk="0">
                  <a:moveTo>
                    <a:pt x="70485" y="0"/>
                  </a:moveTo>
                  <a:lnTo>
                    <a:pt x="92393" y="43815"/>
                  </a:lnTo>
                  <a:lnTo>
                    <a:pt x="140970" y="51435"/>
                  </a:lnTo>
                  <a:lnTo>
                    <a:pt x="105728" y="85725"/>
                  </a:lnTo>
                  <a:lnTo>
                    <a:pt x="114300" y="133350"/>
                  </a:lnTo>
                  <a:lnTo>
                    <a:pt x="70485" y="110490"/>
                  </a:lnTo>
                  <a:lnTo>
                    <a:pt x="26670" y="133350"/>
                  </a:lnTo>
                  <a:lnTo>
                    <a:pt x="35243" y="85725"/>
                  </a:lnTo>
                  <a:lnTo>
                    <a:pt x="0" y="51435"/>
                  </a:lnTo>
                  <a:lnTo>
                    <a:pt x="48578" y="438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78193" y="3665220"/>
              <a:ext cx="34693" cy="36194"/>
            </a:xfrm>
            <a:custGeom>
              <a:avLst/>
              <a:gdLst/>
              <a:ahLst/>
              <a:cxnLst/>
              <a:rect l="l" t="t" r="r" b="b"/>
              <a:pathLst>
                <a:path w="34693" h="36194" extrusionOk="0">
                  <a:moveTo>
                    <a:pt x="16566" y="0"/>
                  </a:moveTo>
                  <a:cubicBezTo>
                    <a:pt x="-6294" y="0"/>
                    <a:pt x="-5341" y="36195"/>
                    <a:pt x="18471" y="36195"/>
                  </a:cubicBezTo>
                  <a:cubicBezTo>
                    <a:pt x="41331" y="35242"/>
                    <a:pt x="39426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85876" y="3429952"/>
              <a:ext cx="34693" cy="36195"/>
            </a:xfrm>
            <a:custGeom>
              <a:avLst/>
              <a:gdLst/>
              <a:ahLst/>
              <a:cxnLst/>
              <a:rect l="l" t="t" r="r" b="b"/>
              <a:pathLst>
                <a:path w="34693" h="36195" extrusionOk="0">
                  <a:moveTo>
                    <a:pt x="16566" y="0"/>
                  </a:moveTo>
                  <a:cubicBezTo>
                    <a:pt x="-6294" y="0"/>
                    <a:pt x="-5341" y="36195"/>
                    <a:pt x="18471" y="36195"/>
                  </a:cubicBezTo>
                  <a:cubicBezTo>
                    <a:pt x="41331" y="36195"/>
                    <a:pt x="39426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77266" y="2915602"/>
              <a:ext cx="35037" cy="36194"/>
            </a:xfrm>
            <a:custGeom>
              <a:avLst/>
              <a:gdLst/>
              <a:ahLst/>
              <a:cxnLst/>
              <a:rect l="l" t="t" r="r" b="b"/>
              <a:pathLst>
                <a:path w="35037" h="36194" extrusionOk="0">
                  <a:moveTo>
                    <a:pt x="16566" y="0"/>
                  </a:moveTo>
                  <a:cubicBezTo>
                    <a:pt x="-6294" y="0"/>
                    <a:pt x="-5341" y="36195"/>
                    <a:pt x="18471" y="36195"/>
                  </a:cubicBezTo>
                  <a:cubicBezTo>
                    <a:pt x="41331" y="36195"/>
                    <a:pt x="40379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21606" y="3882389"/>
              <a:ext cx="34693" cy="36195"/>
            </a:xfrm>
            <a:custGeom>
              <a:avLst/>
              <a:gdLst/>
              <a:ahLst/>
              <a:cxnLst/>
              <a:rect l="l" t="t" r="r" b="b"/>
              <a:pathLst>
                <a:path w="34693" h="36195" extrusionOk="0">
                  <a:moveTo>
                    <a:pt x="16566" y="0"/>
                  </a:moveTo>
                  <a:cubicBezTo>
                    <a:pt x="-6294" y="0"/>
                    <a:pt x="-5342" y="36195"/>
                    <a:pt x="18471" y="36195"/>
                  </a:cubicBezTo>
                  <a:cubicBezTo>
                    <a:pt x="41331" y="36195"/>
                    <a:pt x="39426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45431" y="3144202"/>
              <a:ext cx="34323" cy="36195"/>
            </a:xfrm>
            <a:custGeom>
              <a:avLst/>
              <a:gdLst/>
              <a:ahLst/>
              <a:cxnLst/>
              <a:rect l="l" t="t" r="r" b="b"/>
              <a:pathLst>
                <a:path w="34323" h="36195" extrusionOk="0">
                  <a:moveTo>
                    <a:pt x="16566" y="0"/>
                  </a:moveTo>
                  <a:cubicBezTo>
                    <a:pt x="-6294" y="0"/>
                    <a:pt x="-5342" y="36195"/>
                    <a:pt x="18471" y="36195"/>
                  </a:cubicBezTo>
                  <a:cubicBezTo>
                    <a:pt x="40379" y="36195"/>
                    <a:pt x="39426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945381" y="3565207"/>
              <a:ext cx="34693" cy="36194"/>
            </a:xfrm>
            <a:custGeom>
              <a:avLst/>
              <a:gdLst/>
              <a:ahLst/>
              <a:cxnLst/>
              <a:rect l="l" t="t" r="r" b="b"/>
              <a:pathLst>
                <a:path w="34693" h="36194" extrusionOk="0">
                  <a:moveTo>
                    <a:pt x="16566" y="0"/>
                  </a:moveTo>
                  <a:cubicBezTo>
                    <a:pt x="-6294" y="0"/>
                    <a:pt x="-5341" y="36195"/>
                    <a:pt x="18471" y="36195"/>
                  </a:cubicBezTo>
                  <a:cubicBezTo>
                    <a:pt x="41331" y="36195"/>
                    <a:pt x="39426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735831" y="3025140"/>
              <a:ext cx="35037" cy="36194"/>
            </a:xfrm>
            <a:custGeom>
              <a:avLst/>
              <a:gdLst/>
              <a:ahLst/>
              <a:cxnLst/>
              <a:rect l="l" t="t" r="r" b="b"/>
              <a:pathLst>
                <a:path w="35037" h="36194" extrusionOk="0">
                  <a:moveTo>
                    <a:pt x="16566" y="0"/>
                  </a:moveTo>
                  <a:cubicBezTo>
                    <a:pt x="-6294" y="0"/>
                    <a:pt x="-5341" y="36195"/>
                    <a:pt x="18471" y="36195"/>
                  </a:cubicBezTo>
                  <a:cubicBezTo>
                    <a:pt x="41331" y="36195"/>
                    <a:pt x="40379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7357100" y="3085775"/>
            <a:ext cx="28797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"/>
          <p:cNvSpPr/>
          <p:nvPr/>
        </p:nvSpPr>
        <p:spPr>
          <a:xfrm rot="-7871156">
            <a:off x="7116208" y="1215887"/>
            <a:ext cx="1424856" cy="40930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-4821980">
            <a:off x="5698649" y="3084740"/>
            <a:ext cx="794622" cy="694335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548200" y="54427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633475" y="4813250"/>
            <a:ext cx="109092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1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2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2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2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2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2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3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3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3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2"/>
          </p:nvPr>
        </p:nvSpPr>
        <p:spPr>
          <a:xfrm>
            <a:off x="774875" y="440975"/>
            <a:ext cx="11001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3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4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body" idx="1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5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6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4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4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4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4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4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4"/>
          <p:cNvSpPr txBox="1">
            <a:spLocks noGrp="1"/>
          </p:cNvSpPr>
          <p:nvPr>
            <p:ph type="subTitle" idx="1"/>
          </p:nvPr>
        </p:nvSpPr>
        <p:spPr>
          <a:xfrm>
            <a:off x="2910425" y="1858800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80" name="Google Shape;180;p14"/>
          <p:cNvSpPr txBox="1">
            <a:spLocks noGrp="1"/>
          </p:cNvSpPr>
          <p:nvPr>
            <p:ph type="subTitle" idx="2"/>
          </p:nvPr>
        </p:nvSpPr>
        <p:spPr>
          <a:xfrm>
            <a:off x="2910425" y="3410725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3"/>
          </p:nvPr>
        </p:nvSpPr>
        <p:spPr>
          <a:xfrm>
            <a:off x="5807197" y="3363243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subTitle" idx="4"/>
          </p:nvPr>
        </p:nvSpPr>
        <p:spPr>
          <a:xfrm>
            <a:off x="5807207" y="1876150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subTitle" idx="5"/>
          </p:nvPr>
        </p:nvSpPr>
        <p:spPr>
          <a:xfrm>
            <a:off x="8823328" y="1840350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84" name="Google Shape;184;p14"/>
          <p:cNvSpPr txBox="1">
            <a:spLocks noGrp="1"/>
          </p:cNvSpPr>
          <p:nvPr>
            <p:ph type="subTitle" idx="6"/>
          </p:nvPr>
        </p:nvSpPr>
        <p:spPr>
          <a:xfrm>
            <a:off x="8823328" y="3345805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7"/>
          </p:nvPr>
        </p:nvSpPr>
        <p:spPr>
          <a:xfrm>
            <a:off x="5807207" y="2285000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8"/>
          </p:nvPr>
        </p:nvSpPr>
        <p:spPr>
          <a:xfrm>
            <a:off x="8823328" y="3762625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body" idx="9"/>
          </p:nvPr>
        </p:nvSpPr>
        <p:spPr>
          <a:xfrm>
            <a:off x="8823328" y="2238625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3"/>
          </p:nvPr>
        </p:nvSpPr>
        <p:spPr>
          <a:xfrm>
            <a:off x="2910425" y="2285000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body" idx="14"/>
          </p:nvPr>
        </p:nvSpPr>
        <p:spPr>
          <a:xfrm>
            <a:off x="5807197" y="3780063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5"/>
          </p:nvPr>
        </p:nvSpPr>
        <p:spPr>
          <a:xfrm>
            <a:off x="2910425" y="3809000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5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5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5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5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6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6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6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6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6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6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1" name="Google Shape;221;p16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2" name="Google Shape;222;p16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7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7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7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7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7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9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9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9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9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9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9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0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0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0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0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0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0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0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">
  <p:cSld name="CUSTOM_18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2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 1">
  <p:cSld name="CUSTOM_18_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75" name="Google Shape;275;p22"/>
          <p:cNvSpPr/>
          <p:nvPr/>
        </p:nvSpPr>
        <p:spPr>
          <a:xfrm>
            <a:off x="0" y="6563875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2"/>
          <p:cNvSpPr/>
          <p:nvPr/>
        </p:nvSpPr>
        <p:spPr>
          <a:xfrm rot="5400000">
            <a:off x="-328200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2"/>
          <p:cNvSpPr/>
          <p:nvPr/>
        </p:nvSpPr>
        <p:spPr>
          <a:xfrm rot="10800000">
            <a:off x="0" y="0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 rot="-5400000" flipH="1">
            <a:off x="861595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19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1" name="Google Shape;281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2" name="Google Shape;282;p2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2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" sz="3600" b="1" i="0" u="none" strike="noStrike" cap="non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 b="0" i="0" u="none" strike="noStrike" cap="non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 i="0" u="none" strike="noStrike" cap="non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 b="0" i="0" u="none" strike="noStrike" cap="non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 i="0" u="none" strike="noStrike" cap="non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 i="0" u="none" strike="noStrike" cap="non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1" i="0" u="none" strike="noStrike" cap="non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1" i="0" u="none" strike="noStrike" cap="non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" sz="3000" b="1" i="0" u="none" strike="noStrike" cap="non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 i="0" u="none" strike="noStrike" cap="none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" sz="2700" b="0" i="0" u="none" strike="noStrike" cap="non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b="0" i="0" u="sng" strike="noStrike" cap="non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FAQ</a:t>
              </a:r>
              <a:r>
                <a:rPr lang="en" sz="4400" b="1" i="0" u="none" strike="noStrike" cap="non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 b="0" i="0" u="none" strike="noStrike" cap="non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 b="0" i="0" u="none" strike="noStrike" cap="non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0" i="0" u="none" strike="noStrike" cap="non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 b="0" i="0" u="none" strike="noStrike" cap="non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84" name="Google Shape;284;p2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85" name="Google Shape;285;p23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23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3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23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2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 i="0" u="none" strike="noStrike" cap="none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73675" y="898175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3268277" y="2024175"/>
            <a:ext cx="47688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3235000" y="593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2"/>
          </p:nvPr>
        </p:nvSpPr>
        <p:spPr>
          <a:xfrm>
            <a:off x="4048050" y="2684350"/>
            <a:ext cx="49074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7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7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7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ubTitle" idx="1"/>
          </p:nvPr>
        </p:nvSpPr>
        <p:spPr>
          <a:xfrm>
            <a:off x="1009450" y="5614675"/>
            <a:ext cx="106224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9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9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subTitle" idx="1"/>
          </p:nvPr>
        </p:nvSpPr>
        <p:spPr>
          <a:xfrm>
            <a:off x="113405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subTitle" idx="2"/>
          </p:nvPr>
        </p:nvSpPr>
        <p:spPr>
          <a:xfrm>
            <a:off x="460960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subTitle" idx="3"/>
          </p:nvPr>
        </p:nvSpPr>
        <p:spPr>
          <a:xfrm>
            <a:off x="8085153" y="2237200"/>
            <a:ext cx="2766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1134050" y="593375"/>
            <a:ext cx="971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body" idx="4"/>
          </p:nvPr>
        </p:nvSpPr>
        <p:spPr>
          <a:xfrm>
            <a:off x="1134050" y="2979950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body" idx="5"/>
          </p:nvPr>
        </p:nvSpPr>
        <p:spPr>
          <a:xfrm>
            <a:off x="4609600" y="2979926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body" idx="6"/>
          </p:nvPr>
        </p:nvSpPr>
        <p:spPr>
          <a:xfrm>
            <a:off x="8085150" y="2979925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4" name="Google Shape;124;p10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0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0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0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0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0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0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8E8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222150" y="56651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/>
          <p:nvPr/>
        </p:nvSpPr>
        <p:spPr>
          <a:xfrm rot="-6800404">
            <a:off x="3067495" y="-240387"/>
            <a:ext cx="6301771" cy="742183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24"/>
          <p:cNvGrpSpPr/>
          <p:nvPr/>
        </p:nvGrpSpPr>
        <p:grpSpPr>
          <a:xfrm rot="2112144">
            <a:off x="2522711" y="5069763"/>
            <a:ext cx="2529871" cy="579563"/>
            <a:chOff x="5438339" y="233749"/>
            <a:chExt cx="5585545" cy="1279581"/>
          </a:xfrm>
        </p:grpSpPr>
        <p:sp>
          <p:nvSpPr>
            <p:cNvPr id="296" name="Google Shape;296;p24"/>
            <p:cNvSpPr/>
            <p:nvPr/>
          </p:nvSpPr>
          <p:spPr>
            <a:xfrm>
              <a:off x="5438339" y="233749"/>
              <a:ext cx="5585545" cy="1279581"/>
            </a:xfrm>
            <a:custGeom>
              <a:avLst/>
              <a:gdLst/>
              <a:ahLst/>
              <a:cxnLst/>
              <a:rect l="l" t="t" r="r" b="b"/>
              <a:pathLst>
                <a:path w="5585545" h="1279581" extrusionOk="0">
                  <a:moveTo>
                    <a:pt x="50303" y="64721"/>
                  </a:moveTo>
                  <a:cubicBezTo>
                    <a:pt x="-63997" y="80914"/>
                    <a:pt x="184605" y="208549"/>
                    <a:pt x="252233" y="280939"/>
                  </a:cubicBezTo>
                  <a:cubicBezTo>
                    <a:pt x="263663" y="293321"/>
                    <a:pt x="276045" y="306656"/>
                    <a:pt x="276045" y="321896"/>
                  </a:cubicBezTo>
                  <a:cubicBezTo>
                    <a:pt x="276998" y="344756"/>
                    <a:pt x="250328" y="362854"/>
                    <a:pt x="224610" y="375236"/>
                  </a:cubicBezTo>
                  <a:cubicBezTo>
                    <a:pt x="194130" y="389524"/>
                    <a:pt x="161745" y="400954"/>
                    <a:pt x="128408" y="408574"/>
                  </a:cubicBezTo>
                  <a:cubicBezTo>
                    <a:pt x="112215" y="412384"/>
                    <a:pt x="94118" y="416194"/>
                    <a:pt x="83640" y="425719"/>
                  </a:cubicBezTo>
                  <a:cubicBezTo>
                    <a:pt x="63638" y="443816"/>
                    <a:pt x="75068" y="470486"/>
                    <a:pt x="90308" y="491441"/>
                  </a:cubicBezTo>
                  <a:cubicBezTo>
                    <a:pt x="116025" y="526684"/>
                    <a:pt x="148410" y="559069"/>
                    <a:pt x="169365" y="597169"/>
                  </a:cubicBezTo>
                  <a:cubicBezTo>
                    <a:pt x="190320" y="635269"/>
                    <a:pt x="196035" y="679084"/>
                    <a:pt x="168413" y="714326"/>
                  </a:cubicBezTo>
                  <a:cubicBezTo>
                    <a:pt x="140790" y="748616"/>
                    <a:pt x="88403" y="764809"/>
                    <a:pt x="41730" y="782906"/>
                  </a:cubicBezTo>
                  <a:cubicBezTo>
                    <a:pt x="24585" y="789574"/>
                    <a:pt x="6488" y="797194"/>
                    <a:pt x="1725" y="811481"/>
                  </a:cubicBezTo>
                  <a:cubicBezTo>
                    <a:pt x="-3990" y="825769"/>
                    <a:pt x="5535" y="841009"/>
                    <a:pt x="15060" y="853391"/>
                  </a:cubicBezTo>
                  <a:cubicBezTo>
                    <a:pt x="67448" y="925781"/>
                    <a:pt x="118883" y="999124"/>
                    <a:pt x="171270" y="1071514"/>
                  </a:cubicBezTo>
                  <a:cubicBezTo>
                    <a:pt x="102690" y="1118186"/>
                    <a:pt x="48398" y="1177241"/>
                    <a:pt x="14108" y="1241059"/>
                  </a:cubicBezTo>
                  <a:cubicBezTo>
                    <a:pt x="47445" y="1247726"/>
                    <a:pt x="80783" y="1253441"/>
                    <a:pt x="114120" y="1260109"/>
                  </a:cubicBezTo>
                  <a:cubicBezTo>
                    <a:pt x="114120" y="1260109"/>
                    <a:pt x="4496573" y="1303924"/>
                    <a:pt x="5381446" y="1260109"/>
                  </a:cubicBezTo>
                  <a:cubicBezTo>
                    <a:pt x="5408116" y="1259156"/>
                    <a:pt x="5433833" y="1258204"/>
                    <a:pt x="5460503" y="1259156"/>
                  </a:cubicBezTo>
                  <a:cubicBezTo>
                    <a:pt x="5472885" y="1204864"/>
                    <a:pt x="5453835" y="1147714"/>
                    <a:pt x="5408116" y="1103899"/>
                  </a:cubicBezTo>
                  <a:cubicBezTo>
                    <a:pt x="5402401" y="1099136"/>
                    <a:pt x="5396685" y="1093421"/>
                    <a:pt x="5394780" y="1086754"/>
                  </a:cubicBezTo>
                  <a:cubicBezTo>
                    <a:pt x="5391923" y="1076276"/>
                    <a:pt x="5399543" y="1066751"/>
                    <a:pt x="5409068" y="1059131"/>
                  </a:cubicBezTo>
                  <a:cubicBezTo>
                    <a:pt x="5453835" y="1020079"/>
                    <a:pt x="5530035" y="1001029"/>
                    <a:pt x="5554801" y="953404"/>
                  </a:cubicBezTo>
                  <a:cubicBezTo>
                    <a:pt x="5573851" y="917209"/>
                    <a:pt x="5553848" y="874346"/>
                    <a:pt x="5519558" y="844819"/>
                  </a:cubicBezTo>
                  <a:cubicBezTo>
                    <a:pt x="5485268" y="815291"/>
                    <a:pt x="5438596" y="797194"/>
                    <a:pt x="5392876" y="779096"/>
                  </a:cubicBezTo>
                  <a:cubicBezTo>
                    <a:pt x="5364301" y="767666"/>
                    <a:pt x="5330963" y="749569"/>
                    <a:pt x="5336678" y="725756"/>
                  </a:cubicBezTo>
                  <a:cubicBezTo>
                    <a:pt x="5339535" y="712421"/>
                    <a:pt x="5353823" y="701944"/>
                    <a:pt x="5368110" y="694324"/>
                  </a:cubicBezTo>
                  <a:cubicBezTo>
                    <a:pt x="5435738" y="654319"/>
                    <a:pt x="5519558" y="626696"/>
                    <a:pt x="5567183" y="572404"/>
                  </a:cubicBezTo>
                  <a:cubicBezTo>
                    <a:pt x="5578613" y="560021"/>
                    <a:pt x="5587185" y="544781"/>
                    <a:pt x="5585280" y="529541"/>
                  </a:cubicBezTo>
                  <a:cubicBezTo>
                    <a:pt x="5583376" y="507634"/>
                    <a:pt x="5561468" y="490489"/>
                    <a:pt x="5540513" y="476201"/>
                  </a:cubicBezTo>
                  <a:cubicBezTo>
                    <a:pt x="5468123" y="427624"/>
                    <a:pt x="5382398" y="392381"/>
                    <a:pt x="5298578" y="355234"/>
                  </a:cubicBezTo>
                  <a:cubicBezTo>
                    <a:pt x="5290005" y="351424"/>
                    <a:pt x="5280480" y="347614"/>
                    <a:pt x="5277623" y="339994"/>
                  </a:cubicBezTo>
                  <a:cubicBezTo>
                    <a:pt x="5272860" y="330469"/>
                    <a:pt x="5280480" y="320944"/>
                    <a:pt x="5288101" y="312371"/>
                  </a:cubicBezTo>
                  <a:cubicBezTo>
                    <a:pt x="5362396" y="232361"/>
                    <a:pt x="5470028" y="165686"/>
                    <a:pt x="5502413" y="71389"/>
                  </a:cubicBezTo>
                  <a:cubicBezTo>
                    <a:pt x="5433833" y="57101"/>
                    <a:pt x="5360491" y="53291"/>
                    <a:pt x="5290005" y="60911"/>
                  </a:cubicBezTo>
                  <a:cubicBezTo>
                    <a:pt x="5286196" y="59959"/>
                    <a:pt x="1064715" y="-78154"/>
                    <a:pt x="50303" y="64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6151773" y="1267163"/>
              <a:ext cx="87247" cy="89542"/>
            </a:xfrm>
            <a:custGeom>
              <a:avLst/>
              <a:gdLst/>
              <a:ahLst/>
              <a:cxnLst/>
              <a:rect l="l" t="t" r="r" b="b"/>
              <a:pathLst>
                <a:path w="87247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90488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6754706" y="923311"/>
              <a:ext cx="86533" cy="89535"/>
            </a:xfrm>
            <a:custGeom>
              <a:avLst/>
              <a:gdLst/>
              <a:ahLst/>
              <a:cxnLst/>
              <a:rect l="l" t="t" r="r" b="b"/>
              <a:pathLst>
                <a:path w="86533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89535"/>
                    <a:pt x="98869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6287981" y="506116"/>
              <a:ext cx="86879" cy="89542"/>
            </a:xfrm>
            <a:custGeom>
              <a:avLst/>
              <a:gdLst/>
              <a:ahLst/>
              <a:cxnLst/>
              <a:rect l="l" t="t" r="r" b="b"/>
              <a:pathLst>
                <a:path w="86879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90487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7370021" y="43848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7397643" y="1330980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8135831" y="918548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8729238" y="41562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8824488" y="1317646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9526481" y="882353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10134176" y="443251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10233236" y="1312883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24"/>
          <p:cNvGrpSpPr/>
          <p:nvPr/>
        </p:nvGrpSpPr>
        <p:grpSpPr>
          <a:xfrm rot="2112144">
            <a:off x="7400110" y="1101270"/>
            <a:ext cx="2529871" cy="579563"/>
            <a:chOff x="5438339" y="233749"/>
            <a:chExt cx="5585545" cy="1279581"/>
          </a:xfrm>
        </p:grpSpPr>
        <p:sp>
          <p:nvSpPr>
            <p:cNvPr id="309" name="Google Shape;309;p24"/>
            <p:cNvSpPr/>
            <p:nvPr/>
          </p:nvSpPr>
          <p:spPr>
            <a:xfrm>
              <a:off x="5438339" y="233749"/>
              <a:ext cx="5585545" cy="1279581"/>
            </a:xfrm>
            <a:custGeom>
              <a:avLst/>
              <a:gdLst/>
              <a:ahLst/>
              <a:cxnLst/>
              <a:rect l="l" t="t" r="r" b="b"/>
              <a:pathLst>
                <a:path w="5585545" h="1279581" extrusionOk="0">
                  <a:moveTo>
                    <a:pt x="50303" y="64721"/>
                  </a:moveTo>
                  <a:cubicBezTo>
                    <a:pt x="-63997" y="80914"/>
                    <a:pt x="184605" y="208549"/>
                    <a:pt x="252233" y="280939"/>
                  </a:cubicBezTo>
                  <a:cubicBezTo>
                    <a:pt x="263663" y="293321"/>
                    <a:pt x="276045" y="306656"/>
                    <a:pt x="276045" y="321896"/>
                  </a:cubicBezTo>
                  <a:cubicBezTo>
                    <a:pt x="276998" y="344756"/>
                    <a:pt x="250328" y="362854"/>
                    <a:pt x="224610" y="375236"/>
                  </a:cubicBezTo>
                  <a:cubicBezTo>
                    <a:pt x="194130" y="389524"/>
                    <a:pt x="161745" y="400954"/>
                    <a:pt x="128408" y="408574"/>
                  </a:cubicBezTo>
                  <a:cubicBezTo>
                    <a:pt x="112215" y="412384"/>
                    <a:pt x="94118" y="416194"/>
                    <a:pt x="83640" y="425719"/>
                  </a:cubicBezTo>
                  <a:cubicBezTo>
                    <a:pt x="63638" y="443816"/>
                    <a:pt x="75068" y="470486"/>
                    <a:pt x="90308" y="491441"/>
                  </a:cubicBezTo>
                  <a:cubicBezTo>
                    <a:pt x="116025" y="526684"/>
                    <a:pt x="148410" y="559069"/>
                    <a:pt x="169365" y="597169"/>
                  </a:cubicBezTo>
                  <a:cubicBezTo>
                    <a:pt x="190320" y="635269"/>
                    <a:pt x="196035" y="679084"/>
                    <a:pt x="168413" y="714326"/>
                  </a:cubicBezTo>
                  <a:cubicBezTo>
                    <a:pt x="140790" y="748616"/>
                    <a:pt x="88403" y="764809"/>
                    <a:pt x="41730" y="782906"/>
                  </a:cubicBezTo>
                  <a:cubicBezTo>
                    <a:pt x="24585" y="789574"/>
                    <a:pt x="6488" y="797194"/>
                    <a:pt x="1725" y="811481"/>
                  </a:cubicBezTo>
                  <a:cubicBezTo>
                    <a:pt x="-3990" y="825769"/>
                    <a:pt x="5535" y="841009"/>
                    <a:pt x="15060" y="853391"/>
                  </a:cubicBezTo>
                  <a:cubicBezTo>
                    <a:pt x="67448" y="925781"/>
                    <a:pt x="118883" y="999124"/>
                    <a:pt x="171270" y="1071514"/>
                  </a:cubicBezTo>
                  <a:cubicBezTo>
                    <a:pt x="102690" y="1118186"/>
                    <a:pt x="48398" y="1177241"/>
                    <a:pt x="14108" y="1241059"/>
                  </a:cubicBezTo>
                  <a:cubicBezTo>
                    <a:pt x="47445" y="1247726"/>
                    <a:pt x="80783" y="1253441"/>
                    <a:pt x="114120" y="1260109"/>
                  </a:cubicBezTo>
                  <a:cubicBezTo>
                    <a:pt x="114120" y="1260109"/>
                    <a:pt x="4496573" y="1303924"/>
                    <a:pt x="5381446" y="1260109"/>
                  </a:cubicBezTo>
                  <a:cubicBezTo>
                    <a:pt x="5408116" y="1259156"/>
                    <a:pt x="5433833" y="1258204"/>
                    <a:pt x="5460503" y="1259156"/>
                  </a:cubicBezTo>
                  <a:cubicBezTo>
                    <a:pt x="5472885" y="1204864"/>
                    <a:pt x="5453835" y="1147714"/>
                    <a:pt x="5408116" y="1103899"/>
                  </a:cubicBezTo>
                  <a:cubicBezTo>
                    <a:pt x="5402401" y="1099136"/>
                    <a:pt x="5396685" y="1093421"/>
                    <a:pt x="5394780" y="1086754"/>
                  </a:cubicBezTo>
                  <a:cubicBezTo>
                    <a:pt x="5391923" y="1076276"/>
                    <a:pt x="5399543" y="1066751"/>
                    <a:pt x="5409068" y="1059131"/>
                  </a:cubicBezTo>
                  <a:cubicBezTo>
                    <a:pt x="5453835" y="1020079"/>
                    <a:pt x="5530035" y="1001029"/>
                    <a:pt x="5554801" y="953404"/>
                  </a:cubicBezTo>
                  <a:cubicBezTo>
                    <a:pt x="5573851" y="917209"/>
                    <a:pt x="5553848" y="874346"/>
                    <a:pt x="5519558" y="844819"/>
                  </a:cubicBezTo>
                  <a:cubicBezTo>
                    <a:pt x="5485268" y="815291"/>
                    <a:pt x="5438596" y="797194"/>
                    <a:pt x="5392876" y="779096"/>
                  </a:cubicBezTo>
                  <a:cubicBezTo>
                    <a:pt x="5364301" y="767666"/>
                    <a:pt x="5330963" y="749569"/>
                    <a:pt x="5336678" y="725756"/>
                  </a:cubicBezTo>
                  <a:cubicBezTo>
                    <a:pt x="5339535" y="712421"/>
                    <a:pt x="5353823" y="701944"/>
                    <a:pt x="5368110" y="694324"/>
                  </a:cubicBezTo>
                  <a:cubicBezTo>
                    <a:pt x="5435738" y="654319"/>
                    <a:pt x="5519558" y="626696"/>
                    <a:pt x="5567183" y="572404"/>
                  </a:cubicBezTo>
                  <a:cubicBezTo>
                    <a:pt x="5578613" y="560021"/>
                    <a:pt x="5587185" y="544781"/>
                    <a:pt x="5585280" y="529541"/>
                  </a:cubicBezTo>
                  <a:cubicBezTo>
                    <a:pt x="5583376" y="507634"/>
                    <a:pt x="5561468" y="490489"/>
                    <a:pt x="5540513" y="476201"/>
                  </a:cubicBezTo>
                  <a:cubicBezTo>
                    <a:pt x="5468123" y="427624"/>
                    <a:pt x="5382398" y="392381"/>
                    <a:pt x="5298578" y="355234"/>
                  </a:cubicBezTo>
                  <a:cubicBezTo>
                    <a:pt x="5290005" y="351424"/>
                    <a:pt x="5280480" y="347614"/>
                    <a:pt x="5277623" y="339994"/>
                  </a:cubicBezTo>
                  <a:cubicBezTo>
                    <a:pt x="5272860" y="330469"/>
                    <a:pt x="5280480" y="320944"/>
                    <a:pt x="5288101" y="312371"/>
                  </a:cubicBezTo>
                  <a:cubicBezTo>
                    <a:pt x="5362396" y="232361"/>
                    <a:pt x="5470028" y="165686"/>
                    <a:pt x="5502413" y="71389"/>
                  </a:cubicBezTo>
                  <a:cubicBezTo>
                    <a:pt x="5433833" y="57101"/>
                    <a:pt x="5360491" y="53291"/>
                    <a:pt x="5290005" y="60911"/>
                  </a:cubicBezTo>
                  <a:cubicBezTo>
                    <a:pt x="5286196" y="59959"/>
                    <a:pt x="1064715" y="-78154"/>
                    <a:pt x="50303" y="64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6151773" y="1267163"/>
              <a:ext cx="87247" cy="89542"/>
            </a:xfrm>
            <a:custGeom>
              <a:avLst/>
              <a:gdLst/>
              <a:ahLst/>
              <a:cxnLst/>
              <a:rect l="l" t="t" r="r" b="b"/>
              <a:pathLst>
                <a:path w="87247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90488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6754706" y="923311"/>
              <a:ext cx="86533" cy="89535"/>
            </a:xfrm>
            <a:custGeom>
              <a:avLst/>
              <a:gdLst/>
              <a:ahLst/>
              <a:cxnLst/>
              <a:rect l="l" t="t" r="r" b="b"/>
              <a:pathLst>
                <a:path w="86533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89535"/>
                    <a:pt x="98869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6287981" y="506116"/>
              <a:ext cx="86879" cy="89542"/>
            </a:xfrm>
            <a:custGeom>
              <a:avLst/>
              <a:gdLst/>
              <a:ahLst/>
              <a:cxnLst/>
              <a:rect l="l" t="t" r="r" b="b"/>
              <a:pathLst>
                <a:path w="86879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90487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7370021" y="43848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7397643" y="1330980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8135831" y="918548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8729238" y="41562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8824488" y="1317646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9526481" y="882353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10134176" y="443251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10233236" y="1312883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" name="Google Shape;321;p24"/>
          <p:cNvSpPr txBox="1">
            <a:spLocks noGrp="1"/>
          </p:cNvSpPr>
          <p:nvPr>
            <p:ph type="title"/>
          </p:nvPr>
        </p:nvSpPr>
        <p:spPr>
          <a:xfrm>
            <a:off x="3483425" y="925275"/>
            <a:ext cx="51126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Institutional Effectiveness,</a:t>
            </a:r>
            <a:endParaRPr sz="34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Guided Pathways &amp; </a:t>
            </a:r>
            <a:endParaRPr sz="34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Equity</a:t>
            </a:r>
            <a:endParaRPr sz="8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900" y="493662"/>
            <a:ext cx="9918199" cy="58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800" y="2244925"/>
            <a:ext cx="11330626" cy="259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4"/>
          <p:cNvSpPr txBox="1"/>
          <p:nvPr/>
        </p:nvSpPr>
        <p:spPr>
          <a:xfrm>
            <a:off x="1011450" y="1197550"/>
            <a:ext cx="1068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DISPROPORTIONATE IMPACT (DI)</a:t>
            </a:r>
            <a:endParaRPr sz="3600" b="1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8190" y="831273"/>
            <a:ext cx="2039116" cy="55048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29430" y="810521"/>
            <a:ext cx="1998635" cy="5525624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>
              <a:solidFill>
                <a:schemeClr val="tx1"/>
              </a:solidFill>
              <a:latin typeface="Montserrat"/>
              <a:cs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97419" y="831273"/>
            <a:ext cx="2182598" cy="5504872"/>
          </a:xfrm>
          <a:prstGeom prst="roundRect">
            <a:avLst/>
          </a:prstGeom>
          <a:solidFill>
            <a:srgbClr val="FDF6D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298657" y="810521"/>
            <a:ext cx="4205075" cy="549791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7" name="Google Shape;467;p35"/>
          <p:cNvGrpSpPr/>
          <p:nvPr/>
        </p:nvGrpSpPr>
        <p:grpSpPr>
          <a:xfrm>
            <a:off x="796600" y="1263504"/>
            <a:ext cx="1588764" cy="1522457"/>
            <a:chOff x="1862977" y="593376"/>
            <a:chExt cx="1320998" cy="1265866"/>
          </a:xfrm>
        </p:grpSpPr>
        <p:sp>
          <p:nvSpPr>
            <p:cNvPr id="468" name="Google Shape;468;p35"/>
            <p:cNvSpPr/>
            <p:nvPr/>
          </p:nvSpPr>
          <p:spPr>
            <a:xfrm>
              <a:off x="1863422" y="593376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1862977" y="85105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35"/>
          <p:cNvGrpSpPr/>
          <p:nvPr/>
        </p:nvGrpSpPr>
        <p:grpSpPr>
          <a:xfrm>
            <a:off x="3032601" y="1263504"/>
            <a:ext cx="1588764" cy="1522457"/>
            <a:chOff x="1862977" y="593376"/>
            <a:chExt cx="1320998" cy="1265866"/>
          </a:xfrm>
        </p:grpSpPr>
        <p:sp>
          <p:nvSpPr>
            <p:cNvPr id="471" name="Google Shape;471;p35"/>
            <p:cNvSpPr/>
            <p:nvPr/>
          </p:nvSpPr>
          <p:spPr>
            <a:xfrm>
              <a:off x="1863422" y="593376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1862977" y="85105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3" name="Google Shape;473;p35"/>
          <p:cNvGrpSpPr/>
          <p:nvPr/>
        </p:nvGrpSpPr>
        <p:grpSpPr>
          <a:xfrm>
            <a:off x="5268601" y="1263504"/>
            <a:ext cx="1588764" cy="1522457"/>
            <a:chOff x="1862977" y="593376"/>
            <a:chExt cx="1320998" cy="1265866"/>
          </a:xfrm>
        </p:grpSpPr>
        <p:sp>
          <p:nvSpPr>
            <p:cNvPr id="474" name="Google Shape;474;p35"/>
            <p:cNvSpPr/>
            <p:nvPr/>
          </p:nvSpPr>
          <p:spPr>
            <a:xfrm>
              <a:off x="1863422" y="593376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1862977" y="85105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35"/>
          <p:cNvGrpSpPr/>
          <p:nvPr/>
        </p:nvGrpSpPr>
        <p:grpSpPr>
          <a:xfrm>
            <a:off x="7384534" y="1263504"/>
            <a:ext cx="1588764" cy="1522457"/>
            <a:chOff x="1862977" y="593376"/>
            <a:chExt cx="1320998" cy="1265866"/>
          </a:xfrm>
        </p:grpSpPr>
        <p:sp>
          <p:nvSpPr>
            <p:cNvPr id="477" name="Google Shape;477;p35"/>
            <p:cNvSpPr/>
            <p:nvPr/>
          </p:nvSpPr>
          <p:spPr>
            <a:xfrm>
              <a:off x="1863422" y="593376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1862977" y="85105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35"/>
          <p:cNvGrpSpPr/>
          <p:nvPr/>
        </p:nvGrpSpPr>
        <p:grpSpPr>
          <a:xfrm>
            <a:off x="9620534" y="1263504"/>
            <a:ext cx="1588764" cy="1522457"/>
            <a:chOff x="1862977" y="593376"/>
            <a:chExt cx="1320998" cy="1265866"/>
          </a:xfrm>
        </p:grpSpPr>
        <p:sp>
          <p:nvSpPr>
            <p:cNvPr id="480" name="Google Shape;480;p35"/>
            <p:cNvSpPr/>
            <p:nvPr/>
          </p:nvSpPr>
          <p:spPr>
            <a:xfrm>
              <a:off x="1863422" y="593376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1862977" y="85105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35"/>
          <p:cNvSpPr txBox="1">
            <a:spLocks noGrp="1"/>
          </p:cNvSpPr>
          <p:nvPr>
            <p:ph type="subTitle" idx="1"/>
          </p:nvPr>
        </p:nvSpPr>
        <p:spPr>
          <a:xfrm>
            <a:off x="607774" y="1721282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400" dirty="0">
                <a:latin typeface="Montserrat"/>
                <a:ea typeface="Montserrat"/>
                <a:cs typeface="Montserrat"/>
                <a:sym typeface="Montserrat"/>
              </a:rPr>
              <a:t>Successful</a:t>
            </a:r>
            <a:endParaRPr lang="en-US" sz="1400">
              <a:latin typeface="Montserrat"/>
              <a:ea typeface="Montserrat"/>
              <a:cs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400" dirty="0">
                <a:latin typeface="Montserrat"/>
                <a:ea typeface="Montserrat"/>
                <a:cs typeface="Montserrat"/>
                <a:sym typeface="Montserrat"/>
              </a:rPr>
              <a:t>Enrollment</a:t>
            </a:r>
            <a:endParaRPr sz="1400">
              <a:latin typeface="Montserrat"/>
              <a:ea typeface="Montserrat"/>
              <a:cs typeface="Montserrat"/>
            </a:endParaRPr>
          </a:p>
        </p:txBody>
      </p:sp>
      <p:sp>
        <p:nvSpPr>
          <p:cNvPr id="484" name="Google Shape;484;p35"/>
          <p:cNvSpPr txBox="1">
            <a:spLocks noGrp="1"/>
          </p:cNvSpPr>
          <p:nvPr>
            <p:ph type="body" idx="7"/>
          </p:nvPr>
        </p:nvSpPr>
        <p:spPr>
          <a:xfrm>
            <a:off x="2730191" y="3218358"/>
            <a:ext cx="2121830" cy="51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en" sz="1700" dirty="0">
                <a:latin typeface="Montserrat"/>
                <a:ea typeface="Montserrat"/>
                <a:cs typeface="Montserrat"/>
                <a:sym typeface="Montserrat"/>
              </a:rPr>
              <a:t>Clarify the Path</a:t>
            </a:r>
            <a:endParaRPr lang="en" sz="1700" dirty="0"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endParaRPr lang="en" sz="170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485" name="Google Shape;485;p35"/>
          <p:cNvSpPr txBox="1">
            <a:spLocks noGrp="1"/>
          </p:cNvSpPr>
          <p:nvPr>
            <p:ph type="subTitle" idx="2"/>
          </p:nvPr>
        </p:nvSpPr>
        <p:spPr>
          <a:xfrm>
            <a:off x="2790386" y="1573413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" sz="1400" dirty="0">
                <a:latin typeface="Montserrat"/>
                <a:ea typeface="Montserrat"/>
                <a:cs typeface="Montserrat"/>
                <a:sym typeface="Montserrat"/>
              </a:rPr>
              <a:t>Persistence 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400" dirty="0">
                <a:latin typeface="Montserrat"/>
                <a:ea typeface="Montserrat"/>
                <a:cs typeface="Montserrat"/>
                <a:sym typeface="Montserrat"/>
              </a:rPr>
              <a:t>from/to</a:t>
            </a:r>
            <a:endParaRPr sz="1400">
              <a:latin typeface="Montserrat"/>
              <a:ea typeface="Montserrat"/>
              <a:cs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400" dirty="0">
                <a:latin typeface="Montserrat"/>
                <a:ea typeface="Montserrat"/>
                <a:cs typeface="Montserrat"/>
                <a:sym typeface="Montserrat"/>
              </a:rPr>
              <a:t>Primary Term</a:t>
            </a:r>
            <a:endParaRPr sz="1400">
              <a:latin typeface="Montserrat"/>
              <a:ea typeface="Montserrat"/>
              <a:cs typeface="Montserrat"/>
            </a:endParaRPr>
          </a:p>
        </p:txBody>
      </p:sp>
      <p:sp>
        <p:nvSpPr>
          <p:cNvPr id="486" name="Google Shape;486;p35"/>
          <p:cNvSpPr txBox="1">
            <a:spLocks noGrp="1"/>
          </p:cNvSpPr>
          <p:nvPr>
            <p:ph type="body" idx="8"/>
          </p:nvPr>
        </p:nvSpPr>
        <p:spPr>
          <a:xfrm>
            <a:off x="4926233" y="3218358"/>
            <a:ext cx="2323138" cy="73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en" sz="1700" dirty="0">
                <a:latin typeface="Montserrat"/>
                <a:ea typeface="Montserrat"/>
                <a:cs typeface="Montserrat"/>
                <a:sym typeface="Montserrat"/>
              </a:rPr>
              <a:t>Stay on the Path</a:t>
            </a:r>
            <a:endParaRPr lang="en" sz="1700" dirty="0"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endParaRPr lang="en" sz="170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487" name="Google Shape;487;p35"/>
          <p:cNvSpPr txBox="1">
            <a:spLocks noGrp="1"/>
          </p:cNvSpPr>
          <p:nvPr>
            <p:ph type="subTitle" idx="3"/>
          </p:nvPr>
        </p:nvSpPr>
        <p:spPr>
          <a:xfrm>
            <a:off x="5064140" y="1657057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Completion of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Math &amp; English</a:t>
            </a:r>
            <a:endParaRPr sz="2400">
              <a:latin typeface="Montserrat"/>
              <a:ea typeface="Just Another Hand"/>
              <a:cs typeface="Just Another Hand"/>
            </a:endParaRPr>
          </a:p>
        </p:txBody>
      </p:sp>
      <p:sp>
        <p:nvSpPr>
          <p:cNvPr id="488" name="Google Shape;488;p35"/>
          <p:cNvSpPr txBox="1">
            <a:spLocks noGrp="1"/>
          </p:cNvSpPr>
          <p:nvPr>
            <p:ph type="body" idx="9"/>
          </p:nvPr>
        </p:nvSpPr>
        <p:spPr>
          <a:xfrm>
            <a:off x="8344482" y="3190143"/>
            <a:ext cx="2711449" cy="73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" sz="1700" dirty="0">
                <a:latin typeface="Montserrat"/>
                <a:ea typeface="Montserrat"/>
                <a:cs typeface="Montserrat"/>
                <a:sym typeface="Montserrat"/>
              </a:rPr>
              <a:t>Ensure learning</a:t>
            </a:r>
            <a:endParaRPr lang="en" sz="170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489" name="Google Shape;489;p35"/>
          <p:cNvSpPr txBox="1">
            <a:spLocks noGrp="1"/>
          </p:cNvSpPr>
          <p:nvPr>
            <p:ph type="subTitle" idx="4"/>
          </p:nvPr>
        </p:nvSpPr>
        <p:spPr>
          <a:xfrm>
            <a:off x="7164424" y="1657057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400" dirty="0">
                <a:latin typeface="Montserrat"/>
                <a:ea typeface="Montserrat"/>
                <a:cs typeface="Montserrat"/>
                <a:sym typeface="Montserrat"/>
              </a:rPr>
              <a:t>Transfer to a</a:t>
            </a:r>
            <a:endParaRPr lang="en-US" sz="1400">
              <a:latin typeface="Montserrat"/>
              <a:ea typeface="Montserrat"/>
              <a:cs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400" dirty="0">
                <a:latin typeface="Montserrat"/>
                <a:ea typeface="Montserrat"/>
                <a:cs typeface="Montserrat"/>
                <a:sym typeface="Montserrat"/>
              </a:rPr>
              <a:t>Four-Year</a:t>
            </a:r>
            <a:endParaRPr sz="1400">
              <a:latin typeface="Montserrat"/>
              <a:ea typeface="Montserrat"/>
              <a:cs typeface="Montserrat"/>
            </a:endParaRPr>
          </a:p>
        </p:txBody>
      </p:sp>
      <p:sp>
        <p:nvSpPr>
          <p:cNvPr id="490" name="Google Shape;490;p35"/>
          <p:cNvSpPr txBox="1">
            <a:spLocks noGrp="1"/>
          </p:cNvSpPr>
          <p:nvPr>
            <p:ph type="subTitle" idx="5"/>
          </p:nvPr>
        </p:nvSpPr>
        <p:spPr>
          <a:xfrm>
            <a:off x="9384788" y="1721282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400" dirty="0">
                <a:latin typeface="Montserrat"/>
                <a:ea typeface="Montserrat"/>
                <a:cs typeface="Montserrat"/>
                <a:sym typeface="Montserrat"/>
              </a:rPr>
              <a:t>Completion</a:t>
            </a:r>
            <a:endParaRPr lang="en-US" sz="1400">
              <a:latin typeface="Montserrat"/>
              <a:ea typeface="Montserrat"/>
              <a:cs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400" dirty="0">
                <a:latin typeface="Montserrat"/>
                <a:ea typeface="Montserrat"/>
                <a:cs typeface="Montserrat"/>
                <a:sym typeface="Montserrat"/>
              </a:rPr>
              <a:t>VSP</a:t>
            </a:r>
            <a:endParaRPr sz="1400">
              <a:latin typeface="Montserrat"/>
              <a:ea typeface="Montserrat"/>
              <a:cs typeface="Montserrat"/>
            </a:endParaRPr>
          </a:p>
        </p:txBody>
      </p:sp>
      <p:sp>
        <p:nvSpPr>
          <p:cNvPr id="491" name="Google Shape;491;p35"/>
          <p:cNvSpPr txBox="1">
            <a:spLocks noGrp="1"/>
          </p:cNvSpPr>
          <p:nvPr>
            <p:ph type="body" idx="6"/>
          </p:nvPr>
        </p:nvSpPr>
        <p:spPr>
          <a:xfrm>
            <a:off x="672501" y="3231048"/>
            <a:ext cx="1997700" cy="4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en" sz="1700" dirty="0">
                <a:latin typeface="Montserrat"/>
                <a:ea typeface="Montserrat"/>
                <a:cs typeface="Montserrat"/>
                <a:sym typeface="Montserrat"/>
              </a:rPr>
              <a:t>Enter the Path</a:t>
            </a:r>
            <a:endParaRPr lang="en" sz="1700" dirty="0">
              <a:latin typeface="Montserrat"/>
              <a:ea typeface="Montserrat"/>
              <a:cs typeface="Montserrat"/>
            </a:endParaRPr>
          </a:p>
          <a:p>
            <a:pPr marL="0" indent="0">
              <a:buNone/>
            </a:pPr>
            <a:endParaRPr sz="1400">
              <a:latin typeface="Montserrat"/>
              <a:ea typeface="Montserra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4534" y="4253494"/>
            <a:ext cx="183200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Montserrat"/>
              </a:rPr>
              <a:t>SCFF Student Success</a:t>
            </a:r>
          </a:p>
          <a:p>
            <a:r>
              <a:rPr lang="en-US" dirty="0">
                <a:latin typeface="Montserrat"/>
              </a:rPr>
              <a:t>Associate Degree</a:t>
            </a:r>
          </a:p>
          <a:p>
            <a:r>
              <a:rPr lang="en-US" dirty="0">
                <a:latin typeface="Montserrat"/>
              </a:rPr>
              <a:t>For Transfer (ADT)</a:t>
            </a:r>
          </a:p>
          <a:p>
            <a:endParaRPr lang="en-US" dirty="0">
              <a:latin typeface="Montserrat"/>
            </a:endParaRPr>
          </a:p>
          <a:p>
            <a:r>
              <a:rPr lang="en-US" dirty="0">
                <a:latin typeface="Montserrat"/>
              </a:rPr>
              <a:t>Transfer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40585" y="4253494"/>
            <a:ext cx="185179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Montserrat"/>
              </a:rPr>
              <a:t>SCFF Student Success</a:t>
            </a:r>
          </a:p>
          <a:p>
            <a:r>
              <a:rPr lang="en-US" dirty="0">
                <a:latin typeface="Montserrat"/>
              </a:rPr>
              <a:t>Associate Degree</a:t>
            </a:r>
          </a:p>
          <a:p>
            <a:endParaRPr lang="en-US" dirty="0">
              <a:latin typeface="Montserrat"/>
            </a:endParaRPr>
          </a:p>
          <a:p>
            <a:r>
              <a:rPr lang="en-US" dirty="0">
                <a:latin typeface="Montserrat"/>
              </a:rPr>
              <a:t>Credit Certificates</a:t>
            </a:r>
          </a:p>
          <a:p>
            <a:endParaRPr lang="en-US" dirty="0">
              <a:latin typeface="Montserrat"/>
            </a:endParaRPr>
          </a:p>
          <a:p>
            <a:r>
              <a:rPr lang="en-US" dirty="0">
                <a:latin typeface="Montserrat"/>
              </a:rPr>
              <a:t>Regional Living Wage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05A25-C9CD-C062-9745-6B0180D91313}"/>
              </a:ext>
            </a:extLst>
          </p:cNvPr>
          <p:cNvSpPr txBox="1"/>
          <p:nvPr/>
        </p:nvSpPr>
        <p:spPr>
          <a:xfrm>
            <a:off x="5027220" y="4250377"/>
            <a:ext cx="1833624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b="1" dirty="0">
                <a:latin typeface="Montserrat"/>
                <a:ea typeface="Segoe UI"/>
                <a:cs typeface="Segoe UI"/>
              </a:rPr>
              <a:t>SCFF Student Success</a:t>
            </a:r>
            <a:r>
              <a:rPr lang="en-US" dirty="0">
                <a:latin typeface="Montserrat"/>
                <a:ea typeface="Segoe UI"/>
                <a:cs typeface="Segoe UI"/>
              </a:rPr>
              <a:t>​</a:t>
            </a:r>
            <a:endParaRPr lang="en-US" dirty="0"/>
          </a:p>
          <a:p>
            <a:pPr rtl="0"/>
            <a:r>
              <a:rPr lang="en-US" dirty="0">
                <a:latin typeface="Montserrat"/>
                <a:ea typeface="Segoe UI"/>
                <a:cs typeface="Segoe UI"/>
              </a:rPr>
              <a:t>Transfer-level Math &amp; English in the ​First-Year​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C68B9-840C-8599-28C4-37F46C6DE9FA}"/>
              </a:ext>
            </a:extLst>
          </p:cNvPr>
          <p:cNvSpPr txBox="1"/>
          <p:nvPr/>
        </p:nvSpPr>
        <p:spPr>
          <a:xfrm>
            <a:off x="2931720" y="4255324"/>
            <a:ext cx="160601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Montserrat"/>
              </a:rPr>
              <a:t>SCFF Student Success</a:t>
            </a:r>
          </a:p>
          <a:p>
            <a:r>
              <a:rPr lang="en-US" dirty="0">
                <a:latin typeface="Montserrat"/>
              </a:rPr>
              <a:t>9+ CTE Units</a:t>
            </a:r>
            <a:endParaRPr lang="en-US" b="1" dirty="0">
              <a:latin typeface="Montserra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C5E50-1E94-B1C3-EAB5-4676A7EEAE43}"/>
              </a:ext>
            </a:extLst>
          </p:cNvPr>
          <p:cNvSpPr txBox="1"/>
          <p:nvPr/>
        </p:nvSpPr>
        <p:spPr>
          <a:xfrm>
            <a:off x="571500" y="4257798"/>
            <a:ext cx="2170089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Montserrat"/>
              </a:rPr>
              <a:t>SCFF Base Allocation</a:t>
            </a:r>
          </a:p>
          <a:p>
            <a:r>
              <a:rPr lang="en-US" dirty="0">
                <a:latin typeface="Montserrat"/>
              </a:rPr>
              <a:t>FTES</a:t>
            </a:r>
            <a:endParaRPr lang="en-US" b="1"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b="1" dirty="0">
                <a:latin typeface="Montserrat"/>
              </a:rPr>
              <a:t>SCFF Supplemental</a:t>
            </a:r>
            <a:endParaRPr lang="en-US" dirty="0">
              <a:latin typeface="Montserrat"/>
            </a:endParaRPr>
          </a:p>
          <a:p>
            <a:r>
              <a:rPr lang="en-US" dirty="0">
                <a:latin typeface="Montserrat"/>
              </a:rPr>
              <a:t>AB 540</a:t>
            </a:r>
            <a:endParaRPr lang="en-US" b="1" dirty="0">
              <a:latin typeface="Montserrat"/>
            </a:endParaRPr>
          </a:p>
          <a:p>
            <a:r>
              <a:rPr lang="en-US" dirty="0">
                <a:latin typeface="Montserrat"/>
              </a:rPr>
              <a:t>Pell Grant</a:t>
            </a:r>
          </a:p>
          <a:p>
            <a:r>
              <a:rPr lang="en-US" dirty="0">
                <a:latin typeface="Montserrat"/>
              </a:rPr>
              <a:t>Promise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6"/>
          <p:cNvSpPr txBox="1">
            <a:spLocks noGrp="1"/>
          </p:cNvSpPr>
          <p:nvPr>
            <p:ph type="title"/>
          </p:nvPr>
        </p:nvSpPr>
        <p:spPr>
          <a:xfrm>
            <a:off x="997250" y="200095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Prioritizing Guided Pathways Projects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p36"/>
          <p:cNvSpPr/>
          <p:nvPr/>
        </p:nvSpPr>
        <p:spPr>
          <a:xfrm rot="-492561">
            <a:off x="6337025" y="962162"/>
            <a:ext cx="4425949" cy="4742626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AutoNum type="arabicPeriod"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&amp; Career Pathways Success Teams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AutoNum type="arabicPeriod"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Program Mapper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AutoNum type="arabicPeriod"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Light the Fire Courses (Faculty PD)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AutoNum type="arabicPeriod"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Onboarding Design Team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p36"/>
          <p:cNvSpPr/>
          <p:nvPr/>
        </p:nvSpPr>
        <p:spPr>
          <a:xfrm rot="8321483">
            <a:off x="5718107" y="1347857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500" name="Google Shape;500;p36"/>
          <p:cNvSpPr/>
          <p:nvPr/>
        </p:nvSpPr>
        <p:spPr>
          <a:xfrm rot="8321483">
            <a:off x="9790132" y="4818007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Google Shape;505;p37"/>
          <p:cNvGraphicFramePr/>
          <p:nvPr>
            <p:extLst>
              <p:ext uri="{D42A27DB-BD31-4B8C-83A1-F6EECF244321}">
                <p14:modId xmlns:p14="http://schemas.microsoft.com/office/powerpoint/2010/main" val="747677765"/>
              </p:ext>
            </p:extLst>
          </p:nvPr>
        </p:nvGraphicFramePr>
        <p:xfrm>
          <a:off x="891450" y="1103275"/>
          <a:ext cx="10292798" cy="4229104"/>
        </p:xfrm>
        <a:graphic>
          <a:graphicData uri="http://schemas.openxmlformats.org/drawingml/2006/table">
            <a:tbl>
              <a:tblPr>
                <a:noFill/>
                <a:tableStyleId>{951D8BB3-8C3E-42E5-85E1-7762A810E59F}</a:tableStyleId>
              </a:tblPr>
              <a:tblGrid>
                <a:gridCol w="228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37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7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BARRIER</a:t>
                      </a:r>
                      <a:r>
                        <a:rPr lang="en" sz="1000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endParaRPr sz="1000">
                        <a:solidFill>
                          <a:srgbClr val="1F4E79"/>
                        </a:solidFill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EQUITY-MINDED PRACTICE</a:t>
                      </a:r>
                      <a:r>
                        <a:rPr lang="en" sz="1000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endParaRPr sz="1000">
                        <a:solidFill>
                          <a:srgbClr val="1F4E79"/>
                        </a:solidFill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ACTION</a:t>
                      </a:r>
                      <a:r>
                        <a:rPr lang="en" sz="1000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endParaRPr sz="1000">
                        <a:solidFill>
                          <a:srgbClr val="1F4E79"/>
                        </a:solidFill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GUIDED PATHWAYS</a:t>
                      </a:r>
                      <a:r>
                        <a:rPr lang="en" sz="1000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endParaRPr sz="1000">
                        <a:solidFill>
                          <a:srgbClr val="1F4E79"/>
                        </a:solidFill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VISION FOR SUCCESS</a:t>
                      </a:r>
                      <a:r>
                        <a:rPr lang="en" sz="1000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endParaRPr sz="1000">
                        <a:solidFill>
                          <a:srgbClr val="1F4E79"/>
                        </a:solidFill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Strategic Goal</a:t>
                      </a:r>
                      <a:r>
                        <a:rPr lang="en" sz="1000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endParaRPr sz="1000">
                        <a:solidFill>
                          <a:srgbClr val="1F4E79"/>
                        </a:solidFill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425">
                <a:tc>
                  <a:txBody>
                    <a:bodyPr/>
                    <a:lstStyle/>
                    <a:p>
                      <a:pPr marL="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Lack of qualitative data to determine areas of strength/weakness to support Black/African American students</a:t>
                      </a: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endParaRPr sz="120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Review existing data from surveys and focus groups; determine additional data that is needed; further disaggregate data</a:t>
                      </a:r>
                      <a:endParaRPr sz="1200" dirty="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3048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9"/>
                        </a:solidFill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Review data (quant/qual) specific to metric</a:t>
                      </a:r>
                      <a:endParaRPr sz="1200" dirty="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171450" marR="63500" lvl="0" indent="-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mbria"/>
                        <a:buAutoNum type="alphaLcPeriod"/>
                      </a:pP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District Black Student Success workgroup (Fall 2022)</a:t>
                      </a: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endParaRPr sz="120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171450" marR="63500" lvl="0" indent="-190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mbria"/>
                        <a:buAutoNum type="alphaLcPeriod" startAt="2"/>
                      </a:pP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District IR (USC –National Assessment of Collegiate Campus Climate)</a:t>
                      </a: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endParaRPr sz="120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Enter the Path (Successful enrollment)</a:t>
                      </a:r>
                      <a:endParaRPr sz="1200" dirty="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Clarify the Path</a:t>
                      </a:r>
                      <a:endParaRPr sz="1200" dirty="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Stay on the Path</a:t>
                      </a:r>
                      <a:endParaRPr sz="1200" dirty="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(Persistence)</a:t>
                      </a:r>
                      <a:endParaRPr sz="1200" dirty="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Ensure Learning</a:t>
                      </a:r>
                      <a:endParaRPr sz="1200" dirty="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(Completion VSP; Transfer)</a:t>
                      </a:r>
                      <a:endParaRPr sz="1200" dirty="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Reduce equity gaps by 40%</a:t>
                      </a: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endParaRPr sz="1200"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Strategic Direction 1 - Systematically update college processes, programs, and practices within a comprehensive equity framework for equity-minded practices in the workplace, the classroom, and support programs/services.</a:t>
                      </a:r>
                      <a:r>
                        <a:rPr lang="en" sz="1100" dirty="0">
                          <a:highlight>
                            <a:srgbClr val="FFFFFF"/>
                          </a:highlight>
                          <a:latin typeface="Montserrat"/>
                          <a:ea typeface="Calibri"/>
                          <a:cs typeface="Calibri"/>
                          <a:sym typeface="Calibri"/>
                        </a:rPr>
                        <a:t>  </a:t>
                      </a:r>
                      <a:r>
                        <a:rPr lang="en" sz="1100" dirty="0">
                          <a:latin typeface="Montserrat"/>
                          <a:ea typeface="Calibri"/>
                          <a:cs typeface="Calibri"/>
                        </a:rPr>
                        <a:t> </a:t>
                      </a:r>
                      <a:endParaRPr sz="1100">
                        <a:latin typeface="Montserra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0" name="Google Shape;510;p38"/>
          <p:cNvGraphicFramePr/>
          <p:nvPr>
            <p:extLst>
              <p:ext uri="{D42A27DB-BD31-4B8C-83A1-F6EECF244321}">
                <p14:modId xmlns:p14="http://schemas.microsoft.com/office/powerpoint/2010/main" val="4225993269"/>
              </p:ext>
            </p:extLst>
          </p:nvPr>
        </p:nvGraphicFramePr>
        <p:xfrm>
          <a:off x="1169175" y="1214600"/>
          <a:ext cx="10119250" cy="4610142"/>
        </p:xfrm>
        <a:graphic>
          <a:graphicData uri="http://schemas.openxmlformats.org/drawingml/2006/table">
            <a:tbl>
              <a:tblPr>
                <a:noFill/>
                <a:tableStyleId>{951D8BB3-8C3E-42E5-85E1-7762A810E59F}</a:tableStyleId>
              </a:tblPr>
              <a:tblGrid>
                <a:gridCol w="22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075">
                <a:tc gridSpan="4"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r>
                        <a:rPr lang="en" sz="1200" b="1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 Barrier: Data</a:t>
                      </a:r>
                      <a:endParaRPr sz="1200" b="1" dirty="0">
                        <a:solidFill>
                          <a:srgbClr val="1F4E79"/>
                        </a:solidFill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GP Project</a:t>
                      </a:r>
                      <a:endParaRPr sz="1200" b="1" dirty="0">
                        <a:solidFill>
                          <a:srgbClr val="1F4E79"/>
                        </a:solidFill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Lagging Indicators</a:t>
                      </a:r>
                      <a:r>
                        <a:rPr lang="en" sz="1200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endParaRPr sz="1200">
                        <a:solidFill>
                          <a:srgbClr val="1F4E79"/>
                        </a:solidFill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Leading Indicators</a:t>
                      </a:r>
                      <a:r>
                        <a:rPr lang="en" sz="1200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endParaRPr sz="1200">
                        <a:solidFill>
                          <a:srgbClr val="1F4E79"/>
                        </a:solidFill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rgbClr val="1F4E79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Specific DI Inquiry</a:t>
                      </a:r>
                      <a:endParaRPr sz="1200" b="1" dirty="0">
                        <a:solidFill>
                          <a:srgbClr val="1F4E79"/>
                        </a:solidFill>
                        <a:latin typeface="Montserra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ACP Success Teams</a:t>
                      </a:r>
                      <a:endParaRPr sz="1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Completion (VSP)</a:t>
                      </a:r>
                      <a:endParaRPr sz="1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Enrollment of 6+ units each semester; completion of transfer math &amp; English in 1 year;</a:t>
                      </a:r>
                      <a:r>
                        <a:rPr lang="en" sz="1200" dirty="0">
                          <a:latin typeface="Montserrat"/>
                          <a:ea typeface="Montserrat"/>
                          <a:cs typeface="Montserrat"/>
                        </a:rPr>
                        <a:t> 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i="1" dirty="0">
                          <a:solidFill>
                            <a:schemeClr val="dk1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How are we outreaching to our [DI pop] students to engage in the ACPs. How do we create community and sense of belonging? How are ACP teams reviewing DI data to inform practice &amp; design of programs/services?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Onboarding Design</a:t>
                      </a:r>
                      <a:endParaRPr sz="1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Enrollment in the current year of application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 </a:t>
                      </a:r>
                      <a:r>
                        <a:rPr lang="en" sz="1200" dirty="0">
                          <a:latin typeface="Montserrat"/>
                          <a:ea typeface="Montserrat"/>
                          <a:cs typeface="Montserrat"/>
                        </a:rPr>
                        <a:t>  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Completed application; applied for financial aid; identified a major/ACP; attended orientation; completed abbreviated Ed Plan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 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1" dirty="0">
                          <a:solidFill>
                            <a:schemeClr val="dk1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How are we outreaching to our [DI pop] students?</a:t>
                      </a:r>
                      <a:r>
                        <a:rPr lang="en" sz="1100" i="1" dirty="0">
                          <a:solidFill>
                            <a:schemeClr val="dk1"/>
                          </a:solidFill>
                          <a:latin typeface="Montserrat"/>
                          <a:ea typeface="Cambria"/>
                          <a:cs typeface="Cambria"/>
                        </a:rPr>
                        <a:t> </a:t>
                      </a:r>
                      <a:r>
                        <a:rPr lang="en" sz="1100" i="1" dirty="0">
                          <a:solidFill>
                            <a:schemeClr val="dk1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 Do we reflect the community population we serve? What is Miramar’s image in the [DI pop] community? How are we engaging this community as part of Miramar?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 What specific/targeted approaches are used for the [DI pop]?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Light the Fire</a:t>
                      </a:r>
                      <a:r>
                        <a:rPr lang="en" sz="1200" dirty="0">
                          <a:latin typeface="Montserrat"/>
                          <a:ea typeface="Montserrat"/>
                          <a:cs typeface="Montserrat"/>
                        </a:rPr>
                        <a:t> 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Persistence from one primary term to the next; career exploration</a:t>
                      </a:r>
                      <a:endParaRPr sz="1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Completion of comprehensive Ed Plan; Attended Career Center event</a:t>
                      </a:r>
                      <a:endParaRPr sz="1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i="1" dirty="0">
                          <a:solidFill>
                            <a:schemeClr val="dk1"/>
                          </a:solidFill>
                          <a:latin typeface="Montserrat"/>
                          <a:ea typeface="Cambria"/>
                          <a:cs typeface="Cambria"/>
                          <a:sym typeface="Cambria"/>
                        </a:rPr>
                        <a:t>How are the Light the Fire courses inclusive of the [DI pop] cultural experiences? Are the courses taught by faculty who reflect the [DI pop]?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9"/>
          <p:cNvSpPr txBox="1">
            <a:spLocks noGrp="1"/>
          </p:cNvSpPr>
          <p:nvPr>
            <p:ph type="title"/>
          </p:nvPr>
        </p:nvSpPr>
        <p:spPr>
          <a:xfrm>
            <a:off x="997250" y="200095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PIER Committee &amp; Strategic Planning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6" name="Google Shape;516;p39"/>
          <p:cNvSpPr/>
          <p:nvPr/>
        </p:nvSpPr>
        <p:spPr>
          <a:xfrm rot="-492561">
            <a:off x="6337025" y="962162"/>
            <a:ext cx="4425949" cy="4742626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AutoNum type="arabicPeriod"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Integration of Guided Pathways and Equity into Planning Framework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AutoNum type="arabicPeriod"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Review of KPIs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AutoNum type="arabicPeriod"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Identifying additional data considerations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AutoNum type="arabicPeriod"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Sustainability of efforts over time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AutoNum type="alphaLcPeriod"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Current structure to ideal structure across all divisions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7" name="Google Shape;517;p39"/>
          <p:cNvSpPr/>
          <p:nvPr/>
        </p:nvSpPr>
        <p:spPr>
          <a:xfrm rot="8321483">
            <a:off x="5718107" y="1347857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518" name="Google Shape;518;p39"/>
          <p:cNvSpPr/>
          <p:nvPr/>
        </p:nvSpPr>
        <p:spPr>
          <a:xfrm rot="8321483">
            <a:off x="9790132" y="4818007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75" y="758825"/>
            <a:ext cx="11294449" cy="54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575" y="635725"/>
            <a:ext cx="9986275" cy="55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75" y="758825"/>
            <a:ext cx="11294449" cy="54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 txBox="1"/>
          <p:nvPr/>
        </p:nvSpPr>
        <p:spPr>
          <a:xfrm>
            <a:off x="4149427" y="2666750"/>
            <a:ext cx="58566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Race-Conscious Design</a:t>
            </a:r>
            <a:endParaRPr sz="30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37" name="Google Shape;337;p27"/>
          <p:cNvSpPr txBox="1"/>
          <p:nvPr/>
        </p:nvSpPr>
        <p:spPr>
          <a:xfrm>
            <a:off x="4149430" y="2971175"/>
            <a:ext cx="56133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6B03"/>
                </a:solidFill>
                <a:latin typeface="Montserrat"/>
                <a:ea typeface="Montserrat"/>
                <a:cs typeface="Montserrat"/>
                <a:sym typeface="Montserrat"/>
              </a:rPr>
              <a:t>Prioritize DI groups; </a:t>
            </a:r>
            <a:endParaRPr sz="24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6B03"/>
                </a:solidFill>
                <a:latin typeface="Montserrat"/>
                <a:ea typeface="Montserrat"/>
                <a:cs typeface="Montserrat"/>
                <a:sym typeface="Montserrat"/>
              </a:rPr>
              <a:t>USC CUE feedback</a:t>
            </a:r>
            <a:endParaRPr sz="24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7"/>
          <p:cNvSpPr txBox="1"/>
          <p:nvPr/>
        </p:nvSpPr>
        <p:spPr>
          <a:xfrm>
            <a:off x="2917125" y="1019850"/>
            <a:ext cx="79983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Guided Pathways &amp; </a:t>
            </a:r>
            <a:endParaRPr sz="30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Vision for Success</a:t>
            </a:r>
            <a:endParaRPr sz="30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39" name="Google Shape;339;p27"/>
          <p:cNvSpPr txBox="1"/>
          <p:nvPr/>
        </p:nvSpPr>
        <p:spPr>
          <a:xfrm>
            <a:off x="5334926" y="5095000"/>
            <a:ext cx="54174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6B03"/>
                </a:solidFill>
                <a:latin typeface="Montserrat"/>
                <a:ea typeface="Montserrat"/>
                <a:cs typeface="Montserrat"/>
                <a:sym typeface="Montserrat"/>
              </a:rPr>
              <a:t>Leverage existing work and address campus reform</a:t>
            </a:r>
            <a:endParaRPr sz="24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27"/>
          <p:cNvSpPr txBox="1"/>
          <p:nvPr/>
        </p:nvSpPr>
        <p:spPr>
          <a:xfrm>
            <a:off x="5334951" y="4473400"/>
            <a:ext cx="41142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Activities → Systemic Design</a:t>
            </a:r>
            <a:endParaRPr sz="30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41" name="Google Shape;341;p27"/>
          <p:cNvSpPr txBox="1"/>
          <p:nvPr/>
        </p:nvSpPr>
        <p:spPr>
          <a:xfrm>
            <a:off x="3014876" y="1650675"/>
            <a:ext cx="56814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6B03"/>
                </a:solidFill>
                <a:latin typeface="Montserrat"/>
                <a:ea typeface="Montserrat"/>
                <a:cs typeface="Montserrat"/>
                <a:sym typeface="Montserrat"/>
              </a:rPr>
              <a:t>Alignment/Integration of Plans / Framework</a:t>
            </a:r>
            <a:endParaRPr sz="24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27"/>
          <p:cNvSpPr/>
          <p:nvPr/>
        </p:nvSpPr>
        <p:spPr>
          <a:xfrm>
            <a:off x="1988250" y="1218906"/>
            <a:ext cx="983400" cy="57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7"/>
          <p:cNvSpPr/>
          <p:nvPr/>
        </p:nvSpPr>
        <p:spPr>
          <a:xfrm>
            <a:off x="4406843" y="4679700"/>
            <a:ext cx="983400" cy="57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7"/>
          <p:cNvSpPr/>
          <p:nvPr/>
        </p:nvSpPr>
        <p:spPr>
          <a:xfrm>
            <a:off x="3224165" y="2866143"/>
            <a:ext cx="983400" cy="55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7"/>
          <p:cNvSpPr/>
          <p:nvPr/>
        </p:nvSpPr>
        <p:spPr>
          <a:xfrm>
            <a:off x="2223792" y="1410456"/>
            <a:ext cx="526935" cy="558773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27"/>
          <p:cNvGrpSpPr/>
          <p:nvPr/>
        </p:nvGrpSpPr>
        <p:grpSpPr>
          <a:xfrm>
            <a:off x="3393271" y="3015749"/>
            <a:ext cx="644680" cy="558795"/>
            <a:chOff x="5776798" y="3409778"/>
            <a:chExt cx="346379" cy="264518"/>
          </a:xfrm>
        </p:grpSpPr>
        <p:sp>
          <p:nvSpPr>
            <p:cNvPr id="347" name="Google Shape;347;p27"/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27"/>
          <p:cNvGrpSpPr/>
          <p:nvPr/>
        </p:nvGrpSpPr>
        <p:grpSpPr>
          <a:xfrm>
            <a:off x="4613062" y="4896119"/>
            <a:ext cx="644678" cy="647966"/>
            <a:chOff x="6069423" y="2891892"/>
            <a:chExt cx="362321" cy="364231"/>
          </a:xfrm>
        </p:grpSpPr>
        <p:sp>
          <p:nvSpPr>
            <p:cNvPr id="354" name="Google Shape;354;p27"/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225" y="488725"/>
            <a:ext cx="10384374" cy="590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025" y="382500"/>
            <a:ext cx="10845726" cy="60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"/>
          <p:cNvSpPr txBox="1"/>
          <p:nvPr/>
        </p:nvSpPr>
        <p:spPr>
          <a:xfrm>
            <a:off x="2248675" y="596200"/>
            <a:ext cx="79983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Barriers to Equity (Themes)</a:t>
            </a:r>
            <a:endParaRPr sz="30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71" name="Google Shape;371;p29"/>
          <p:cNvSpPr txBox="1"/>
          <p:nvPr/>
        </p:nvSpPr>
        <p:spPr>
          <a:xfrm>
            <a:off x="649650" y="1402775"/>
            <a:ext cx="10892700" cy="4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858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/>
            </a:pPr>
            <a:r>
              <a:rPr lang="en" sz="2000" b="1" i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Limited </a:t>
            </a:r>
            <a:r>
              <a:rPr lang="en" sz="2000" b="1" i="1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resources</a:t>
            </a:r>
            <a:r>
              <a:rPr lang="en" sz="2000" b="1" i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to directly support efforts</a:t>
            </a:r>
            <a:r>
              <a:rPr lang="en" sz="20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close gaps for DI student groups relative to success metric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 startAt="2"/>
            </a:pPr>
            <a:r>
              <a:rPr lang="en" sz="2000" b="1" i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Lack of </a:t>
            </a:r>
            <a:r>
              <a:rPr lang="en" sz="2000" b="1" i="1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quantitative/qualitative</a:t>
            </a:r>
            <a:r>
              <a:rPr lang="en" sz="2000" b="1" i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data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determine areas of strength/weakness to support DI student groups (6 success factors;)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 startAt="3"/>
            </a:pPr>
            <a:r>
              <a:rPr lang="en" sz="2000" b="1" i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Lack of </a:t>
            </a:r>
            <a:r>
              <a:rPr lang="en" sz="2000" b="1" i="1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DI representation</a:t>
            </a:r>
            <a:r>
              <a:rPr lang="en" sz="2000" b="1" i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in staffing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(Faculty, Classified Professionals, Administrators) to reflect DI student groups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 startAt="4"/>
            </a:pPr>
            <a:r>
              <a:rPr lang="en" sz="2000" b="1" i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Limited, targeted </a:t>
            </a:r>
            <a:r>
              <a:rPr lang="en" sz="2000" b="1" i="1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professional development</a:t>
            </a:r>
            <a:r>
              <a:rPr lang="en" sz="20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 strategies/practices to DI student groups’ success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 startAt="5"/>
            </a:pPr>
            <a:r>
              <a:rPr lang="en" sz="2000" b="1" i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Lack of </a:t>
            </a:r>
            <a:r>
              <a:rPr lang="en" sz="2000" b="1" i="1" u="sng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structure/programs</a:t>
            </a:r>
            <a:r>
              <a:rPr lang="en" sz="2000" b="1" i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to support success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DI student groups &amp; </a:t>
            </a:r>
            <a:r>
              <a:rPr lang="en" sz="2000" b="1" i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limited student engagement opportunities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DI student groups to connect to campus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 startAt="6"/>
            </a:pPr>
            <a:r>
              <a:rPr lang="en" sz="2000" b="1" i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Limited </a:t>
            </a:r>
            <a:r>
              <a:rPr lang="en" sz="2000" b="1" i="1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materials/curriculum/programming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related to DI student groups’ history, experiences, culture (courses, materials representative of community) 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0"/>
          <p:cNvGrpSpPr/>
          <p:nvPr/>
        </p:nvGrpSpPr>
        <p:grpSpPr>
          <a:xfrm rot="-774712">
            <a:off x="4713626" y="2302104"/>
            <a:ext cx="2957949" cy="3120425"/>
            <a:chOff x="2368761" y="841731"/>
            <a:chExt cx="3148926" cy="3321893"/>
          </a:xfrm>
        </p:grpSpPr>
        <p:sp>
          <p:nvSpPr>
            <p:cNvPr id="377" name="Google Shape;377;p30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0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30"/>
          <p:cNvGrpSpPr/>
          <p:nvPr/>
        </p:nvGrpSpPr>
        <p:grpSpPr>
          <a:xfrm rot="406439">
            <a:off x="8159112" y="2346857"/>
            <a:ext cx="2957967" cy="3120445"/>
            <a:chOff x="2368761" y="841731"/>
            <a:chExt cx="3148926" cy="3321893"/>
          </a:xfrm>
        </p:grpSpPr>
        <p:sp>
          <p:nvSpPr>
            <p:cNvPr id="380" name="Google Shape;380;p30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30"/>
          <p:cNvGrpSpPr/>
          <p:nvPr/>
        </p:nvGrpSpPr>
        <p:grpSpPr>
          <a:xfrm rot="918517">
            <a:off x="1038712" y="2397251"/>
            <a:ext cx="2957879" cy="3120352"/>
            <a:chOff x="2368761" y="841731"/>
            <a:chExt cx="3148926" cy="3321893"/>
          </a:xfrm>
        </p:grpSpPr>
        <p:sp>
          <p:nvSpPr>
            <p:cNvPr id="383" name="Google Shape;383;p30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0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30"/>
          <p:cNvGrpSpPr/>
          <p:nvPr/>
        </p:nvGrpSpPr>
        <p:grpSpPr>
          <a:xfrm>
            <a:off x="8068250" y="2370575"/>
            <a:ext cx="2873595" cy="2868900"/>
            <a:chOff x="8068250" y="2370575"/>
            <a:chExt cx="2873595" cy="2868900"/>
          </a:xfrm>
        </p:grpSpPr>
        <p:sp>
          <p:nvSpPr>
            <p:cNvPr id="386" name="Google Shape;386;p30"/>
            <p:cNvSpPr/>
            <p:nvPr/>
          </p:nvSpPr>
          <p:spPr>
            <a:xfrm>
              <a:off x="8072945" y="2370575"/>
              <a:ext cx="2868900" cy="2868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8068250" y="2374831"/>
              <a:ext cx="2868900" cy="573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0"/>
          <p:cNvGrpSpPr/>
          <p:nvPr/>
        </p:nvGrpSpPr>
        <p:grpSpPr>
          <a:xfrm>
            <a:off x="4639250" y="2370575"/>
            <a:ext cx="2873595" cy="2868900"/>
            <a:chOff x="4639250" y="2370575"/>
            <a:chExt cx="2873595" cy="2868900"/>
          </a:xfrm>
        </p:grpSpPr>
        <p:sp>
          <p:nvSpPr>
            <p:cNvPr id="389" name="Google Shape;389;p30"/>
            <p:cNvSpPr/>
            <p:nvPr/>
          </p:nvSpPr>
          <p:spPr>
            <a:xfrm>
              <a:off x="4643945" y="2370575"/>
              <a:ext cx="2868900" cy="28689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4639250" y="2374831"/>
              <a:ext cx="2868900" cy="5736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0"/>
          <p:cNvGrpSpPr/>
          <p:nvPr/>
        </p:nvGrpSpPr>
        <p:grpSpPr>
          <a:xfrm>
            <a:off x="1286450" y="2370575"/>
            <a:ext cx="2873595" cy="2868900"/>
            <a:chOff x="1286450" y="2370575"/>
            <a:chExt cx="2873595" cy="2868900"/>
          </a:xfrm>
        </p:grpSpPr>
        <p:sp>
          <p:nvSpPr>
            <p:cNvPr id="392" name="Google Shape;392;p30"/>
            <p:cNvSpPr/>
            <p:nvPr/>
          </p:nvSpPr>
          <p:spPr>
            <a:xfrm>
              <a:off x="1291145" y="2370575"/>
              <a:ext cx="2868900" cy="28689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1286450" y="2374831"/>
              <a:ext cx="2868900" cy="5736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30"/>
          <p:cNvSpPr txBox="1">
            <a:spLocks noGrp="1"/>
          </p:cNvSpPr>
          <p:nvPr>
            <p:ph type="subTitle" idx="1"/>
          </p:nvPr>
        </p:nvSpPr>
        <p:spPr>
          <a:xfrm>
            <a:off x="1316653" y="2612625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" dirty="0">
                <a:latin typeface="Montserrat"/>
              </a:rPr>
              <a:t>ACP Training on DI data</a:t>
            </a:r>
            <a:endParaRPr lang="en-US" dirty="0">
              <a:latin typeface="Montserrat"/>
            </a:endParaRPr>
          </a:p>
        </p:txBody>
      </p:sp>
      <p:sp>
        <p:nvSpPr>
          <p:cNvPr id="395" name="Google Shape;395;p30"/>
          <p:cNvSpPr txBox="1">
            <a:spLocks noGrp="1"/>
          </p:cNvSpPr>
          <p:nvPr>
            <p:ph type="body" idx="5"/>
          </p:nvPr>
        </p:nvSpPr>
        <p:spPr>
          <a:xfrm>
            <a:off x="4692450" y="3064484"/>
            <a:ext cx="27672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None/>
            </a:pPr>
            <a:r>
              <a:rPr lang="en" sz="1200" dirty="0">
                <a:latin typeface="Montserrat"/>
              </a:rPr>
              <a:t>Review Guided Pathways projects currently in progress or closest to action to determine next steps with a focus on specific DI population.</a:t>
            </a:r>
            <a:endParaRPr lang="en-US" sz="1200" dirty="0">
              <a:latin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None/>
            </a:pPr>
            <a:endParaRPr sz="1200"/>
          </a:p>
        </p:txBody>
      </p:sp>
      <p:sp>
        <p:nvSpPr>
          <p:cNvPr id="396" name="Google Shape;396;p30"/>
          <p:cNvSpPr txBox="1">
            <a:spLocks noGrp="1"/>
          </p:cNvSpPr>
          <p:nvPr>
            <p:ph type="subTitle" idx="2"/>
          </p:nvPr>
        </p:nvSpPr>
        <p:spPr>
          <a:xfrm>
            <a:off x="4685803" y="25420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" dirty="0">
                <a:latin typeface="Montserrat"/>
              </a:rPr>
              <a:t>Prioritizing Guided Pathways projects</a:t>
            </a:r>
            <a:endParaRPr lang="en-US" dirty="0">
              <a:latin typeface="Montserrat"/>
            </a:endParaRPr>
          </a:p>
        </p:txBody>
      </p:sp>
      <p:sp>
        <p:nvSpPr>
          <p:cNvPr id="397" name="Google Shape;397;p30"/>
          <p:cNvSpPr txBox="1">
            <a:spLocks noGrp="1"/>
          </p:cNvSpPr>
          <p:nvPr>
            <p:ph type="body" idx="6"/>
          </p:nvPr>
        </p:nvSpPr>
        <p:spPr>
          <a:xfrm>
            <a:off x="8142300" y="3364975"/>
            <a:ext cx="27672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1200" dirty="0">
                <a:latin typeface="Montserrat"/>
              </a:rPr>
              <a:t>Working with PIER committee to revise integrated planning framework that centers DEI and integrates with the Educational Master Plan</a:t>
            </a:r>
            <a:endParaRPr lang="en-US" sz="1200" dirty="0">
              <a:latin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None/>
            </a:pPr>
            <a:endParaRPr sz="1200"/>
          </a:p>
        </p:txBody>
      </p:sp>
      <p:sp>
        <p:nvSpPr>
          <p:cNvPr id="398" name="Google Shape;398;p30"/>
          <p:cNvSpPr txBox="1">
            <a:spLocks noGrp="1"/>
          </p:cNvSpPr>
          <p:nvPr>
            <p:ph type="subTitle" idx="3"/>
          </p:nvPr>
        </p:nvSpPr>
        <p:spPr>
          <a:xfrm>
            <a:off x="8161503" y="2542000"/>
            <a:ext cx="2766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" dirty="0">
                <a:latin typeface="Montserrat"/>
              </a:rPr>
              <a:t>PIER Committee </a:t>
            </a:r>
            <a:r>
              <a:rPr lang="en">
                <a:latin typeface="Montserrat"/>
              </a:rPr>
              <a:t>&amp; </a:t>
            </a:r>
            <a:r>
              <a:rPr lang="en" smtClean="0">
                <a:latin typeface="Montserrat"/>
              </a:rPr>
              <a:t>Planning</a:t>
            </a:r>
            <a:endParaRPr lang="en-US" dirty="0">
              <a:latin typeface="Montserrat"/>
            </a:endParaRPr>
          </a:p>
        </p:txBody>
      </p:sp>
      <p:sp>
        <p:nvSpPr>
          <p:cNvPr id="399" name="Google Shape;399;p30"/>
          <p:cNvSpPr txBox="1">
            <a:spLocks noGrp="1"/>
          </p:cNvSpPr>
          <p:nvPr>
            <p:ph type="body" idx="4"/>
          </p:nvPr>
        </p:nvSpPr>
        <p:spPr>
          <a:xfrm>
            <a:off x="1399500" y="3341575"/>
            <a:ext cx="27672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400"/>
              <a:buNone/>
            </a:pPr>
            <a:r>
              <a:rPr lang="en" sz="1200" dirty="0">
                <a:latin typeface="Montserrat"/>
              </a:rPr>
              <a:t>Train ACP Success Teams on Equity Plan metrics &amp; begin discussions on connection between metrics, pillars, and projects.</a:t>
            </a:r>
            <a:endParaRPr lang="en-US" sz="1200" dirty="0">
              <a:latin typeface="Montserrat"/>
            </a:endParaRPr>
          </a:p>
        </p:txBody>
      </p:sp>
      <p:sp>
        <p:nvSpPr>
          <p:cNvPr id="400" name="Google Shape;400;p30"/>
          <p:cNvSpPr/>
          <p:nvPr/>
        </p:nvSpPr>
        <p:spPr>
          <a:xfrm rot="2672499">
            <a:off x="469878" y="5085488"/>
            <a:ext cx="1692555" cy="479229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01" name="Google Shape;401;p30"/>
          <p:cNvSpPr/>
          <p:nvPr/>
        </p:nvSpPr>
        <p:spPr>
          <a:xfrm rot="2672499">
            <a:off x="6368778" y="2338938"/>
            <a:ext cx="1692555" cy="479229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02" name="Google Shape;402;p30"/>
          <p:cNvSpPr/>
          <p:nvPr/>
        </p:nvSpPr>
        <p:spPr>
          <a:xfrm rot="8541143">
            <a:off x="10038209" y="4954418"/>
            <a:ext cx="1692880" cy="480305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03" name="Google Shape;403;p30"/>
          <p:cNvSpPr txBox="1"/>
          <p:nvPr/>
        </p:nvSpPr>
        <p:spPr>
          <a:xfrm>
            <a:off x="1286450" y="1019850"/>
            <a:ext cx="962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Institutional Effectiveness, </a:t>
            </a:r>
            <a:endParaRPr sz="30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Guided Pathways </a:t>
            </a:r>
            <a:endParaRPr sz="30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&amp; Equity</a:t>
            </a:r>
            <a:endParaRPr sz="30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"/>
          <p:cNvSpPr txBox="1">
            <a:spLocks noGrp="1"/>
          </p:cNvSpPr>
          <p:nvPr>
            <p:ph type="title"/>
          </p:nvPr>
        </p:nvSpPr>
        <p:spPr>
          <a:xfrm>
            <a:off x="997250" y="200095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Equity Metrics &amp; ACPs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31"/>
          <p:cNvSpPr/>
          <p:nvPr/>
        </p:nvSpPr>
        <p:spPr>
          <a:xfrm rot="-492561">
            <a:off x="6337025" y="962162"/>
            <a:ext cx="4425949" cy="4742626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36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AutoNum type="arabicPeriod"/>
            </a:pPr>
            <a:r>
              <a:rPr lang="en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Review Equity Metrics</a:t>
            </a:r>
            <a:endParaRPr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AutoNum type="arabicPeriod"/>
            </a:pPr>
            <a:r>
              <a:rPr lang="en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Review DI data</a:t>
            </a:r>
            <a:endParaRPr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31"/>
          <p:cNvSpPr/>
          <p:nvPr/>
        </p:nvSpPr>
        <p:spPr>
          <a:xfrm rot="8321483">
            <a:off x="5718107" y="1347857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11" name="Google Shape;411;p31"/>
          <p:cNvSpPr/>
          <p:nvPr/>
        </p:nvSpPr>
        <p:spPr>
          <a:xfrm rot="8321483">
            <a:off x="9790132" y="4818007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32"/>
          <p:cNvPicPr preferRelativeResize="0"/>
          <p:nvPr/>
        </p:nvPicPr>
        <p:blipFill rotWithShape="1">
          <a:blip r:embed="rId3">
            <a:alphaModFix/>
          </a:blip>
          <a:srcRect l="3712" r="3712"/>
          <a:stretch/>
        </p:blipFill>
        <p:spPr>
          <a:xfrm>
            <a:off x="1121600" y="954312"/>
            <a:ext cx="46803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2"/>
          <p:cNvSpPr/>
          <p:nvPr/>
        </p:nvSpPr>
        <p:spPr>
          <a:xfrm>
            <a:off x="1121625" y="952038"/>
            <a:ext cx="4680300" cy="5143500"/>
          </a:xfrm>
          <a:prstGeom prst="rect">
            <a:avLst/>
          </a:prstGeom>
          <a:solidFill>
            <a:srgbClr val="073763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 txBox="1"/>
          <p:nvPr/>
        </p:nvSpPr>
        <p:spPr>
          <a:xfrm>
            <a:off x="5763600" y="302988"/>
            <a:ext cx="45843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Metrics</a:t>
            </a:r>
            <a:endParaRPr sz="4800" b="1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32"/>
          <p:cNvSpPr txBox="1"/>
          <p:nvPr/>
        </p:nvSpPr>
        <p:spPr>
          <a:xfrm>
            <a:off x="3347525" y="688154"/>
            <a:ext cx="2452500" cy="12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Equity</a:t>
            </a:r>
            <a:endParaRPr sz="4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32"/>
          <p:cNvSpPr/>
          <p:nvPr/>
        </p:nvSpPr>
        <p:spPr>
          <a:xfrm>
            <a:off x="3517725" y="4953988"/>
            <a:ext cx="2234700" cy="6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 txBox="1"/>
          <p:nvPr/>
        </p:nvSpPr>
        <p:spPr>
          <a:xfrm>
            <a:off x="6489093" y="1772463"/>
            <a:ext cx="31455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Successful Enrollment</a:t>
            </a:r>
            <a:endParaRPr sz="18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32"/>
          <p:cNvSpPr/>
          <p:nvPr/>
        </p:nvSpPr>
        <p:spPr>
          <a:xfrm>
            <a:off x="5950250" y="1850838"/>
            <a:ext cx="537900" cy="52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 txBox="1"/>
          <p:nvPr/>
        </p:nvSpPr>
        <p:spPr>
          <a:xfrm>
            <a:off x="6473500" y="2095200"/>
            <a:ext cx="4680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6B03"/>
                </a:solidFill>
                <a:latin typeface="Montserrat"/>
                <a:ea typeface="Montserrat"/>
                <a:cs typeface="Montserrat"/>
                <a:sym typeface="Montserrat"/>
              </a:rPr>
              <a:t>Successful enrollment in first year (Access)</a:t>
            </a:r>
            <a:endParaRPr sz="16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32"/>
          <p:cNvSpPr txBox="1"/>
          <p:nvPr/>
        </p:nvSpPr>
        <p:spPr>
          <a:xfrm>
            <a:off x="6489093" y="2416038"/>
            <a:ext cx="31455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Persistence</a:t>
            </a:r>
            <a:endParaRPr sz="18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32"/>
          <p:cNvSpPr txBox="1"/>
          <p:nvPr/>
        </p:nvSpPr>
        <p:spPr>
          <a:xfrm>
            <a:off x="6496100" y="2697300"/>
            <a:ext cx="4900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6B03"/>
                </a:solidFill>
                <a:latin typeface="Montserrat"/>
                <a:ea typeface="Montserrat"/>
                <a:cs typeface="Montserrat"/>
                <a:sym typeface="Montserrat"/>
              </a:rPr>
              <a:t>Persistence of first-time in college students who enrolled in the subsequent semester.</a:t>
            </a:r>
            <a:endParaRPr sz="16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32"/>
          <p:cNvSpPr txBox="1"/>
          <p:nvPr/>
        </p:nvSpPr>
        <p:spPr>
          <a:xfrm>
            <a:off x="6470650" y="3406500"/>
            <a:ext cx="44823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Completion of Math &amp; English</a:t>
            </a:r>
            <a:endParaRPr sz="18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32"/>
          <p:cNvSpPr txBox="1"/>
          <p:nvPr/>
        </p:nvSpPr>
        <p:spPr>
          <a:xfrm>
            <a:off x="6473500" y="3753600"/>
            <a:ext cx="5109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6B03"/>
                </a:solidFill>
                <a:latin typeface="Montserrat"/>
                <a:ea typeface="Montserrat"/>
                <a:cs typeface="Montserrat"/>
                <a:sym typeface="Montserrat"/>
              </a:rPr>
              <a:t>Completion of BOTH transfer-level math &amp; English in the first year</a:t>
            </a:r>
            <a:endParaRPr sz="16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32"/>
          <p:cNvSpPr txBox="1"/>
          <p:nvPr/>
        </p:nvSpPr>
        <p:spPr>
          <a:xfrm>
            <a:off x="6476751" y="4329313"/>
            <a:ext cx="36078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Transfer to a Four-Year</a:t>
            </a:r>
            <a:endParaRPr sz="18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32"/>
          <p:cNvSpPr txBox="1"/>
          <p:nvPr/>
        </p:nvSpPr>
        <p:spPr>
          <a:xfrm>
            <a:off x="6496100" y="4639225"/>
            <a:ext cx="5109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6B03"/>
                </a:solidFill>
                <a:latin typeface="Montserrat"/>
                <a:ea typeface="Montserrat"/>
                <a:cs typeface="Montserrat"/>
                <a:sym typeface="Montserrat"/>
              </a:rPr>
              <a:t>Transfer to a four-year institution within three-years</a:t>
            </a:r>
            <a:endParaRPr sz="16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32"/>
          <p:cNvSpPr txBox="1"/>
          <p:nvPr/>
        </p:nvSpPr>
        <p:spPr>
          <a:xfrm>
            <a:off x="6484851" y="5169988"/>
            <a:ext cx="36078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Degree/Certificate    (Vision for Success Goal)</a:t>
            </a:r>
            <a:endParaRPr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31" name="Google Shape;431;p32"/>
          <p:cNvSpPr txBox="1"/>
          <p:nvPr/>
        </p:nvSpPr>
        <p:spPr>
          <a:xfrm>
            <a:off x="6473500" y="5791500"/>
            <a:ext cx="4994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6B03"/>
                </a:solidFill>
                <a:latin typeface="Montserrat"/>
                <a:ea typeface="Montserrat"/>
                <a:cs typeface="Montserrat"/>
                <a:sym typeface="Montserrat"/>
              </a:rPr>
              <a:t>Attainment of the Vision for Success definition of completion within three years. </a:t>
            </a:r>
            <a:endParaRPr sz="1600">
              <a:solidFill>
                <a:srgbClr val="FF6B0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2" name="Google Shape;432;p32"/>
          <p:cNvGrpSpPr/>
          <p:nvPr/>
        </p:nvGrpSpPr>
        <p:grpSpPr>
          <a:xfrm>
            <a:off x="5926743" y="1968582"/>
            <a:ext cx="584925" cy="405132"/>
            <a:chOff x="2567841" y="1994124"/>
            <a:chExt cx="399812" cy="306477"/>
          </a:xfrm>
        </p:grpSpPr>
        <p:sp>
          <p:nvSpPr>
            <p:cNvPr id="433" name="Google Shape;433;p32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2"/>
          <p:cNvGrpSpPr/>
          <p:nvPr/>
        </p:nvGrpSpPr>
        <p:grpSpPr>
          <a:xfrm>
            <a:off x="5926738" y="2583515"/>
            <a:ext cx="584952" cy="523554"/>
            <a:chOff x="4777238" y="1553003"/>
            <a:chExt cx="584952" cy="523554"/>
          </a:xfrm>
        </p:grpSpPr>
        <p:sp>
          <p:nvSpPr>
            <p:cNvPr id="437" name="Google Shape;437;p32"/>
            <p:cNvSpPr/>
            <p:nvPr/>
          </p:nvSpPr>
          <p:spPr>
            <a:xfrm>
              <a:off x="4777238" y="1817529"/>
              <a:ext cx="584952" cy="259028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" name="Google Shape;438;p32"/>
            <p:cNvGrpSpPr/>
            <p:nvPr/>
          </p:nvGrpSpPr>
          <p:grpSpPr>
            <a:xfrm>
              <a:off x="4896523" y="1553003"/>
              <a:ext cx="346379" cy="264518"/>
              <a:chOff x="5776798" y="3409778"/>
              <a:chExt cx="346379" cy="264518"/>
            </a:xfrm>
          </p:grpSpPr>
          <p:sp>
            <p:nvSpPr>
              <p:cNvPr id="439" name="Google Shape;439;p32"/>
              <p:cNvSpPr/>
              <p:nvPr/>
            </p:nvSpPr>
            <p:spPr>
              <a:xfrm>
                <a:off x="5890104" y="3642055"/>
                <a:ext cx="10248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13" extrusionOk="0">
                    <a:moveTo>
                      <a:pt x="167" y="1"/>
                    </a:moveTo>
                    <a:cubicBezTo>
                      <a:pt x="71" y="1"/>
                      <a:pt x="0" y="72"/>
                      <a:pt x="0" y="155"/>
                    </a:cubicBezTo>
                    <a:lnTo>
                      <a:pt x="0" y="846"/>
                    </a:lnTo>
                    <a:cubicBezTo>
                      <a:pt x="0" y="929"/>
                      <a:pt x="71" y="1013"/>
                      <a:pt x="167" y="1013"/>
                    </a:cubicBezTo>
                    <a:cubicBezTo>
                      <a:pt x="250" y="1013"/>
                      <a:pt x="321" y="929"/>
                      <a:pt x="321" y="846"/>
                    </a:cubicBezTo>
                    <a:lnTo>
                      <a:pt x="321" y="143"/>
                    </a:lnTo>
                    <a:cubicBezTo>
                      <a:pt x="321" y="60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5998094" y="3642055"/>
                <a:ext cx="10248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13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55"/>
                    </a:cubicBezTo>
                    <a:lnTo>
                      <a:pt x="0" y="846"/>
                    </a:lnTo>
                    <a:cubicBezTo>
                      <a:pt x="0" y="929"/>
                      <a:pt x="72" y="1013"/>
                      <a:pt x="167" y="1013"/>
                    </a:cubicBezTo>
                    <a:cubicBezTo>
                      <a:pt x="250" y="1013"/>
                      <a:pt x="322" y="929"/>
                      <a:pt x="322" y="846"/>
                    </a:cubicBezTo>
                    <a:lnTo>
                      <a:pt x="322" y="143"/>
                    </a:lnTo>
                    <a:cubicBezTo>
                      <a:pt x="310" y="60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2"/>
              <p:cNvSpPr/>
              <p:nvPr/>
            </p:nvSpPr>
            <p:spPr>
              <a:xfrm>
                <a:off x="5814673" y="3528367"/>
                <a:ext cx="4322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489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56"/>
                    </a:cubicBezTo>
                    <a:cubicBezTo>
                      <a:pt x="1" y="251"/>
                      <a:pt x="72" y="322"/>
                      <a:pt x="167" y="322"/>
                    </a:cubicBezTo>
                    <a:cubicBezTo>
                      <a:pt x="346" y="322"/>
                      <a:pt x="870" y="358"/>
                      <a:pt x="1120" y="477"/>
                    </a:cubicBezTo>
                    <a:cubicBezTo>
                      <a:pt x="1144" y="489"/>
                      <a:pt x="1167" y="489"/>
                      <a:pt x="1191" y="489"/>
                    </a:cubicBezTo>
                    <a:cubicBezTo>
                      <a:pt x="1251" y="489"/>
                      <a:pt x="1310" y="453"/>
                      <a:pt x="1346" y="394"/>
                    </a:cubicBezTo>
                    <a:cubicBezTo>
                      <a:pt x="1358" y="322"/>
                      <a:pt x="1322" y="239"/>
                      <a:pt x="1251" y="191"/>
                    </a:cubicBezTo>
                    <a:cubicBezTo>
                      <a:pt x="882" y="13"/>
                      <a:pt x="191" y="1"/>
                      <a:pt x="167" y="1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2"/>
              <p:cNvSpPr/>
              <p:nvPr/>
            </p:nvSpPr>
            <p:spPr>
              <a:xfrm>
                <a:off x="5797995" y="3631074"/>
                <a:ext cx="10662" cy="42458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334" extrusionOk="0">
                    <a:moveTo>
                      <a:pt x="167" y="0"/>
                    </a:moveTo>
                    <a:cubicBezTo>
                      <a:pt x="84" y="0"/>
                      <a:pt x="1" y="72"/>
                      <a:pt x="1" y="167"/>
                    </a:cubicBezTo>
                    <a:lnTo>
                      <a:pt x="1" y="1179"/>
                    </a:lnTo>
                    <a:cubicBezTo>
                      <a:pt x="1" y="1262"/>
                      <a:pt x="84" y="1334"/>
                      <a:pt x="167" y="1334"/>
                    </a:cubicBezTo>
                    <a:cubicBezTo>
                      <a:pt x="251" y="1334"/>
                      <a:pt x="334" y="1262"/>
                      <a:pt x="334" y="1179"/>
                    </a:cubicBezTo>
                    <a:lnTo>
                      <a:pt x="334" y="167"/>
                    </a:lnTo>
                    <a:cubicBezTo>
                      <a:pt x="334" y="72"/>
                      <a:pt x="263" y="0"/>
                      <a:pt x="167" y="0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5776798" y="3409778"/>
                <a:ext cx="346379" cy="264136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8299" extrusionOk="0">
                    <a:moveTo>
                      <a:pt x="9144" y="2512"/>
                    </a:moveTo>
                    <a:cubicBezTo>
                      <a:pt x="9418" y="2512"/>
                      <a:pt x="9656" y="2715"/>
                      <a:pt x="9656" y="2953"/>
                    </a:cubicBezTo>
                    <a:lnTo>
                      <a:pt x="9656" y="2977"/>
                    </a:lnTo>
                    <a:cubicBezTo>
                      <a:pt x="9501" y="2917"/>
                      <a:pt x="9335" y="2869"/>
                      <a:pt x="9144" y="2869"/>
                    </a:cubicBezTo>
                    <a:cubicBezTo>
                      <a:pt x="8965" y="2869"/>
                      <a:pt x="8787" y="2905"/>
                      <a:pt x="8620" y="2977"/>
                    </a:cubicBezTo>
                    <a:lnTo>
                      <a:pt x="8620" y="2953"/>
                    </a:lnTo>
                    <a:cubicBezTo>
                      <a:pt x="8620" y="2727"/>
                      <a:pt x="8858" y="2512"/>
                      <a:pt x="9144" y="2512"/>
                    </a:cubicBezTo>
                    <a:close/>
                    <a:moveTo>
                      <a:pt x="2869" y="3203"/>
                    </a:moveTo>
                    <a:lnTo>
                      <a:pt x="2869" y="3858"/>
                    </a:lnTo>
                    <a:cubicBezTo>
                      <a:pt x="2869" y="3965"/>
                      <a:pt x="2846" y="4060"/>
                      <a:pt x="2798" y="4167"/>
                    </a:cubicBezTo>
                    <a:lnTo>
                      <a:pt x="2727" y="4334"/>
                    </a:lnTo>
                    <a:cubicBezTo>
                      <a:pt x="2715" y="4346"/>
                      <a:pt x="2715" y="4382"/>
                      <a:pt x="2715" y="4405"/>
                    </a:cubicBezTo>
                    <a:lnTo>
                      <a:pt x="2715" y="4751"/>
                    </a:lnTo>
                    <a:cubicBezTo>
                      <a:pt x="2715" y="4989"/>
                      <a:pt x="2619" y="5191"/>
                      <a:pt x="2441" y="5358"/>
                    </a:cubicBezTo>
                    <a:cubicBezTo>
                      <a:pt x="2298" y="5525"/>
                      <a:pt x="2072" y="5596"/>
                      <a:pt x="1834" y="5596"/>
                    </a:cubicBezTo>
                    <a:cubicBezTo>
                      <a:pt x="1369" y="5584"/>
                      <a:pt x="1000" y="5179"/>
                      <a:pt x="1000" y="4703"/>
                    </a:cubicBezTo>
                    <a:lnTo>
                      <a:pt x="1000" y="4405"/>
                    </a:lnTo>
                    <a:cubicBezTo>
                      <a:pt x="1000" y="4382"/>
                      <a:pt x="1000" y="4358"/>
                      <a:pt x="988" y="4334"/>
                    </a:cubicBezTo>
                    <a:lnTo>
                      <a:pt x="881" y="4143"/>
                    </a:lnTo>
                    <a:cubicBezTo>
                      <a:pt x="845" y="4060"/>
                      <a:pt x="822" y="3989"/>
                      <a:pt x="822" y="3905"/>
                    </a:cubicBezTo>
                    <a:lnTo>
                      <a:pt x="822" y="3882"/>
                    </a:lnTo>
                    <a:cubicBezTo>
                      <a:pt x="822" y="3501"/>
                      <a:pt x="1131" y="3203"/>
                      <a:pt x="1500" y="3203"/>
                    </a:cubicBezTo>
                    <a:close/>
                    <a:moveTo>
                      <a:pt x="9144" y="3215"/>
                    </a:moveTo>
                    <a:cubicBezTo>
                      <a:pt x="9704" y="3215"/>
                      <a:pt x="10168" y="3679"/>
                      <a:pt x="10168" y="4239"/>
                    </a:cubicBezTo>
                    <a:cubicBezTo>
                      <a:pt x="10168" y="4346"/>
                      <a:pt x="10156" y="4465"/>
                      <a:pt x="10108" y="4572"/>
                    </a:cubicBezTo>
                    <a:cubicBezTo>
                      <a:pt x="9656" y="4108"/>
                      <a:pt x="8870" y="3929"/>
                      <a:pt x="8823" y="3929"/>
                    </a:cubicBezTo>
                    <a:cubicBezTo>
                      <a:pt x="8814" y="3926"/>
                      <a:pt x="8804" y="3925"/>
                      <a:pt x="8794" y="3925"/>
                    </a:cubicBezTo>
                    <a:cubicBezTo>
                      <a:pt x="8763" y="3925"/>
                      <a:pt x="8727" y="3938"/>
                      <a:pt x="8692" y="3965"/>
                    </a:cubicBezTo>
                    <a:cubicBezTo>
                      <a:pt x="8644" y="3989"/>
                      <a:pt x="8632" y="4036"/>
                      <a:pt x="8632" y="4084"/>
                    </a:cubicBezTo>
                    <a:cubicBezTo>
                      <a:pt x="8632" y="4084"/>
                      <a:pt x="8632" y="4179"/>
                      <a:pt x="8513" y="4298"/>
                    </a:cubicBezTo>
                    <a:cubicBezTo>
                      <a:pt x="8453" y="4358"/>
                      <a:pt x="8453" y="4465"/>
                      <a:pt x="8513" y="4524"/>
                    </a:cubicBezTo>
                    <a:cubicBezTo>
                      <a:pt x="8543" y="4554"/>
                      <a:pt x="8584" y="4569"/>
                      <a:pt x="8626" y="4569"/>
                    </a:cubicBezTo>
                    <a:cubicBezTo>
                      <a:pt x="8668" y="4569"/>
                      <a:pt x="8709" y="4554"/>
                      <a:pt x="8739" y="4524"/>
                    </a:cubicBezTo>
                    <a:cubicBezTo>
                      <a:pt x="8823" y="4441"/>
                      <a:pt x="8882" y="4346"/>
                      <a:pt x="8918" y="4274"/>
                    </a:cubicBezTo>
                    <a:cubicBezTo>
                      <a:pt x="9180" y="4346"/>
                      <a:pt x="9739" y="4560"/>
                      <a:pt x="9989" y="4894"/>
                    </a:cubicBezTo>
                    <a:cubicBezTo>
                      <a:pt x="9906" y="5298"/>
                      <a:pt x="9573" y="5596"/>
                      <a:pt x="9144" y="5596"/>
                    </a:cubicBezTo>
                    <a:cubicBezTo>
                      <a:pt x="8704" y="5596"/>
                      <a:pt x="8334" y="5275"/>
                      <a:pt x="8287" y="4834"/>
                    </a:cubicBezTo>
                    <a:cubicBezTo>
                      <a:pt x="8287" y="4810"/>
                      <a:pt x="8275" y="4798"/>
                      <a:pt x="8263" y="4774"/>
                    </a:cubicBezTo>
                    <a:cubicBezTo>
                      <a:pt x="8156" y="4620"/>
                      <a:pt x="8108" y="4441"/>
                      <a:pt x="8108" y="4239"/>
                    </a:cubicBezTo>
                    <a:cubicBezTo>
                      <a:pt x="8108" y="3679"/>
                      <a:pt x="8573" y="3215"/>
                      <a:pt x="9144" y="3215"/>
                    </a:cubicBezTo>
                    <a:close/>
                    <a:moveTo>
                      <a:pt x="5441" y="298"/>
                    </a:moveTo>
                    <a:cubicBezTo>
                      <a:pt x="6013" y="298"/>
                      <a:pt x="6489" y="488"/>
                      <a:pt x="6858" y="845"/>
                    </a:cubicBezTo>
                    <a:cubicBezTo>
                      <a:pt x="7227" y="1226"/>
                      <a:pt x="7453" y="1738"/>
                      <a:pt x="7501" y="2369"/>
                    </a:cubicBezTo>
                    <a:cubicBezTo>
                      <a:pt x="7620" y="4060"/>
                      <a:pt x="7763" y="5001"/>
                      <a:pt x="7822" y="5334"/>
                    </a:cubicBezTo>
                    <a:lnTo>
                      <a:pt x="7822" y="5346"/>
                    </a:lnTo>
                    <a:cubicBezTo>
                      <a:pt x="7632" y="5453"/>
                      <a:pt x="7310" y="5632"/>
                      <a:pt x="6787" y="5763"/>
                    </a:cubicBezTo>
                    <a:lnTo>
                      <a:pt x="6525" y="5644"/>
                    </a:lnTo>
                    <a:cubicBezTo>
                      <a:pt x="6453" y="5608"/>
                      <a:pt x="6418" y="5548"/>
                      <a:pt x="6418" y="5477"/>
                    </a:cubicBezTo>
                    <a:lnTo>
                      <a:pt x="6418" y="4929"/>
                    </a:lnTo>
                    <a:cubicBezTo>
                      <a:pt x="6918" y="4596"/>
                      <a:pt x="7263" y="4024"/>
                      <a:pt x="7263" y="3370"/>
                    </a:cubicBezTo>
                    <a:lnTo>
                      <a:pt x="7263" y="3072"/>
                    </a:lnTo>
                    <a:cubicBezTo>
                      <a:pt x="7263" y="2869"/>
                      <a:pt x="7180" y="2691"/>
                      <a:pt x="7037" y="2560"/>
                    </a:cubicBezTo>
                    <a:cubicBezTo>
                      <a:pt x="6727" y="2274"/>
                      <a:pt x="6001" y="1798"/>
                      <a:pt x="4751" y="1667"/>
                    </a:cubicBezTo>
                    <a:cubicBezTo>
                      <a:pt x="4744" y="1666"/>
                      <a:pt x="4737" y="1666"/>
                      <a:pt x="4730" y="1666"/>
                    </a:cubicBezTo>
                    <a:cubicBezTo>
                      <a:pt x="4645" y="1666"/>
                      <a:pt x="4583" y="1733"/>
                      <a:pt x="4572" y="1822"/>
                    </a:cubicBezTo>
                    <a:cubicBezTo>
                      <a:pt x="4548" y="1905"/>
                      <a:pt x="4632" y="1977"/>
                      <a:pt x="4715" y="2000"/>
                    </a:cubicBezTo>
                    <a:cubicBezTo>
                      <a:pt x="5882" y="2119"/>
                      <a:pt x="6537" y="2548"/>
                      <a:pt x="6834" y="2798"/>
                    </a:cubicBezTo>
                    <a:cubicBezTo>
                      <a:pt x="6906" y="2858"/>
                      <a:pt x="6953" y="2965"/>
                      <a:pt x="6953" y="3072"/>
                    </a:cubicBezTo>
                    <a:lnTo>
                      <a:pt x="6953" y="3370"/>
                    </a:lnTo>
                    <a:cubicBezTo>
                      <a:pt x="6953" y="4215"/>
                      <a:pt x="6263" y="4894"/>
                      <a:pt x="5417" y="4894"/>
                    </a:cubicBezTo>
                    <a:cubicBezTo>
                      <a:pt x="4572" y="4894"/>
                      <a:pt x="3881" y="4215"/>
                      <a:pt x="3881" y="3370"/>
                    </a:cubicBezTo>
                    <a:lnTo>
                      <a:pt x="3881" y="3227"/>
                    </a:lnTo>
                    <a:cubicBezTo>
                      <a:pt x="3881" y="3167"/>
                      <a:pt x="3917" y="3108"/>
                      <a:pt x="3977" y="3084"/>
                    </a:cubicBezTo>
                    <a:cubicBezTo>
                      <a:pt x="4167" y="2965"/>
                      <a:pt x="4429" y="2750"/>
                      <a:pt x="4548" y="2393"/>
                    </a:cubicBezTo>
                    <a:cubicBezTo>
                      <a:pt x="4584" y="2310"/>
                      <a:pt x="4536" y="2215"/>
                      <a:pt x="4453" y="2203"/>
                    </a:cubicBezTo>
                    <a:cubicBezTo>
                      <a:pt x="4434" y="2198"/>
                      <a:pt x="4415" y="2196"/>
                      <a:pt x="4398" y="2196"/>
                    </a:cubicBezTo>
                    <a:cubicBezTo>
                      <a:pt x="4327" y="2196"/>
                      <a:pt x="4270" y="2234"/>
                      <a:pt x="4251" y="2310"/>
                    </a:cubicBezTo>
                    <a:cubicBezTo>
                      <a:pt x="4167" y="2572"/>
                      <a:pt x="3977" y="2727"/>
                      <a:pt x="3822" y="2810"/>
                    </a:cubicBezTo>
                    <a:cubicBezTo>
                      <a:pt x="3679" y="2905"/>
                      <a:pt x="3572" y="3072"/>
                      <a:pt x="3572" y="3227"/>
                    </a:cubicBezTo>
                    <a:lnTo>
                      <a:pt x="3572" y="3370"/>
                    </a:lnTo>
                    <a:cubicBezTo>
                      <a:pt x="3572" y="4024"/>
                      <a:pt x="3917" y="4584"/>
                      <a:pt x="4417" y="4929"/>
                    </a:cubicBezTo>
                    <a:lnTo>
                      <a:pt x="4417" y="5477"/>
                    </a:lnTo>
                    <a:cubicBezTo>
                      <a:pt x="4417" y="5548"/>
                      <a:pt x="4370" y="5608"/>
                      <a:pt x="4310" y="5644"/>
                    </a:cubicBezTo>
                    <a:lnTo>
                      <a:pt x="4048" y="5763"/>
                    </a:lnTo>
                    <a:cubicBezTo>
                      <a:pt x="3536" y="5632"/>
                      <a:pt x="3215" y="5453"/>
                      <a:pt x="3060" y="5346"/>
                    </a:cubicBezTo>
                    <a:lnTo>
                      <a:pt x="3060" y="5334"/>
                    </a:lnTo>
                    <a:cubicBezTo>
                      <a:pt x="3131" y="5001"/>
                      <a:pt x="3262" y="4060"/>
                      <a:pt x="3393" y="2369"/>
                    </a:cubicBezTo>
                    <a:cubicBezTo>
                      <a:pt x="3441" y="1738"/>
                      <a:pt x="3655" y="1226"/>
                      <a:pt x="4036" y="845"/>
                    </a:cubicBezTo>
                    <a:cubicBezTo>
                      <a:pt x="4393" y="488"/>
                      <a:pt x="4882" y="298"/>
                      <a:pt x="5441" y="298"/>
                    </a:cubicBezTo>
                    <a:close/>
                    <a:moveTo>
                      <a:pt x="2750" y="5465"/>
                    </a:moveTo>
                    <a:cubicBezTo>
                      <a:pt x="2786" y="5501"/>
                      <a:pt x="2810" y="5572"/>
                      <a:pt x="2869" y="5596"/>
                    </a:cubicBezTo>
                    <a:cubicBezTo>
                      <a:pt x="3000" y="5691"/>
                      <a:pt x="3239" y="5822"/>
                      <a:pt x="3584" y="5941"/>
                    </a:cubicBezTo>
                    <a:lnTo>
                      <a:pt x="3155" y="6144"/>
                    </a:lnTo>
                    <a:lnTo>
                      <a:pt x="2655" y="6001"/>
                    </a:lnTo>
                    <a:cubicBezTo>
                      <a:pt x="2512" y="5953"/>
                      <a:pt x="2512" y="5953"/>
                      <a:pt x="2512" y="5906"/>
                    </a:cubicBezTo>
                    <a:lnTo>
                      <a:pt x="2512" y="5691"/>
                    </a:lnTo>
                    <a:cubicBezTo>
                      <a:pt x="2572" y="5656"/>
                      <a:pt x="2619" y="5608"/>
                      <a:pt x="2667" y="5572"/>
                    </a:cubicBezTo>
                    <a:cubicBezTo>
                      <a:pt x="2691" y="5536"/>
                      <a:pt x="2727" y="5513"/>
                      <a:pt x="2750" y="5465"/>
                    </a:cubicBezTo>
                    <a:close/>
                    <a:moveTo>
                      <a:pt x="8096" y="5239"/>
                    </a:moveTo>
                    <a:cubicBezTo>
                      <a:pt x="8180" y="5417"/>
                      <a:pt x="8323" y="5572"/>
                      <a:pt x="8477" y="5691"/>
                    </a:cubicBezTo>
                    <a:lnTo>
                      <a:pt x="8477" y="6025"/>
                    </a:lnTo>
                    <a:lnTo>
                      <a:pt x="8489" y="6025"/>
                    </a:lnTo>
                    <a:lnTo>
                      <a:pt x="7977" y="6287"/>
                    </a:lnTo>
                    <a:cubicBezTo>
                      <a:pt x="7977" y="6287"/>
                      <a:pt x="7965" y="6287"/>
                      <a:pt x="7965" y="6263"/>
                    </a:cubicBezTo>
                    <a:lnTo>
                      <a:pt x="7227" y="5941"/>
                    </a:lnTo>
                    <a:cubicBezTo>
                      <a:pt x="7596" y="5822"/>
                      <a:pt x="7822" y="5667"/>
                      <a:pt x="7942" y="5596"/>
                    </a:cubicBezTo>
                    <a:cubicBezTo>
                      <a:pt x="8049" y="5525"/>
                      <a:pt x="8108" y="5406"/>
                      <a:pt x="8096" y="5275"/>
                    </a:cubicBezTo>
                    <a:lnTo>
                      <a:pt x="8096" y="5239"/>
                    </a:lnTo>
                    <a:close/>
                    <a:moveTo>
                      <a:pt x="2203" y="5870"/>
                    </a:moveTo>
                    <a:lnTo>
                      <a:pt x="2203" y="5929"/>
                    </a:lnTo>
                    <a:cubicBezTo>
                      <a:pt x="2203" y="5953"/>
                      <a:pt x="2203" y="5989"/>
                      <a:pt x="2215" y="6013"/>
                    </a:cubicBezTo>
                    <a:lnTo>
                      <a:pt x="1857" y="6370"/>
                    </a:lnTo>
                    <a:lnTo>
                      <a:pt x="1500" y="6013"/>
                    </a:lnTo>
                    <a:cubicBezTo>
                      <a:pt x="1512" y="5989"/>
                      <a:pt x="1512" y="5953"/>
                      <a:pt x="1512" y="5929"/>
                    </a:cubicBezTo>
                    <a:lnTo>
                      <a:pt x="1512" y="5870"/>
                    </a:lnTo>
                    <a:cubicBezTo>
                      <a:pt x="1619" y="5894"/>
                      <a:pt x="1726" y="5929"/>
                      <a:pt x="1834" y="5929"/>
                    </a:cubicBezTo>
                    <a:lnTo>
                      <a:pt x="1857" y="5929"/>
                    </a:lnTo>
                    <a:cubicBezTo>
                      <a:pt x="1976" y="5929"/>
                      <a:pt x="2096" y="5906"/>
                      <a:pt x="2203" y="5870"/>
                    </a:cubicBezTo>
                    <a:close/>
                    <a:moveTo>
                      <a:pt x="9525" y="5882"/>
                    </a:moveTo>
                    <a:lnTo>
                      <a:pt x="9525" y="6048"/>
                    </a:lnTo>
                    <a:cubicBezTo>
                      <a:pt x="9525" y="6108"/>
                      <a:pt x="9537" y="6144"/>
                      <a:pt x="9573" y="6191"/>
                    </a:cubicBezTo>
                    <a:lnTo>
                      <a:pt x="9394" y="6322"/>
                    </a:lnTo>
                    <a:cubicBezTo>
                      <a:pt x="9323" y="6394"/>
                      <a:pt x="9236" y="6429"/>
                      <a:pt x="9151" y="6429"/>
                    </a:cubicBezTo>
                    <a:cubicBezTo>
                      <a:pt x="9067" y="6429"/>
                      <a:pt x="8983" y="6394"/>
                      <a:pt x="8918" y="6322"/>
                    </a:cubicBezTo>
                    <a:lnTo>
                      <a:pt x="8763" y="6191"/>
                    </a:lnTo>
                    <a:cubicBezTo>
                      <a:pt x="8799" y="6144"/>
                      <a:pt x="8811" y="6084"/>
                      <a:pt x="8811" y="6048"/>
                    </a:cubicBezTo>
                    <a:lnTo>
                      <a:pt x="8811" y="5882"/>
                    </a:lnTo>
                    <a:cubicBezTo>
                      <a:pt x="8918" y="5906"/>
                      <a:pt x="9037" y="5941"/>
                      <a:pt x="9168" y="5941"/>
                    </a:cubicBezTo>
                    <a:cubicBezTo>
                      <a:pt x="9287" y="5941"/>
                      <a:pt x="9406" y="5929"/>
                      <a:pt x="9525" y="5882"/>
                    </a:cubicBezTo>
                    <a:close/>
                    <a:moveTo>
                      <a:pt x="6096" y="5096"/>
                    </a:moveTo>
                    <a:lnTo>
                      <a:pt x="6096" y="5477"/>
                    </a:lnTo>
                    <a:cubicBezTo>
                      <a:pt x="6096" y="5667"/>
                      <a:pt x="6215" y="5846"/>
                      <a:pt x="6394" y="5941"/>
                    </a:cubicBezTo>
                    <a:lnTo>
                      <a:pt x="6632" y="6048"/>
                    </a:lnTo>
                    <a:cubicBezTo>
                      <a:pt x="6406" y="6489"/>
                      <a:pt x="5941" y="6787"/>
                      <a:pt x="5417" y="6787"/>
                    </a:cubicBezTo>
                    <a:cubicBezTo>
                      <a:pt x="4894" y="6787"/>
                      <a:pt x="4441" y="6501"/>
                      <a:pt x="4203" y="6048"/>
                    </a:cubicBezTo>
                    <a:lnTo>
                      <a:pt x="4441" y="5941"/>
                    </a:lnTo>
                    <a:cubicBezTo>
                      <a:pt x="4620" y="5870"/>
                      <a:pt x="4739" y="5691"/>
                      <a:pt x="4739" y="5477"/>
                    </a:cubicBezTo>
                    <a:lnTo>
                      <a:pt x="4739" y="5096"/>
                    </a:lnTo>
                    <a:cubicBezTo>
                      <a:pt x="4941" y="5179"/>
                      <a:pt x="5179" y="5227"/>
                      <a:pt x="5417" y="5227"/>
                    </a:cubicBezTo>
                    <a:cubicBezTo>
                      <a:pt x="5656" y="5227"/>
                      <a:pt x="5894" y="5179"/>
                      <a:pt x="6096" y="5096"/>
                    </a:cubicBezTo>
                    <a:close/>
                    <a:moveTo>
                      <a:pt x="5417" y="0"/>
                    </a:moveTo>
                    <a:cubicBezTo>
                      <a:pt x="4763" y="0"/>
                      <a:pt x="4215" y="226"/>
                      <a:pt x="3786" y="643"/>
                    </a:cubicBezTo>
                    <a:cubicBezTo>
                      <a:pt x="3346" y="1060"/>
                      <a:pt x="3096" y="1655"/>
                      <a:pt x="3048" y="2346"/>
                    </a:cubicBezTo>
                    <a:cubicBezTo>
                      <a:pt x="3036" y="2548"/>
                      <a:pt x="3024" y="2703"/>
                      <a:pt x="3012" y="2881"/>
                    </a:cubicBezTo>
                    <a:lnTo>
                      <a:pt x="1524" y="2881"/>
                    </a:lnTo>
                    <a:cubicBezTo>
                      <a:pt x="964" y="2881"/>
                      <a:pt x="512" y="3334"/>
                      <a:pt x="512" y="3893"/>
                    </a:cubicBezTo>
                    <a:lnTo>
                      <a:pt x="512" y="3917"/>
                    </a:lnTo>
                    <a:cubicBezTo>
                      <a:pt x="512" y="4048"/>
                      <a:pt x="536" y="4167"/>
                      <a:pt x="595" y="4286"/>
                    </a:cubicBezTo>
                    <a:lnTo>
                      <a:pt x="667" y="4453"/>
                    </a:lnTo>
                    <a:lnTo>
                      <a:pt x="667" y="4703"/>
                    </a:lnTo>
                    <a:cubicBezTo>
                      <a:pt x="667" y="5120"/>
                      <a:pt x="881" y="5477"/>
                      <a:pt x="1179" y="5703"/>
                    </a:cubicBezTo>
                    <a:lnTo>
                      <a:pt x="1179" y="5929"/>
                    </a:lnTo>
                    <a:cubicBezTo>
                      <a:pt x="1179" y="5953"/>
                      <a:pt x="1167" y="5989"/>
                      <a:pt x="1131" y="5989"/>
                    </a:cubicBezTo>
                    <a:lnTo>
                      <a:pt x="476" y="6179"/>
                    </a:lnTo>
                    <a:cubicBezTo>
                      <a:pt x="191" y="6251"/>
                      <a:pt x="0" y="6513"/>
                      <a:pt x="0" y="6810"/>
                    </a:cubicBezTo>
                    <a:lnTo>
                      <a:pt x="0" y="8120"/>
                    </a:lnTo>
                    <a:cubicBezTo>
                      <a:pt x="0" y="8215"/>
                      <a:pt x="71" y="8287"/>
                      <a:pt x="167" y="8287"/>
                    </a:cubicBezTo>
                    <a:cubicBezTo>
                      <a:pt x="250" y="8287"/>
                      <a:pt x="333" y="8215"/>
                      <a:pt x="333" y="8120"/>
                    </a:cubicBezTo>
                    <a:lnTo>
                      <a:pt x="333" y="6810"/>
                    </a:lnTo>
                    <a:cubicBezTo>
                      <a:pt x="333" y="6668"/>
                      <a:pt x="429" y="6513"/>
                      <a:pt x="583" y="6477"/>
                    </a:cubicBezTo>
                    <a:lnTo>
                      <a:pt x="1238" y="6287"/>
                    </a:lnTo>
                    <a:cubicBezTo>
                      <a:pt x="1262" y="6287"/>
                      <a:pt x="1286" y="6263"/>
                      <a:pt x="1310" y="6251"/>
                    </a:cubicBezTo>
                    <a:lnTo>
                      <a:pt x="1715" y="6656"/>
                    </a:lnTo>
                    <a:lnTo>
                      <a:pt x="1715" y="8108"/>
                    </a:lnTo>
                    <a:cubicBezTo>
                      <a:pt x="1715" y="8203"/>
                      <a:pt x="1786" y="8275"/>
                      <a:pt x="1881" y="8275"/>
                    </a:cubicBezTo>
                    <a:cubicBezTo>
                      <a:pt x="1965" y="8275"/>
                      <a:pt x="2036" y="8203"/>
                      <a:pt x="2036" y="8108"/>
                    </a:cubicBezTo>
                    <a:lnTo>
                      <a:pt x="2036" y="6656"/>
                    </a:lnTo>
                    <a:lnTo>
                      <a:pt x="2441" y="6251"/>
                    </a:lnTo>
                    <a:cubicBezTo>
                      <a:pt x="2500" y="6287"/>
                      <a:pt x="2548" y="6298"/>
                      <a:pt x="2596" y="6310"/>
                    </a:cubicBezTo>
                    <a:lnTo>
                      <a:pt x="2750" y="6358"/>
                    </a:lnTo>
                    <a:cubicBezTo>
                      <a:pt x="2536" y="6501"/>
                      <a:pt x="2393" y="6751"/>
                      <a:pt x="2393" y="7037"/>
                    </a:cubicBezTo>
                    <a:lnTo>
                      <a:pt x="2393" y="8120"/>
                    </a:lnTo>
                    <a:cubicBezTo>
                      <a:pt x="2393" y="8215"/>
                      <a:pt x="2465" y="8287"/>
                      <a:pt x="2560" y="8287"/>
                    </a:cubicBezTo>
                    <a:cubicBezTo>
                      <a:pt x="2643" y="8287"/>
                      <a:pt x="2727" y="8215"/>
                      <a:pt x="2727" y="8120"/>
                    </a:cubicBezTo>
                    <a:lnTo>
                      <a:pt x="2727" y="7037"/>
                    </a:lnTo>
                    <a:cubicBezTo>
                      <a:pt x="2727" y="6834"/>
                      <a:pt x="2846" y="6656"/>
                      <a:pt x="3036" y="6560"/>
                    </a:cubicBezTo>
                    <a:lnTo>
                      <a:pt x="3941" y="6156"/>
                    </a:lnTo>
                    <a:cubicBezTo>
                      <a:pt x="4227" y="6727"/>
                      <a:pt x="4810" y="7096"/>
                      <a:pt x="5441" y="7096"/>
                    </a:cubicBezTo>
                    <a:cubicBezTo>
                      <a:pt x="6084" y="7096"/>
                      <a:pt x="6668" y="6739"/>
                      <a:pt x="6953" y="6156"/>
                    </a:cubicBezTo>
                    <a:lnTo>
                      <a:pt x="7858" y="6560"/>
                    </a:lnTo>
                    <a:cubicBezTo>
                      <a:pt x="8049" y="6656"/>
                      <a:pt x="8168" y="6834"/>
                      <a:pt x="8168" y="7037"/>
                    </a:cubicBezTo>
                    <a:lnTo>
                      <a:pt x="8168" y="8120"/>
                    </a:lnTo>
                    <a:cubicBezTo>
                      <a:pt x="8168" y="8215"/>
                      <a:pt x="8239" y="8287"/>
                      <a:pt x="8334" y="8287"/>
                    </a:cubicBezTo>
                    <a:cubicBezTo>
                      <a:pt x="8418" y="8287"/>
                      <a:pt x="8501" y="8215"/>
                      <a:pt x="8501" y="8120"/>
                    </a:cubicBezTo>
                    <a:lnTo>
                      <a:pt x="8501" y="7037"/>
                    </a:lnTo>
                    <a:cubicBezTo>
                      <a:pt x="8501" y="6834"/>
                      <a:pt x="8418" y="6656"/>
                      <a:pt x="8299" y="6501"/>
                    </a:cubicBezTo>
                    <a:lnTo>
                      <a:pt x="8537" y="6382"/>
                    </a:lnTo>
                    <a:lnTo>
                      <a:pt x="8715" y="6560"/>
                    </a:lnTo>
                    <a:cubicBezTo>
                      <a:pt x="8858" y="6679"/>
                      <a:pt x="9013" y="6739"/>
                      <a:pt x="9180" y="6739"/>
                    </a:cubicBezTo>
                    <a:cubicBezTo>
                      <a:pt x="9346" y="6739"/>
                      <a:pt x="9513" y="6679"/>
                      <a:pt x="9644" y="6560"/>
                    </a:cubicBezTo>
                    <a:lnTo>
                      <a:pt x="9823" y="6382"/>
                    </a:lnTo>
                    <a:lnTo>
                      <a:pt x="10358" y="6656"/>
                    </a:lnTo>
                    <a:cubicBezTo>
                      <a:pt x="10478" y="6715"/>
                      <a:pt x="10549" y="6834"/>
                      <a:pt x="10549" y="6965"/>
                    </a:cubicBezTo>
                    <a:lnTo>
                      <a:pt x="10549" y="8144"/>
                    </a:lnTo>
                    <a:cubicBezTo>
                      <a:pt x="10549" y="8227"/>
                      <a:pt x="10620" y="8299"/>
                      <a:pt x="10716" y="8299"/>
                    </a:cubicBezTo>
                    <a:cubicBezTo>
                      <a:pt x="10799" y="8299"/>
                      <a:pt x="10882" y="8227"/>
                      <a:pt x="10882" y="8144"/>
                    </a:cubicBezTo>
                    <a:lnTo>
                      <a:pt x="10882" y="6965"/>
                    </a:lnTo>
                    <a:cubicBezTo>
                      <a:pt x="10823" y="6703"/>
                      <a:pt x="10692" y="6477"/>
                      <a:pt x="10466" y="6358"/>
                    </a:cubicBezTo>
                    <a:lnTo>
                      <a:pt x="9823" y="6025"/>
                    </a:lnTo>
                    <a:lnTo>
                      <a:pt x="9823" y="6013"/>
                    </a:lnTo>
                    <a:lnTo>
                      <a:pt x="9823" y="5691"/>
                    </a:lnTo>
                    <a:cubicBezTo>
                      <a:pt x="10097" y="5501"/>
                      <a:pt x="10275" y="5227"/>
                      <a:pt x="10311" y="4882"/>
                    </a:cubicBezTo>
                    <a:cubicBezTo>
                      <a:pt x="10430" y="4679"/>
                      <a:pt x="10489" y="4453"/>
                      <a:pt x="10489" y="4215"/>
                    </a:cubicBezTo>
                    <a:cubicBezTo>
                      <a:pt x="10489" y="3786"/>
                      <a:pt x="10287" y="3381"/>
                      <a:pt x="9954" y="3143"/>
                    </a:cubicBezTo>
                    <a:cubicBezTo>
                      <a:pt x="9977" y="3084"/>
                      <a:pt x="9989" y="3012"/>
                      <a:pt x="9989" y="2953"/>
                    </a:cubicBezTo>
                    <a:cubicBezTo>
                      <a:pt x="9989" y="2536"/>
                      <a:pt x="9620" y="2191"/>
                      <a:pt x="9156" y="2191"/>
                    </a:cubicBezTo>
                    <a:cubicBezTo>
                      <a:pt x="8692" y="2191"/>
                      <a:pt x="8323" y="2524"/>
                      <a:pt x="8323" y="2953"/>
                    </a:cubicBezTo>
                    <a:cubicBezTo>
                      <a:pt x="8323" y="3024"/>
                      <a:pt x="8334" y="3084"/>
                      <a:pt x="8346" y="3143"/>
                    </a:cubicBezTo>
                    <a:cubicBezTo>
                      <a:pt x="8156" y="3286"/>
                      <a:pt x="8013" y="3477"/>
                      <a:pt x="7906" y="3715"/>
                    </a:cubicBezTo>
                    <a:cubicBezTo>
                      <a:pt x="7858" y="3334"/>
                      <a:pt x="7834" y="2869"/>
                      <a:pt x="7787" y="2346"/>
                    </a:cubicBezTo>
                    <a:cubicBezTo>
                      <a:pt x="7739" y="1655"/>
                      <a:pt x="7489" y="1060"/>
                      <a:pt x="7060" y="643"/>
                    </a:cubicBezTo>
                    <a:cubicBezTo>
                      <a:pt x="6644" y="226"/>
                      <a:pt x="6072" y="0"/>
                      <a:pt x="5417" y="0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2"/>
              <p:cNvSpPr/>
              <p:nvPr/>
            </p:nvSpPr>
            <p:spPr>
              <a:xfrm>
                <a:off x="6089408" y="3637503"/>
                <a:ext cx="10662" cy="3602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132" extrusionOk="0">
                    <a:moveTo>
                      <a:pt x="167" y="1"/>
                    </a:moveTo>
                    <a:cubicBezTo>
                      <a:pt x="72" y="1"/>
                      <a:pt x="1" y="84"/>
                      <a:pt x="1" y="167"/>
                    </a:cubicBezTo>
                    <a:lnTo>
                      <a:pt x="1" y="977"/>
                    </a:lnTo>
                    <a:cubicBezTo>
                      <a:pt x="1" y="1060"/>
                      <a:pt x="72" y="1132"/>
                      <a:pt x="167" y="1132"/>
                    </a:cubicBezTo>
                    <a:cubicBezTo>
                      <a:pt x="251" y="1132"/>
                      <a:pt x="322" y="1060"/>
                      <a:pt x="322" y="977"/>
                    </a:cubicBezTo>
                    <a:lnTo>
                      <a:pt x="322" y="167"/>
                    </a:lnTo>
                    <a:cubicBezTo>
                      <a:pt x="334" y="84"/>
                      <a:pt x="251" y="1"/>
                      <a:pt x="167" y="1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5" name="Google Shape;445;p32"/>
          <p:cNvSpPr/>
          <p:nvPr/>
        </p:nvSpPr>
        <p:spPr>
          <a:xfrm>
            <a:off x="6014600" y="5551012"/>
            <a:ext cx="409197" cy="405129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2"/>
          <p:cNvSpPr/>
          <p:nvPr/>
        </p:nvSpPr>
        <p:spPr>
          <a:xfrm>
            <a:off x="6014601" y="3469259"/>
            <a:ext cx="409191" cy="475494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32"/>
          <p:cNvGrpSpPr/>
          <p:nvPr/>
        </p:nvGrpSpPr>
        <p:grpSpPr>
          <a:xfrm>
            <a:off x="6014616" y="4548236"/>
            <a:ext cx="409201" cy="475494"/>
            <a:chOff x="2623237" y="2431047"/>
            <a:chExt cx="355024" cy="332630"/>
          </a:xfrm>
        </p:grpSpPr>
        <p:sp>
          <p:nvSpPr>
            <p:cNvPr id="448" name="Google Shape;448;p32"/>
            <p:cNvSpPr/>
            <p:nvPr/>
          </p:nvSpPr>
          <p:spPr>
            <a:xfrm>
              <a:off x="2655856" y="2604370"/>
              <a:ext cx="48579" cy="64506"/>
            </a:xfrm>
            <a:custGeom>
              <a:avLst/>
              <a:gdLst/>
              <a:ahLst/>
              <a:cxnLst/>
              <a:rect l="l" t="t" r="r" b="b"/>
              <a:pathLst>
                <a:path w="1525" h="2025" extrusionOk="0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2623237" y="2431047"/>
              <a:ext cx="355024" cy="332630"/>
            </a:xfrm>
            <a:custGeom>
              <a:avLst/>
              <a:gdLst/>
              <a:ahLst/>
              <a:cxnLst/>
              <a:rect l="l" t="t" r="r" b="b"/>
              <a:pathLst>
                <a:path w="11145" h="10442" extrusionOk="0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2897827" y="2604753"/>
              <a:ext cx="48197" cy="64506"/>
            </a:xfrm>
            <a:custGeom>
              <a:avLst/>
              <a:gdLst/>
              <a:ahLst/>
              <a:cxnLst/>
              <a:rect l="l" t="t" r="r" b="b"/>
              <a:pathLst>
                <a:path w="1513" h="2025" extrusionOk="0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2775695" y="2551650"/>
              <a:ext cx="51223" cy="51223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3B3B3B"/>
      </a:dk2>
      <a:lt2>
        <a:srgbClr val="D8D8D8"/>
      </a:lt2>
      <a:accent1>
        <a:srgbClr val="D9EAD3"/>
      </a:accent1>
      <a:accent2>
        <a:srgbClr val="F9E6AB"/>
      </a:accent2>
      <a:accent3>
        <a:srgbClr val="CFE2F3"/>
      </a:accent3>
      <a:accent4>
        <a:srgbClr val="EAD1DC"/>
      </a:accent4>
      <a:accent5>
        <a:srgbClr val="D9D2E9"/>
      </a:accent5>
      <a:accent6>
        <a:srgbClr val="C1E6E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Widescreen</PresentationFormat>
  <Paragraphs>154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Aldrich</vt:lpstr>
      <vt:lpstr>Just Another Hand</vt:lpstr>
      <vt:lpstr>Calibri</vt:lpstr>
      <vt:lpstr>Homemade Apple</vt:lpstr>
      <vt:lpstr>Segoe UI</vt:lpstr>
      <vt:lpstr>Griffy</vt:lpstr>
      <vt:lpstr>Arial</vt:lpstr>
      <vt:lpstr>Abril Fatface</vt:lpstr>
      <vt:lpstr>Cambria</vt:lpstr>
      <vt:lpstr>Poppins</vt:lpstr>
      <vt:lpstr>Coming Soon</vt:lpstr>
      <vt:lpstr>Montserrat Black</vt:lpstr>
      <vt:lpstr>Barlow Condensed</vt:lpstr>
      <vt:lpstr>Montserrat</vt:lpstr>
      <vt:lpstr>SlidesMania</vt:lpstr>
      <vt:lpstr>Institutional Effectiveness, Guided Pathways &amp;  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Equity Metrics &amp; ACPs</vt:lpstr>
      <vt:lpstr>PowerPoint Presentation</vt:lpstr>
      <vt:lpstr>PowerPoint Presentation</vt:lpstr>
      <vt:lpstr>PowerPoint Presentation</vt:lpstr>
      <vt:lpstr>PowerPoint Presentation</vt:lpstr>
      <vt:lpstr>Prioritizing Guided Pathways Projects</vt:lpstr>
      <vt:lpstr>PowerPoint Presentation</vt:lpstr>
      <vt:lpstr>PowerPoint Presentation</vt:lpstr>
      <vt:lpstr>PIER Committee &amp; Strategic Planning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Effectiveness, Guided Pathways &amp;  Equity</dc:title>
  <dc:creator>Nessa Julian</dc:creator>
  <cp:lastModifiedBy>Daniel Miramontez</cp:lastModifiedBy>
  <cp:revision>75</cp:revision>
  <dcterms:modified xsi:type="dcterms:W3CDTF">2022-09-12T19:14:57Z</dcterms:modified>
</cp:coreProperties>
</file>