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54"/>
    <p:restoredTop sz="94686"/>
  </p:normalViewPr>
  <p:slideViewPr>
    <p:cSldViewPr snapToGrid="0" snapToObjects="1">
      <p:cViewPr varScale="1">
        <p:scale>
          <a:sx n="101" d="100"/>
          <a:sy n="101" d="100"/>
        </p:scale>
        <p:origin x="6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2F078-17BE-884F-B56C-BE540B29B4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5D059A-2EB6-B74D-AC87-CC0DF5B523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13823-B1BC-4C49-9AB5-5BBA11F5E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4B31-9B84-644F-A96E-BC6D598C2A6B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E8EC7-C782-F04C-A27F-2EC766DFE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568E0-3657-6F4B-8E41-DA1474EC5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4E73-5097-7440-88C3-215B2362F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7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CF22A-0B52-D54C-9BE3-BA871DAF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0D766A-3517-564F-8CDC-930E0CEDD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B4C81-0FC2-374B-AE8A-996019C23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4B31-9B84-644F-A96E-BC6D598C2A6B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FF90E-5BCA-2947-A945-167AE236B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16436-E44B-704E-803B-0C5A842A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4E73-5097-7440-88C3-215B2362F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0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34532A-3C64-F041-8F21-B879C91A89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21B4C0-5568-224E-8BE2-C934BC3AAF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474A4-5DD3-DC41-A77B-9104CFB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4B31-9B84-644F-A96E-BC6D598C2A6B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414A0-AA0D-254A-9F73-A3A8FCDCC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D7546-FBFF-1B44-94F1-3571CB7D4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4E73-5097-7440-88C3-215B2362F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7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FC028-82D6-DB4E-B91C-88B2631CD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0DFA8-B561-4F40-8C9F-3950D2ED5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7BF21-47B9-2A4E-9C10-1158939F2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4B31-9B84-644F-A96E-BC6D598C2A6B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081BC-80FA-114C-A6F3-2ABB41FC8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E5BB6-84A8-E44A-A796-8AC78EDE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4E73-5097-7440-88C3-215B2362F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28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93A4C-A91C-5A44-B8E8-4359A2A9C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E09977-8EED-0349-B9BB-E1E3F894C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F93AC-02DB-C84E-B283-CBF102256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4B31-9B84-644F-A96E-BC6D598C2A6B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5C34F-1818-464B-AB9E-6CF0D8543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21819-9DD4-B544-A282-B7846D589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4E73-5097-7440-88C3-215B2362F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8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DCE73-848E-3C4E-AAF4-3AFDA8CD4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1C633-6127-0F45-9C83-B6B3C29A8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6BD2B-E34B-754D-9E33-F52889286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362E7-1EA9-1F4F-8B52-2B942DBF0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4B31-9B84-644F-A96E-BC6D598C2A6B}" type="datetimeFigureOut">
              <a:rPr lang="en-US" smtClean="0"/>
              <a:t>3/10/22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59B770-B071-FF48-B420-2841C1422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3867A-3062-414A-8438-FB4264C44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4E73-5097-7440-88C3-215B2362F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EE2FB-3628-AE46-B163-4714EC054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1B0C91-DCF5-E340-95EC-9EC14DA3C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A6B21-5D50-C549-96A1-6CBDA74F5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319AD6-8701-F64D-B346-E31E66FA51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970BDE-70C8-A64C-92EA-718B881534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21BFC5-4B51-D648-8F68-59CA71C29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4B31-9B84-644F-A96E-BC6D598C2A6B}" type="datetimeFigureOut">
              <a:rPr lang="en-US" smtClean="0"/>
              <a:t>3/10/22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0570ED-550F-BB48-8CF3-B589CB34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60361-BAF0-A14C-9B38-D2B44B4DE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4E73-5097-7440-88C3-215B2362F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0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F4AA7-4CC5-DB43-94CC-E121F9457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CE80F9-3F1E-744E-889C-4C8B280B4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4B31-9B84-644F-A96E-BC6D598C2A6B}" type="datetimeFigureOut">
              <a:rPr lang="en-US" smtClean="0"/>
              <a:t>3/10/22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C692C-E307-864B-9B44-12EF707ED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3874E5-2982-C244-A980-C05E75EC9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4E73-5097-7440-88C3-215B2362F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1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C1F0B1-A8EB-264B-96AC-337C589C8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4B31-9B84-644F-A96E-BC6D598C2A6B}" type="datetimeFigureOut">
              <a:rPr lang="en-US" smtClean="0"/>
              <a:t>3/10/22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376727-07CC-7842-A011-202914F68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963555-69CA-4B46-9047-83BAE3BDD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4E73-5097-7440-88C3-215B2362F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41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2F7C6-BEBE-2040-BA7B-EE6FA10F8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836FD-0ED9-0147-B17B-9B33F43FF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BD561-15E5-7243-BC8B-9AB5D408E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3B79C-EF33-7F47-8417-96F4E5336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4B31-9B84-644F-A96E-BC6D598C2A6B}" type="datetimeFigureOut">
              <a:rPr lang="en-US" smtClean="0"/>
              <a:t>3/10/22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A25F5-3118-F34B-8FB9-4CB77D46D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63085-F634-754F-8238-24E95338F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4E73-5097-7440-88C3-215B2362F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76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60142-4360-E04E-98D0-A81250B21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D7CC3E-26DB-C740-9FCF-2020483EF2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5F02F-1287-0F48-A2F1-9ADED6213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A54818-2B7C-0346-9D93-742F3B3CA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4B31-9B84-644F-A96E-BC6D598C2A6B}" type="datetimeFigureOut">
              <a:rPr lang="en-US" smtClean="0"/>
              <a:t>3/10/22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0024D-515B-9C47-8999-5E1B3F46A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EDD05B-6056-E941-BA4D-13F60C341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4E73-5097-7440-88C3-215B2362F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0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E9BFA2-ABE6-534E-804A-FA84A1F23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A2D27-C86E-FA41-AA5C-103618EF5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FE6B5-76BF-0947-882C-1CFEA29A8C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E4B31-9B84-644F-A96E-BC6D598C2A6B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BBC78-7099-2A49-A83B-C8EE727EF7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A04986-628E-494E-8062-EA07AFEFF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74E73-5097-7440-88C3-215B2362F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94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ccc.org/content/what-hyflex-and-why-do-i-keep-hearing-about-i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qi0tjOQifFk5yXMC8E8oPjLIIUleGii0fyir8Iw5ysw/edi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1AA9C2D-3A8E-3F44-BD15-E83B96A9A817}"/>
              </a:ext>
            </a:extLst>
          </p:cNvPr>
          <p:cNvSpPr txBox="1"/>
          <p:nvPr/>
        </p:nvSpPr>
        <p:spPr>
          <a:xfrm>
            <a:off x="1117600" y="774700"/>
            <a:ext cx="10147300" cy="597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i="0" dirty="0">
                <a:solidFill>
                  <a:srgbClr val="0A0A0A"/>
                </a:solidFill>
                <a:effectLst/>
                <a:latin typeface="Lato" panose="020F0502020204030204" pitchFamily="34" charset="0"/>
              </a:rPr>
              <a:t>What is </a:t>
            </a:r>
            <a:r>
              <a:rPr lang="en-US" sz="2800" b="1" i="0" dirty="0" err="1">
                <a:solidFill>
                  <a:srgbClr val="0A0A0A"/>
                </a:solidFill>
                <a:effectLst/>
                <a:latin typeface="Lato" panose="020F0502020204030204" pitchFamily="34" charset="0"/>
              </a:rPr>
              <a:t>HyFlex</a:t>
            </a:r>
            <a:r>
              <a:rPr lang="en-US" sz="2800" b="1" i="0" dirty="0">
                <a:solidFill>
                  <a:srgbClr val="0A0A0A"/>
                </a:solidFill>
                <a:effectLst/>
                <a:latin typeface="Lato" panose="020F0502020204030204" pitchFamily="34" charset="0"/>
              </a:rPr>
              <a:t>?</a:t>
            </a:r>
          </a:p>
          <a:p>
            <a:pPr algn="l"/>
            <a:endParaRPr lang="en-US" b="1" i="0" dirty="0">
              <a:solidFill>
                <a:srgbClr val="0A0A0A"/>
              </a:solidFill>
              <a:effectLst/>
              <a:latin typeface="Lato" panose="020F0502020204030204" pitchFamily="34" charset="0"/>
            </a:endParaRPr>
          </a:p>
          <a:p>
            <a:pPr algn="l"/>
            <a:r>
              <a:rPr lang="en-US" sz="2400" b="0" i="0" dirty="0">
                <a:solidFill>
                  <a:srgbClr val="0A0A0A"/>
                </a:solidFill>
                <a:effectLst/>
                <a:latin typeface="Lato" panose="020F0502020204030203" pitchFamily="34" charset="0"/>
              </a:rPr>
              <a:t>Brian Beatty first introduced </a:t>
            </a:r>
            <a:r>
              <a:rPr lang="en-US" sz="2400">
                <a:solidFill>
                  <a:srgbClr val="0A0A0A"/>
                </a:solidFill>
                <a:latin typeface="Lato" panose="020F0502020204030203" pitchFamily="34" charset="0"/>
              </a:rPr>
              <a:t>HyF</a:t>
            </a:r>
            <a:r>
              <a:rPr lang="en-US" sz="2400" b="0" i="0">
                <a:solidFill>
                  <a:srgbClr val="0A0A0A"/>
                </a:solidFill>
                <a:effectLst/>
                <a:latin typeface="Lato" panose="020F0502020204030203" pitchFamily="34" charset="0"/>
              </a:rPr>
              <a:t>lex</a:t>
            </a:r>
            <a:r>
              <a:rPr lang="en-US" sz="2400" b="0" i="0" dirty="0">
                <a:solidFill>
                  <a:srgbClr val="0A0A0A"/>
                </a:solidFill>
                <a:effectLst/>
                <a:latin typeface="Lato" panose="020F0502020204030203" pitchFamily="34" charset="0"/>
              </a:rPr>
              <a:t> learning in 2006 at San Francisco State University (Beatty, 2019). </a:t>
            </a:r>
          </a:p>
          <a:p>
            <a:pPr algn="l"/>
            <a:endParaRPr lang="en-US" sz="2400" b="0" i="0" dirty="0">
              <a:solidFill>
                <a:srgbClr val="0A0A0A"/>
              </a:solidFill>
              <a:effectLst/>
              <a:latin typeface="Lato" panose="020F0502020204030203" pitchFamily="34" charset="0"/>
            </a:endParaRPr>
          </a:p>
          <a:p>
            <a:pPr algn="l"/>
            <a:r>
              <a:rPr lang="en-US" sz="2400" b="0" i="0" dirty="0">
                <a:solidFill>
                  <a:srgbClr val="0A0A0A"/>
                </a:solidFill>
                <a:effectLst/>
                <a:latin typeface="Lato" panose="020F0502020204030203" pitchFamily="34" charset="0"/>
              </a:rPr>
              <a:t>A true </a:t>
            </a:r>
            <a:r>
              <a:rPr lang="en-US" sz="2400" dirty="0" err="1">
                <a:solidFill>
                  <a:srgbClr val="0A0A0A"/>
                </a:solidFill>
                <a:latin typeface="Lato" panose="020F0502020204030203" pitchFamily="34" charset="0"/>
              </a:rPr>
              <a:t>H</a:t>
            </a:r>
            <a:r>
              <a:rPr lang="en-US" sz="2400" b="0" i="0" dirty="0" err="1">
                <a:solidFill>
                  <a:srgbClr val="0A0A0A"/>
                </a:solidFill>
                <a:effectLst/>
                <a:latin typeface="Lato" panose="020F0502020204030203" pitchFamily="34" charset="0"/>
              </a:rPr>
              <a:t>yFlex</a:t>
            </a:r>
            <a:r>
              <a:rPr lang="en-US" sz="2400" b="0" i="0" dirty="0">
                <a:solidFill>
                  <a:srgbClr val="0A0A0A"/>
                </a:solidFill>
                <a:effectLst/>
                <a:latin typeface="Lato" panose="020F0502020204030203" pitchFamily="34" charset="0"/>
              </a:rPr>
              <a:t> class will offer three different modalities simultaneously and allow the learner to choose between those modalities on a session-by-session basis (Whalley et al., 2021). </a:t>
            </a:r>
          </a:p>
          <a:p>
            <a:pPr algn="l"/>
            <a:endParaRPr lang="en-US" sz="2400" dirty="0">
              <a:solidFill>
                <a:srgbClr val="0A0A0A"/>
              </a:solidFill>
              <a:latin typeface="Lato" panose="020F0502020204030203" pitchFamily="34" charset="0"/>
            </a:endParaRPr>
          </a:p>
          <a:p>
            <a:pPr algn="l"/>
            <a:r>
              <a:rPr lang="en-US" sz="2400" b="0" i="0" dirty="0">
                <a:solidFill>
                  <a:srgbClr val="0A0A0A"/>
                </a:solidFill>
                <a:effectLst/>
                <a:latin typeface="Lato" panose="020F0502020204030203" pitchFamily="34" charset="0"/>
              </a:rPr>
              <a:t>The three modalities Beatty suggests are </a:t>
            </a:r>
            <a:r>
              <a:rPr lang="en-US" sz="2400" b="1" i="0" dirty="0">
                <a:solidFill>
                  <a:srgbClr val="0A0A0A"/>
                </a:solidFill>
                <a:effectLst/>
                <a:latin typeface="Lato" panose="020F0502020204030203" pitchFamily="34" charset="0"/>
              </a:rPr>
              <a:t>asynchronous or fully online</a:t>
            </a:r>
            <a:r>
              <a:rPr lang="en-US" sz="2400" b="0" i="0" dirty="0">
                <a:solidFill>
                  <a:srgbClr val="0A0A0A"/>
                </a:solidFill>
                <a:effectLst/>
                <a:latin typeface="Lato" panose="020F0502020204030203" pitchFamily="34" charset="0"/>
              </a:rPr>
              <a:t>, </a:t>
            </a:r>
            <a:r>
              <a:rPr lang="en-US" sz="2400" b="1" i="0" dirty="0">
                <a:solidFill>
                  <a:srgbClr val="0A0A0A"/>
                </a:solidFill>
                <a:effectLst/>
                <a:latin typeface="Lato" panose="020F0502020204030203" pitchFamily="34" charset="0"/>
              </a:rPr>
              <a:t>synchronous engagement </a:t>
            </a:r>
            <a:r>
              <a:rPr lang="en-US" sz="2400" b="0" i="0" dirty="0">
                <a:solidFill>
                  <a:srgbClr val="0A0A0A"/>
                </a:solidFill>
                <a:effectLst/>
                <a:latin typeface="Lato" panose="020F0502020204030203" pitchFamily="34" charset="0"/>
              </a:rPr>
              <a:t>via a mobile streaming platform like Zoom, and </a:t>
            </a:r>
            <a:r>
              <a:rPr lang="en-US" sz="2400" b="1" i="0" dirty="0">
                <a:solidFill>
                  <a:srgbClr val="0A0A0A"/>
                </a:solidFill>
                <a:effectLst/>
                <a:latin typeface="Lato" panose="020F0502020204030203" pitchFamily="34" charset="0"/>
              </a:rPr>
              <a:t>face-to-face instruction </a:t>
            </a:r>
            <a:r>
              <a:rPr lang="en-US" sz="2400" b="0" i="0" dirty="0">
                <a:solidFill>
                  <a:srgbClr val="0A0A0A"/>
                </a:solidFill>
                <a:effectLst/>
                <a:latin typeface="Lato" panose="020F0502020204030203" pitchFamily="34" charset="0"/>
              </a:rPr>
              <a:t>(Lohmann et. al, 2021).</a:t>
            </a:r>
          </a:p>
          <a:p>
            <a:pPr algn="l"/>
            <a:endParaRPr lang="en-US" sz="2400" dirty="0">
              <a:solidFill>
                <a:srgbClr val="0A0A0A"/>
              </a:solidFill>
              <a:latin typeface="Lato" panose="020F0502020204030203" pitchFamily="34" charset="0"/>
            </a:endParaRPr>
          </a:p>
          <a:p>
            <a:r>
              <a:rPr lang="en-US" sz="2400" b="0" i="0" dirty="0">
                <a:solidFill>
                  <a:srgbClr val="0A0A0A"/>
                </a:solidFill>
                <a:effectLst/>
                <a:latin typeface="Lato" panose="020F0502020204030203" pitchFamily="34" charset="0"/>
                <a:hlinkClick r:id="rId2"/>
              </a:rPr>
              <a:t>https://www.asccc.org/content/what-hyflex-and-why-do-i-keep-hearing-about-it</a:t>
            </a:r>
            <a:endParaRPr lang="en-US" sz="2400" b="0" i="0" dirty="0">
              <a:solidFill>
                <a:srgbClr val="0A0A0A"/>
              </a:solidFill>
              <a:effectLst/>
              <a:latin typeface="Lato" panose="020F0502020204030203" pitchFamily="34" charset="0"/>
            </a:endParaRPr>
          </a:p>
          <a:p>
            <a:endParaRPr lang="en-US" sz="2400" b="0" i="0" dirty="0">
              <a:solidFill>
                <a:srgbClr val="0A0A0A"/>
              </a:solidFill>
              <a:effectLst/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191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697611F-61E2-DA42-9BBE-742C402F621E}"/>
              </a:ext>
            </a:extLst>
          </p:cNvPr>
          <p:cNvSpPr txBox="1"/>
          <p:nvPr/>
        </p:nvSpPr>
        <p:spPr>
          <a:xfrm>
            <a:off x="1072421" y="397401"/>
            <a:ext cx="9278911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Arial,serif,EmojiFont"/>
              </a:rPr>
              <a:t>ecommendations from DESC on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Arial,serif,EmojiFont"/>
              </a:rPr>
              <a:t>HyFlex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Arial,serif,EmojiFont"/>
              </a:rPr>
              <a:t> Courses:</a:t>
            </a:r>
            <a:endParaRPr lang="en-US" sz="28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rial,serif,EmojiFont"/>
              </a:rPr>
              <a:t>Form a taskforce to examine the pros and cons and what programs these courses would work for best.</a:t>
            </a:r>
          </a:p>
          <a:p>
            <a:pPr marL="342900" indent="-342900" algn="l">
              <a:buFont typeface="+mj-lt"/>
              <a:buAutoNum type="arabicPeriod"/>
            </a:pPr>
            <a:endParaRPr lang="en-US" dirty="0">
              <a:solidFill>
                <a:srgbClr val="000000"/>
              </a:solidFill>
              <a:latin typeface="Arial,serif,EmojiFont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rial,serif,EmojiFont"/>
              </a:rPr>
              <a:t>Pilot a few courses and offer training interested instructors. Training should include use of equipment, course set-up and pedagogy</a:t>
            </a:r>
          </a:p>
          <a:p>
            <a:pPr marL="342900" indent="-342900" algn="l">
              <a:buFont typeface="+mj-lt"/>
              <a:buAutoNum type="arabicPeriod"/>
            </a:pPr>
            <a:endParaRPr lang="en-US" dirty="0">
              <a:solidFill>
                <a:srgbClr val="000000"/>
              </a:solidFill>
              <a:latin typeface="Arial,serif,EmojiFont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rial,serif,EmojiFont"/>
              </a:rPr>
              <a:t>Pilot should be in a program that makes sense (limited access to students, course is offered only once per semester/year)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endParaRPr lang="en-US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rial,serif,EmojiFont"/>
              </a:rPr>
              <a:t>Establish a baseline of adequate equipment to run a </a:t>
            </a:r>
            <a:r>
              <a:rPr lang="en-US" dirty="0" err="1">
                <a:solidFill>
                  <a:srgbClr val="000000"/>
                </a:solidFill>
                <a:latin typeface="Arial,serif,EmojiFont"/>
              </a:rPr>
              <a:t>H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,serif,EmojiFont"/>
              </a:rPr>
              <a:t>yFlex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,serif,EmojiFont"/>
              </a:rPr>
              <a:t> course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b="0" i="0" dirty="0" err="1">
                <a:solidFill>
                  <a:srgbClr val="000000"/>
                </a:solidFill>
                <a:effectLst/>
                <a:latin typeface="Arial,serif,EmojiFont"/>
              </a:rPr>
              <a:t>HyFlex</a:t>
            </a:r>
            <a:r>
              <a:rPr lang="en-US" b="0" i="0" dirty="0">
                <a:solidFill>
                  <a:srgbClr val="000000"/>
                </a:solidFill>
                <a:effectLst/>
                <a:latin typeface="Arial,serif,EmojiFont"/>
              </a:rPr>
              <a:t> should be a team-teaching activity (two instructors OR one instructor with a teaching aid) because designing and delivering the course in synchronous formats face-to-face, over Zoom and asynchronously at the same time is challenging for one person alone</a:t>
            </a:r>
          </a:p>
          <a:p>
            <a:pPr marL="342900" indent="-342900" algn="l">
              <a:buFont typeface="+mj-lt"/>
              <a:buAutoNum type="arabicPeriod"/>
            </a:pPr>
            <a:endParaRPr lang="en-US" b="0" i="0" dirty="0">
              <a:solidFill>
                <a:srgbClr val="000000"/>
              </a:solidFill>
              <a:effectLst/>
              <a:latin typeface="Arial,serif,EmojiFont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Arial,serif,EmojiFont"/>
              </a:rPr>
              <a:t>Resources:</a:t>
            </a:r>
            <a:endParaRPr lang="en-US" b="0" i="0" dirty="0">
              <a:solidFill>
                <a:srgbClr val="000000"/>
              </a:solidFill>
              <a:effectLst/>
              <a:latin typeface="Arial,serif,EmojiFont"/>
            </a:endParaRP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2"/>
              </a:rPr>
              <a:t>https://docs.google.com/document/d/1qi0tjOQifFk5yXMC8E8oPjLIIUleGii0fyir8Iw5ysw/edit</a:t>
            </a:r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343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238</Words>
  <Application>Microsoft Macintosh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Arial,serif,EmojiFont</vt:lpstr>
      <vt:lpstr>Calibri</vt:lpstr>
      <vt:lpstr>Calibri Light</vt:lpstr>
      <vt:lpstr>Lato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Gloag</dc:creator>
  <cp:lastModifiedBy>Anne Gloag</cp:lastModifiedBy>
  <cp:revision>2</cp:revision>
  <dcterms:created xsi:type="dcterms:W3CDTF">2022-03-11T02:04:53Z</dcterms:created>
  <dcterms:modified xsi:type="dcterms:W3CDTF">2022-03-11T02:28:41Z</dcterms:modified>
</cp:coreProperties>
</file>