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 id="2147483648" r:id="rId2"/>
  </p:sldMasterIdLst>
  <p:sldIdLst>
    <p:sldId id="257" r:id="rId3"/>
    <p:sldId id="258" r:id="rId4"/>
    <p:sldId id="259"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012"/>
  </p:normalViewPr>
  <p:slideViewPr>
    <p:cSldViewPr snapToGrid="0" snapToObjects="1">
      <p:cViewPr varScale="1">
        <p:scale>
          <a:sx n="90" d="100"/>
          <a:sy n="90" d="100"/>
        </p:scale>
        <p:origin x="232"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A1FE8B5-3820-1C4C-989A-A7767296B970}" type="datetimeFigureOut">
              <a:rPr lang="en-US" smtClean="0"/>
              <a:t>1/31/22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5301028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FE8B5-3820-1C4C-989A-A7767296B970}"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421229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FE8B5-3820-1C4C-989A-A7767296B970}"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431420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3E29-604D-4081-9E82-4CFD1F9D08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C51C60-2833-4FD5-B61F-F445737147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02B3F-B0DB-450E-9F55-0F4DDCD958DC}"/>
              </a:ext>
            </a:extLst>
          </p:cNvPr>
          <p:cNvSpPr>
            <a:spLocks noGrp="1"/>
          </p:cNvSpPr>
          <p:nvPr>
            <p:ph type="dt" sz="half" idx="10"/>
          </p:nvPr>
        </p:nvSpPr>
        <p:spPr/>
        <p:txBody>
          <a:bodyPr/>
          <a:lstStyle/>
          <a:p>
            <a:fld id="{9563F373-D14A-44AF-985A-0B89CEE6452A}" type="datetimeFigureOut">
              <a:rPr lang="en-US" smtClean="0"/>
              <a:t>1/31/22</a:t>
            </a:fld>
            <a:endParaRPr lang="en-US" dirty="0"/>
          </a:p>
        </p:txBody>
      </p:sp>
      <p:sp>
        <p:nvSpPr>
          <p:cNvPr id="5" name="Footer Placeholder 4">
            <a:extLst>
              <a:ext uri="{FF2B5EF4-FFF2-40B4-BE49-F238E27FC236}">
                <a16:creationId xmlns:a16="http://schemas.microsoft.com/office/drawing/2014/main" id="{431E779D-DFF1-411E-8CEF-D632716F353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157081-1992-4432-AA84-6181E2541827}"/>
              </a:ext>
            </a:extLst>
          </p:cNvPr>
          <p:cNvSpPr>
            <a:spLocks noGrp="1"/>
          </p:cNvSpPr>
          <p:nvPr>
            <p:ph type="sldNum" sz="quarter" idx="12"/>
          </p:nvPr>
        </p:nvSpPr>
        <p:spPr/>
        <p:txBody>
          <a:bodyPr/>
          <a:lstStyle/>
          <a:p>
            <a:fld id="{7C0BF0AE-3AA9-4447-8EB0-3855AE778673}" type="slidenum">
              <a:rPr lang="en-US" smtClean="0"/>
              <a:t>‹#›</a:t>
            </a:fld>
            <a:endParaRPr lang="en-US" dirty="0"/>
          </a:p>
        </p:txBody>
      </p:sp>
    </p:spTree>
    <p:extLst>
      <p:ext uri="{BB962C8B-B14F-4D97-AF65-F5344CB8AC3E}">
        <p14:creationId xmlns:p14="http://schemas.microsoft.com/office/powerpoint/2010/main" val="297045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1FE8B5-3820-1C4C-989A-A7767296B970}" type="datetimeFigureOut">
              <a:rPr lang="en-US" smtClean="0"/>
              <a:t>1/31/22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32834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A1FE8B5-3820-1C4C-989A-A7767296B970}" type="datetimeFigureOut">
              <a:rPr lang="en-US" smtClean="0"/>
              <a:t>1/31/22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2069327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A1FE8B5-3820-1C4C-989A-A7767296B970}" type="datetimeFigureOut">
              <a:rPr lang="en-US" smtClean="0"/>
              <a:t>1/31/22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616683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A1FE8B5-3820-1C4C-989A-A7767296B970}" type="datetimeFigureOut">
              <a:rPr lang="en-US" smtClean="0"/>
              <a:t>1/31/22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EF237D-3B2A-B14F-A437-C6F72B7168C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9765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1FE8B5-3820-1C4C-989A-A7767296B970}" type="datetimeFigureOut">
              <a:rPr lang="en-US" smtClean="0"/>
              <a:t>1/31/22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08551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FE8B5-3820-1C4C-989A-A7767296B970}" type="datetimeFigureOut">
              <a:rPr lang="en-US" smtClean="0"/>
              <a:t>1/31/22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301743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FE8B5-3820-1C4C-989A-A7767296B970}" type="datetimeFigureOut">
              <a:rPr lang="en-US" smtClean="0"/>
              <a:t>1/31/22</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93421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8A1FE8B5-3820-1C4C-989A-A7767296B970}" type="datetimeFigureOut">
              <a:rPr lang="en-US" smtClean="0"/>
              <a:t>1/31/22</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11EF237D-3B2A-B14F-A437-C6F72B7168CB}" type="slidenum">
              <a:rPr lang="en-US" smtClean="0"/>
              <a:t>‹#›</a:t>
            </a:fld>
            <a:endParaRPr lang="en-US" dirty="0"/>
          </a:p>
        </p:txBody>
      </p:sp>
    </p:spTree>
    <p:extLst>
      <p:ext uri="{BB962C8B-B14F-4D97-AF65-F5344CB8AC3E}">
        <p14:creationId xmlns:p14="http://schemas.microsoft.com/office/powerpoint/2010/main" val="2831568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A1FE8B5-3820-1C4C-989A-A7767296B970}" type="datetimeFigureOut">
              <a:rPr lang="en-US" smtClean="0"/>
              <a:t>1/31/22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1EF237D-3B2A-B14F-A437-C6F72B7168CB}" type="slidenum">
              <a:rPr lang="en-US" smtClean="0"/>
              <a:t>‹#›</a:t>
            </a:fld>
            <a:endParaRPr lang="en-US" dirty="0"/>
          </a:p>
        </p:txBody>
      </p:sp>
    </p:spTree>
    <p:extLst>
      <p:ext uri="{BB962C8B-B14F-4D97-AF65-F5344CB8AC3E}">
        <p14:creationId xmlns:p14="http://schemas.microsoft.com/office/powerpoint/2010/main" val="270879966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0978E-40AD-4073-898E-DADE3CA983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C4F244-8055-415C-A1CD-FBA8AE707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1894CA-8718-4B5A-83DF-FA9C406AE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3F373-D14A-44AF-985A-0B89CEE6452A}" type="datetimeFigureOut">
              <a:rPr lang="en-US" smtClean="0"/>
              <a:t>1/31/22</a:t>
            </a:fld>
            <a:endParaRPr lang="en-US" dirty="0"/>
          </a:p>
        </p:txBody>
      </p:sp>
      <p:sp>
        <p:nvSpPr>
          <p:cNvPr id="5" name="Footer Placeholder 4">
            <a:extLst>
              <a:ext uri="{FF2B5EF4-FFF2-40B4-BE49-F238E27FC236}">
                <a16:creationId xmlns:a16="http://schemas.microsoft.com/office/drawing/2014/main" id="{36E64F22-7BC3-4384-852C-60E39C019E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46458E1-AFC6-4A69-9612-69F18133A6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BF0AE-3AA9-4447-8EB0-3855AE778673}" type="slidenum">
              <a:rPr lang="en-US" smtClean="0"/>
              <a:t>‹#›</a:t>
            </a:fld>
            <a:endParaRPr lang="en-US" dirty="0"/>
          </a:p>
        </p:txBody>
      </p:sp>
    </p:spTree>
    <p:extLst>
      <p:ext uri="{BB962C8B-B14F-4D97-AF65-F5344CB8AC3E}">
        <p14:creationId xmlns:p14="http://schemas.microsoft.com/office/powerpoint/2010/main" val="1220021538"/>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go2knowledge.org/sdccd"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3404E-AD4C-F04B-8C4A-F682B13CCCB9}"/>
              </a:ext>
            </a:extLst>
          </p:cNvPr>
          <p:cNvSpPr>
            <a:spLocks noGrp="1"/>
          </p:cNvSpPr>
          <p:nvPr>
            <p:ph type="ctrTitle"/>
          </p:nvPr>
        </p:nvSpPr>
        <p:spPr/>
        <p:txBody>
          <a:bodyPr>
            <a:normAutofit/>
          </a:bodyPr>
          <a:lstStyle/>
          <a:p>
            <a:r>
              <a:rPr lang="en-US" dirty="0">
                <a:latin typeface="Calibri" panose="020F0502020204030204" pitchFamily="34" charset="0"/>
                <a:cs typeface="Calibri" panose="020F0502020204030204" pitchFamily="34" charset="0"/>
              </a:rPr>
              <a:t>Professional Standards and Ethics Committee </a:t>
            </a:r>
          </a:p>
        </p:txBody>
      </p:sp>
      <p:sp>
        <p:nvSpPr>
          <p:cNvPr id="3" name="Subtitle 2">
            <a:extLst>
              <a:ext uri="{FF2B5EF4-FFF2-40B4-BE49-F238E27FC236}">
                <a16:creationId xmlns:a16="http://schemas.microsoft.com/office/drawing/2014/main" id="{75A08FEF-DA4A-2743-A50F-DB0CB17D2B7A}"/>
              </a:ext>
            </a:extLst>
          </p:cNvPr>
          <p:cNvSpPr>
            <a:spLocks noGrp="1"/>
          </p:cNvSpPr>
          <p:nvPr>
            <p:ph type="subTitle" idx="1"/>
          </p:nvPr>
        </p:nvSpPr>
        <p:spPr>
          <a:xfrm>
            <a:off x="1532654" y="4309001"/>
            <a:ext cx="9126691" cy="1972056"/>
          </a:xfrm>
        </p:spPr>
        <p:txBody>
          <a:bodyPr>
            <a:noAutofit/>
          </a:bodyPr>
          <a:lstStyle/>
          <a:p>
            <a:r>
              <a:rPr lang="en-US" sz="2400" dirty="0">
                <a:solidFill>
                  <a:schemeClr val="bg1"/>
                </a:solidFill>
                <a:latin typeface="Calibri" panose="020F0502020204030204" pitchFamily="34" charset="0"/>
                <a:cs typeface="Calibri" panose="020F0502020204030204" pitchFamily="34" charset="0"/>
              </a:rPr>
              <a:t>Report to the Academic Senate</a:t>
            </a:r>
          </a:p>
          <a:p>
            <a:r>
              <a:rPr lang="en-US" sz="2400" dirty="0">
                <a:solidFill>
                  <a:schemeClr val="bg1"/>
                </a:solidFill>
                <a:latin typeface="Calibri" panose="020F0502020204030204" pitchFamily="34" charset="0"/>
                <a:cs typeface="Calibri" panose="020F0502020204030204" pitchFamily="34" charset="0"/>
              </a:rPr>
              <a:t>February 1, 2022</a:t>
            </a:r>
          </a:p>
          <a:p>
            <a:r>
              <a:rPr lang="en-US" sz="2400" dirty="0">
                <a:solidFill>
                  <a:schemeClr val="bg1"/>
                </a:solidFill>
                <a:latin typeface="Calibri" panose="020F0502020204030204" pitchFamily="34" charset="0"/>
                <a:cs typeface="Calibri" panose="020F0502020204030204" pitchFamily="34" charset="0"/>
              </a:rPr>
              <a:t>Nick Aramovich, Carmen Carrasquillo, Mardi Parelman, Robert Perry</a:t>
            </a:r>
          </a:p>
        </p:txBody>
      </p:sp>
    </p:spTree>
    <p:extLst>
      <p:ext uri="{BB962C8B-B14F-4D97-AF65-F5344CB8AC3E}">
        <p14:creationId xmlns:p14="http://schemas.microsoft.com/office/powerpoint/2010/main" val="308054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CD06-3E84-8644-8F10-341B3747A3A7}"/>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Mission and Purpose</a:t>
            </a:r>
          </a:p>
        </p:txBody>
      </p:sp>
      <p:sp>
        <p:nvSpPr>
          <p:cNvPr id="3" name="TextBox 2">
            <a:extLst>
              <a:ext uri="{FF2B5EF4-FFF2-40B4-BE49-F238E27FC236}">
                <a16:creationId xmlns:a16="http://schemas.microsoft.com/office/drawing/2014/main" id="{153FE75D-DA6A-5245-A26B-EDED7310698D}"/>
              </a:ext>
            </a:extLst>
          </p:cNvPr>
          <p:cNvSpPr txBox="1"/>
          <p:nvPr/>
        </p:nvSpPr>
        <p:spPr>
          <a:xfrm>
            <a:off x="1066800" y="2153412"/>
            <a:ext cx="9829797" cy="4801314"/>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In the spirit of collegiality and in an effort to maintain respect within faculty, the Ethics Committee was formed.</a:t>
            </a:r>
          </a:p>
          <a:p>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Its mission is to provide direction and guidance in areas relating to but not limited to interpersonal grievances (faculty to faculty) and individual charges that affect the entire faculty at Miramar.</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Such guidance is provided through</a:t>
            </a:r>
          </a:p>
          <a:p>
            <a:r>
              <a:rPr lang="en-US" sz="2400" dirty="0">
                <a:latin typeface="Calibri" panose="020F0502020204030204" pitchFamily="34" charset="0"/>
                <a:cs typeface="Calibri" panose="020F0502020204030204" pitchFamily="34" charset="0"/>
              </a:rPr>
              <a:t>  1)  </a:t>
            </a:r>
            <a:r>
              <a:rPr lang="en-US" sz="2400" b="1" dirty="0">
                <a:highlight>
                  <a:srgbClr val="FFFF00"/>
                </a:highlight>
                <a:latin typeface="Calibri" panose="020F0502020204030204" pitchFamily="34" charset="0"/>
                <a:cs typeface="Calibri" panose="020F0502020204030204" pitchFamily="34" charset="0"/>
              </a:rPr>
              <a:t>Prevention and Education </a:t>
            </a:r>
            <a:r>
              <a:rPr lang="en-US" sz="2400" dirty="0">
                <a:latin typeface="Calibri" panose="020F0502020204030204" pitchFamily="34" charset="0"/>
                <a:cs typeface="Calibri" panose="020F0502020204030204" pitchFamily="34" charset="0"/>
              </a:rPr>
              <a:t>and  2) </a:t>
            </a:r>
            <a:r>
              <a:rPr lang="en-US" sz="2400" b="1" dirty="0">
                <a:latin typeface="Calibri" panose="020F0502020204030204" pitchFamily="34" charset="0"/>
                <a:cs typeface="Calibri" panose="020F0502020204030204" pitchFamily="34" charset="0"/>
              </a:rPr>
              <a:t>Mediation.</a:t>
            </a:r>
          </a:p>
          <a:p>
            <a:endParaRPr lang="en-US" sz="2400" b="1"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Approved by   Miramar College Academic Senate November 1996</a:t>
            </a:r>
          </a:p>
          <a:p>
            <a:r>
              <a:rPr lang="en-US" sz="2400" b="1" dirty="0">
                <a:latin typeface="Calibri" panose="020F0502020204030204" pitchFamily="34" charset="0"/>
                <a:cs typeface="Calibri" panose="020F0502020204030204" pitchFamily="34" charset="0"/>
              </a:rPr>
              <a:t>Updated April 17, 2007  Approved for Accreditation 2014</a:t>
            </a:r>
          </a:p>
          <a:p>
            <a:endParaRPr lang="en-US" dirty="0"/>
          </a:p>
        </p:txBody>
      </p:sp>
    </p:spTree>
    <p:extLst>
      <p:ext uri="{BB962C8B-B14F-4D97-AF65-F5344CB8AC3E}">
        <p14:creationId xmlns:p14="http://schemas.microsoft.com/office/powerpoint/2010/main" val="312818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CD06-3E84-8644-8F10-341B3747A3A7}"/>
              </a:ext>
            </a:extLst>
          </p:cNvPr>
          <p:cNvSpPr>
            <a:spLocks noGrp="1"/>
          </p:cNvSpPr>
          <p:nvPr>
            <p:ph type="title"/>
          </p:nvPr>
        </p:nvSpPr>
        <p:spPr/>
        <p:txBody>
          <a:bodyPr/>
          <a:lstStyle/>
          <a:p>
            <a:r>
              <a:rPr lang="en-US" dirty="0"/>
              <a:t>Prevention and Education</a:t>
            </a:r>
          </a:p>
        </p:txBody>
      </p:sp>
      <p:sp>
        <p:nvSpPr>
          <p:cNvPr id="3" name="TextBox 2">
            <a:extLst>
              <a:ext uri="{FF2B5EF4-FFF2-40B4-BE49-F238E27FC236}">
                <a16:creationId xmlns:a16="http://schemas.microsoft.com/office/drawing/2014/main" id="{153FE75D-DA6A-5245-A26B-EDED7310698D}"/>
              </a:ext>
            </a:extLst>
          </p:cNvPr>
          <p:cNvSpPr txBox="1"/>
          <p:nvPr/>
        </p:nvSpPr>
        <p:spPr>
          <a:xfrm>
            <a:off x="1524000" y="2481944"/>
            <a:ext cx="9372598" cy="4431983"/>
          </a:xfrm>
          <a:prstGeom prst="rect">
            <a:avLst/>
          </a:prstGeom>
          <a:noFill/>
        </p:spPr>
        <p:txBody>
          <a:bodyPr wrap="square" rtlCol="0">
            <a:spAutoFit/>
          </a:bodyPr>
          <a:lstStyle/>
          <a:p>
            <a:r>
              <a:rPr lang="en-US" sz="2400" dirty="0"/>
              <a:t>It is the responsibility of this committee to support training and education in areas that promote positive and professional relations towards faculty.</a:t>
            </a:r>
          </a:p>
          <a:p>
            <a:endParaRPr lang="en-US" sz="2400" dirty="0"/>
          </a:p>
          <a:p>
            <a:pPr marL="285750" indent="-285750">
              <a:buFont typeface="Arial" panose="020B0604020202020204" pitchFamily="34" charset="0"/>
              <a:buChar char="•"/>
            </a:pPr>
            <a:r>
              <a:rPr lang="en-US" sz="2400" dirty="0"/>
              <a:t>Implicit bias training</a:t>
            </a:r>
          </a:p>
          <a:p>
            <a:pPr marL="285750" indent="-285750">
              <a:buFont typeface="Arial" panose="020B0604020202020204" pitchFamily="34" charset="0"/>
              <a:buChar char="•"/>
            </a:pPr>
            <a:r>
              <a:rPr lang="en-US" sz="2400" dirty="0"/>
              <a:t>Intercultural and interpersonal communication training</a:t>
            </a:r>
          </a:p>
          <a:p>
            <a:pPr marL="285750" indent="-285750">
              <a:buFont typeface="Arial" panose="020B0604020202020204" pitchFamily="34" charset="0"/>
              <a:buChar char="•"/>
            </a:pPr>
            <a:r>
              <a:rPr lang="en-US" sz="2400" dirty="0"/>
              <a:t>Civility and Respect policy</a:t>
            </a:r>
          </a:p>
          <a:p>
            <a:pPr marL="285750" indent="-285750">
              <a:buFont typeface="Arial" panose="020B0604020202020204" pitchFamily="34" charset="0"/>
              <a:buChar char="•"/>
            </a:pPr>
            <a:r>
              <a:rPr lang="en-US" sz="2400" dirty="0"/>
              <a:t>Other strategies</a:t>
            </a:r>
          </a:p>
          <a:p>
            <a:pPr marL="285750" indent="-285750">
              <a:buFont typeface="Arial" panose="020B0604020202020204" pitchFamily="34" charset="0"/>
              <a:buChar char="•"/>
            </a:pPr>
            <a:endParaRPr lang="en-US" sz="2400" dirty="0"/>
          </a:p>
          <a:p>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712884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9950FC9-96F8-481E-B2FF-741D34A8F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2B2B4586-EC5C-4ED3-82D8-63143F7C7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62012" y="0"/>
            <a:ext cx="6829989" cy="6858000"/>
          </a:xfrm>
          <a:custGeom>
            <a:avLst/>
            <a:gdLst>
              <a:gd name="connsiteX0" fmla="*/ 0 w 6829989"/>
              <a:gd name="connsiteY0" fmla="*/ 0 h 6858000"/>
              <a:gd name="connsiteX1" fmla="*/ 6829989 w 6829989"/>
              <a:gd name="connsiteY1" fmla="*/ 0 h 6858000"/>
              <a:gd name="connsiteX2" fmla="*/ 6829989 w 6829989"/>
              <a:gd name="connsiteY2" fmla="*/ 6858000 h 6858000"/>
              <a:gd name="connsiteX3" fmla="*/ 1 w 6829989"/>
              <a:gd name="connsiteY3" fmla="*/ 6858000 h 6858000"/>
              <a:gd name="connsiteX4" fmla="*/ 4006 w 6829989"/>
              <a:gd name="connsiteY4" fmla="*/ 6854853 h 6858000"/>
              <a:gd name="connsiteX5" fmla="*/ 1619628 w 6829989"/>
              <a:gd name="connsiteY5" fmla="*/ 3429000 h 6858000"/>
              <a:gd name="connsiteX6" fmla="*/ 4006 w 6829989"/>
              <a:gd name="connsiteY6" fmla="*/ 314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9989" h="6858000">
                <a:moveTo>
                  <a:pt x="0" y="0"/>
                </a:moveTo>
                <a:lnTo>
                  <a:pt x="6829989" y="0"/>
                </a:lnTo>
                <a:lnTo>
                  <a:pt x="6829989" y="6858000"/>
                </a:lnTo>
                <a:lnTo>
                  <a:pt x="1" y="6858000"/>
                </a:lnTo>
                <a:lnTo>
                  <a:pt x="4006" y="6854853"/>
                </a:lnTo>
                <a:cubicBezTo>
                  <a:pt x="990707" y="6040555"/>
                  <a:pt x="1619628" y="4808224"/>
                  <a:pt x="1619628" y="3429000"/>
                </a:cubicBezTo>
                <a:cubicBezTo>
                  <a:pt x="1619628" y="2049777"/>
                  <a:pt x="990707" y="817446"/>
                  <a:pt x="4006" y="3148"/>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BD18CC4-F639-47CF-96DD-9BA6031B50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089EE51-51EB-4479-9B23-D11826FB705A}"/>
              </a:ext>
            </a:extLst>
          </p:cNvPr>
          <p:cNvSpPr>
            <a:spLocks noGrp="1"/>
          </p:cNvSpPr>
          <p:nvPr>
            <p:ph type="title"/>
          </p:nvPr>
        </p:nvSpPr>
        <p:spPr>
          <a:xfrm>
            <a:off x="7093597" y="865692"/>
            <a:ext cx="3609439" cy="4674358"/>
          </a:xfrm>
        </p:spPr>
        <p:txBody>
          <a:bodyPr anchor="ctr">
            <a:normAutofit/>
          </a:bodyPr>
          <a:lstStyle/>
          <a:p>
            <a:pPr algn="ctr"/>
            <a:r>
              <a:rPr lang="en-US" b="1" dirty="0">
                <a:solidFill>
                  <a:schemeClr val="bg1"/>
                </a:solidFill>
              </a:rPr>
              <a:t>Go2Knowledge</a:t>
            </a:r>
          </a:p>
        </p:txBody>
      </p:sp>
      <p:sp>
        <p:nvSpPr>
          <p:cNvPr id="3" name="Content Placeholder 2">
            <a:extLst>
              <a:ext uri="{FF2B5EF4-FFF2-40B4-BE49-F238E27FC236}">
                <a16:creationId xmlns:a16="http://schemas.microsoft.com/office/drawing/2014/main" id="{CCA6294B-E91B-468E-834F-31FCBDAE42F5}"/>
              </a:ext>
            </a:extLst>
          </p:cNvPr>
          <p:cNvSpPr>
            <a:spLocks noGrp="1"/>
          </p:cNvSpPr>
          <p:nvPr>
            <p:ph idx="1"/>
          </p:nvPr>
        </p:nvSpPr>
        <p:spPr>
          <a:xfrm>
            <a:off x="192375" y="865692"/>
            <a:ext cx="6126886" cy="5364397"/>
          </a:xfrm>
        </p:spPr>
        <p:txBody>
          <a:bodyPr anchor="ctr">
            <a:normAutofit fontScale="92500"/>
          </a:bodyPr>
          <a:lstStyle/>
          <a:p>
            <a:pPr marL="514350" indent="-514350">
              <a:lnSpc>
                <a:spcPct val="100000"/>
              </a:lnSpc>
              <a:buFont typeface="+mj-lt"/>
              <a:buAutoNum type="arabicPeriod"/>
            </a:pPr>
            <a:r>
              <a:rPr lang="en-US" dirty="0">
                <a:solidFill>
                  <a:schemeClr val="tx1">
                    <a:lumMod val="85000"/>
                    <a:lumOff val="15000"/>
                  </a:schemeClr>
                </a:solidFill>
                <a:effectLst/>
                <a:hlinkClick r:id="rId2" tooltip="https://urldefense.proofpoint.com/v2/url?u=https-3a__www.go2knowledge.org_sdccd&amp;d=dwmfaq&amp;c=nk1utdblim_fw3dck8cotnhfqaer3tcmn6o4lel0rw4&amp;r=ok-7bmriwr0x7uiytsxhlrojkvgxzqkbn8basg11htw&amp;m=utm0evippnjwvbqqns1gboaztvyzq3m-bc7xfv3upeq&amp;s=6m9a-8b0mzq4cdhsbsla8sovmjita4fcfxotp-wkvoq&amp;e="/>
              </a:rPr>
              <a:t>https://www.go2knowledge.org/sdccd</a:t>
            </a:r>
            <a:r>
              <a:rPr lang="en-US" dirty="0">
                <a:solidFill>
                  <a:schemeClr val="tx1">
                    <a:lumMod val="85000"/>
                    <a:lumOff val="15000"/>
                  </a:schemeClr>
                </a:solidFill>
                <a:effectLst/>
              </a:rPr>
              <a:t> </a:t>
            </a:r>
          </a:p>
          <a:p>
            <a:pPr marL="514350" indent="-514350">
              <a:lnSpc>
                <a:spcPct val="100000"/>
              </a:lnSpc>
              <a:buFont typeface="+mj-lt"/>
              <a:buAutoNum type="arabicPeriod"/>
            </a:pPr>
            <a:r>
              <a:rPr lang="en-US" dirty="0">
                <a:solidFill>
                  <a:schemeClr val="tx1">
                    <a:lumMod val="85000"/>
                    <a:lumOff val="15000"/>
                  </a:schemeClr>
                </a:solidFill>
              </a:rPr>
              <a:t>R</a:t>
            </a:r>
            <a:r>
              <a:rPr lang="en-US" dirty="0">
                <a:solidFill>
                  <a:schemeClr val="tx1">
                    <a:lumMod val="85000"/>
                    <a:lumOff val="15000"/>
                  </a:schemeClr>
                </a:solidFill>
                <a:effectLst/>
              </a:rPr>
              <a:t>egister for an account</a:t>
            </a:r>
          </a:p>
          <a:p>
            <a:pPr marL="514350" indent="-514350">
              <a:lnSpc>
                <a:spcPct val="100000"/>
              </a:lnSpc>
              <a:buFont typeface="+mj-lt"/>
              <a:buAutoNum type="arabicPeriod"/>
            </a:pPr>
            <a:r>
              <a:rPr lang="en-US" dirty="0">
                <a:solidFill>
                  <a:schemeClr val="tx1">
                    <a:lumMod val="85000"/>
                    <a:lumOff val="15000"/>
                  </a:schemeClr>
                </a:solidFill>
                <a:effectLst/>
              </a:rPr>
              <a:t>Check it out</a:t>
            </a:r>
          </a:p>
          <a:p>
            <a:pPr lvl="1">
              <a:lnSpc>
                <a:spcPct val="100000"/>
              </a:lnSpc>
            </a:pPr>
            <a:r>
              <a:rPr lang="en-US" sz="2800" dirty="0">
                <a:solidFill>
                  <a:schemeClr val="tx1">
                    <a:lumMod val="85000"/>
                    <a:lumOff val="15000"/>
                  </a:schemeClr>
                </a:solidFill>
                <a:effectLst/>
              </a:rPr>
              <a:t>sign up for as many webinars and/or trainings </a:t>
            </a:r>
            <a:r>
              <a:rPr lang="en-US" sz="2800" dirty="0">
                <a:solidFill>
                  <a:schemeClr val="tx1">
                    <a:lumMod val="85000"/>
                    <a:lumOff val="15000"/>
                  </a:schemeClr>
                </a:solidFill>
              </a:rPr>
              <a:t>that interest you</a:t>
            </a:r>
          </a:p>
          <a:p>
            <a:pPr lvl="1">
              <a:lnSpc>
                <a:spcPct val="100000"/>
              </a:lnSpc>
            </a:pPr>
            <a:r>
              <a:rPr lang="en-US" sz="2800" i="1" dirty="0">
                <a:solidFill>
                  <a:schemeClr val="tx1">
                    <a:lumMod val="85000"/>
                    <a:lumOff val="15000"/>
                  </a:schemeClr>
                </a:solidFill>
              </a:rPr>
              <a:t>no charge </a:t>
            </a:r>
            <a:endParaRPr lang="en-US" sz="2800" dirty="0">
              <a:solidFill>
                <a:schemeClr val="tx1">
                  <a:lumMod val="85000"/>
                  <a:lumOff val="15000"/>
                </a:schemeClr>
              </a:solidFill>
              <a:effectLst/>
            </a:endParaRPr>
          </a:p>
          <a:p>
            <a:pPr marL="0" indent="0">
              <a:lnSpc>
                <a:spcPct val="100000"/>
              </a:lnSpc>
              <a:buNone/>
            </a:pPr>
            <a:endParaRPr lang="en-US" dirty="0">
              <a:solidFill>
                <a:schemeClr val="tx1">
                  <a:lumMod val="85000"/>
                  <a:lumOff val="15000"/>
                </a:schemeClr>
              </a:solidFill>
            </a:endParaRPr>
          </a:p>
          <a:p>
            <a:pPr marL="0" indent="0">
              <a:lnSpc>
                <a:spcPct val="100000"/>
              </a:lnSpc>
              <a:buNone/>
            </a:pPr>
            <a:r>
              <a:rPr lang="en-US" dirty="0">
                <a:solidFill>
                  <a:schemeClr val="tx1">
                    <a:lumMod val="85000"/>
                    <a:lumOff val="15000"/>
                  </a:schemeClr>
                </a:solidFill>
              </a:rPr>
              <a:t>“</a:t>
            </a:r>
            <a:r>
              <a:rPr lang="en-US" dirty="0">
                <a:solidFill>
                  <a:schemeClr val="tx1">
                    <a:lumMod val="85000"/>
                    <a:lumOff val="15000"/>
                  </a:schemeClr>
                </a:solidFill>
                <a:effectLst/>
              </a:rPr>
              <a:t>Not sure if this is a Miramar Committee or a District Committee, but this is free to Miramar faculty and staff.” </a:t>
            </a:r>
          </a:p>
          <a:p>
            <a:pPr marL="0" indent="0">
              <a:lnSpc>
                <a:spcPct val="100000"/>
              </a:lnSpc>
              <a:buNone/>
            </a:pPr>
            <a:r>
              <a:rPr lang="en-US" dirty="0">
                <a:solidFill>
                  <a:schemeClr val="tx1">
                    <a:lumMod val="85000"/>
                    <a:lumOff val="15000"/>
                  </a:schemeClr>
                </a:solidFill>
              </a:rPr>
              <a:t>- </a:t>
            </a:r>
            <a:r>
              <a:rPr lang="en-US" dirty="0">
                <a:solidFill>
                  <a:schemeClr val="tx1">
                    <a:lumMod val="85000"/>
                    <a:lumOff val="15000"/>
                  </a:schemeClr>
                </a:solidFill>
                <a:effectLst/>
              </a:rPr>
              <a:t>Cheryl Barnard</a:t>
            </a:r>
          </a:p>
          <a:p>
            <a:endParaRPr lang="en-US" sz="1800" dirty="0">
              <a:solidFill>
                <a:schemeClr val="tx1">
                  <a:lumMod val="85000"/>
                  <a:lumOff val="15000"/>
                </a:schemeClr>
              </a:solidFill>
            </a:endParaRPr>
          </a:p>
        </p:txBody>
      </p:sp>
    </p:spTree>
    <p:extLst>
      <p:ext uri="{BB962C8B-B14F-4D97-AF65-F5344CB8AC3E}">
        <p14:creationId xmlns:p14="http://schemas.microsoft.com/office/powerpoint/2010/main" val="2408583410"/>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{3B61D0FE-F6B2-1B4B-842E-191EBE55623E}tf10001120</Template>
  <TotalTime>36</TotalTime>
  <Words>216</Words>
  <Application>Microsoft Macintosh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Gill Sans MT</vt:lpstr>
      <vt:lpstr>Parcel</vt:lpstr>
      <vt:lpstr>Office Theme</vt:lpstr>
      <vt:lpstr>Professional Standards and Ethics Committee </vt:lpstr>
      <vt:lpstr>Mission and Purpose</vt:lpstr>
      <vt:lpstr>Prevention and Education</vt:lpstr>
      <vt:lpstr>Go2Knowledge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Standards and Ethics Committee </dc:title>
  <dc:creator>Carmen Carrasquillo</dc:creator>
  <cp:lastModifiedBy>Carmen Carrasquillo</cp:lastModifiedBy>
  <cp:revision>6</cp:revision>
  <dcterms:created xsi:type="dcterms:W3CDTF">2022-01-28T23:49:13Z</dcterms:created>
  <dcterms:modified xsi:type="dcterms:W3CDTF">2022-01-31T20:42:36Z</dcterms:modified>
</cp:coreProperties>
</file>