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0"/>
  </p:notesMasterIdLst>
  <p:sldIdLst>
    <p:sldId id="391" r:id="rId5"/>
    <p:sldId id="343" r:id="rId6"/>
    <p:sldId id="377" r:id="rId7"/>
    <p:sldId id="385" r:id="rId8"/>
    <p:sldId id="380" r:id="rId9"/>
    <p:sldId id="368" r:id="rId10"/>
    <p:sldId id="423" r:id="rId11"/>
    <p:sldId id="403" r:id="rId12"/>
    <p:sldId id="418" r:id="rId13"/>
    <p:sldId id="381" r:id="rId14"/>
    <p:sldId id="369" r:id="rId15"/>
    <p:sldId id="311" r:id="rId16"/>
    <p:sldId id="372" r:id="rId17"/>
    <p:sldId id="333" r:id="rId18"/>
    <p:sldId id="426" r:id="rId19"/>
    <p:sldId id="420" r:id="rId20"/>
    <p:sldId id="421" r:id="rId21"/>
    <p:sldId id="289" r:id="rId22"/>
    <p:sldId id="390" r:id="rId23"/>
    <p:sldId id="437" r:id="rId24"/>
    <p:sldId id="445" r:id="rId25"/>
    <p:sldId id="395" r:id="rId26"/>
    <p:sldId id="434" r:id="rId27"/>
    <p:sldId id="435" r:id="rId28"/>
    <p:sldId id="436" r:id="rId29"/>
    <p:sldId id="396" r:id="rId30"/>
    <p:sldId id="398" r:id="rId31"/>
    <p:sldId id="427" r:id="rId32"/>
    <p:sldId id="439" r:id="rId33"/>
    <p:sldId id="442" r:id="rId34"/>
    <p:sldId id="446" r:id="rId35"/>
    <p:sldId id="393" r:id="rId36"/>
    <p:sldId id="394" r:id="rId37"/>
    <p:sldId id="441" r:id="rId38"/>
    <p:sldId id="447"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6134"/>
    <a:srgbClr val="E15B29"/>
    <a:srgbClr val="CC891B"/>
    <a:srgbClr val="1F2954"/>
    <a:srgbClr val="F5CC58"/>
    <a:srgbClr val="2C5989"/>
    <a:srgbClr val="38578E"/>
    <a:srgbClr val="006B6E"/>
    <a:srgbClr val="687969"/>
    <a:srgbClr val="71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E58397-FCDE-6368-F3B5-C3943BE9A3B1}" v="1" dt="2021-10-28T03:33:04.785"/>
    <p1510:client id="{BB867090-4EF3-40EB-84CC-064E88E4F974}" v="3" dt="2021-10-28T11:06:16.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0244" autoAdjust="0"/>
  </p:normalViewPr>
  <p:slideViewPr>
    <p:cSldViewPr snapToGrid="0">
      <p:cViewPr varScale="1">
        <p:scale>
          <a:sx n="115" d="100"/>
          <a:sy n="115" d="100"/>
        </p:scale>
        <p:origin x="1038" y="96"/>
      </p:cViewPr>
      <p:guideLst/>
    </p:cSldViewPr>
  </p:slideViewPr>
  <p:notesTextViewPr>
    <p:cViewPr>
      <p:scale>
        <a:sx n="1" d="1"/>
        <a:sy n="1" d="1"/>
      </p:scale>
      <p:origin x="0" y="0"/>
    </p:cViewPr>
  </p:notesTextViewPr>
  <p:sorterViewPr>
    <p:cViewPr>
      <p:scale>
        <a:sx n="100" d="100"/>
        <a:sy n="100" d="100"/>
      </p:scale>
      <p:origin x="0" y="-28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Samuel" userId="S::samuel.lee@norcocollege.edu::c5221a5b-a3ae-4c20-9f85-ecabb319ed21" providerId="AD" clId="Web-{21E58397-FCDE-6368-F3B5-C3943BE9A3B1}"/>
    <pc:docChg chg="modSld">
      <pc:chgData name="Lee, Samuel" userId="S::samuel.lee@norcocollege.edu::c5221a5b-a3ae-4c20-9f85-ecabb319ed21" providerId="AD" clId="Web-{21E58397-FCDE-6368-F3B5-C3943BE9A3B1}" dt="2021-10-28T03:33:04.785" v="0" actId="1076"/>
      <pc:docMkLst>
        <pc:docMk/>
      </pc:docMkLst>
      <pc:sldChg chg="modSp">
        <pc:chgData name="Lee, Samuel" userId="S::samuel.lee@norcocollege.edu::c5221a5b-a3ae-4c20-9f85-ecabb319ed21" providerId="AD" clId="Web-{21E58397-FCDE-6368-F3B5-C3943BE9A3B1}" dt="2021-10-28T03:33:04.785" v="0" actId="1076"/>
        <pc:sldMkLst>
          <pc:docMk/>
          <pc:sldMk cId="1919369496" sldId="391"/>
        </pc:sldMkLst>
        <pc:spChg chg="mod">
          <ac:chgData name="Lee, Samuel" userId="S::samuel.lee@norcocollege.edu::c5221a5b-a3ae-4c20-9f85-ecabb319ed21" providerId="AD" clId="Web-{21E58397-FCDE-6368-F3B5-C3943BE9A3B1}" dt="2021-10-28T03:33:04.785" v="0" actId="1076"/>
          <ac:spMkLst>
            <pc:docMk/>
            <pc:sldMk cId="1919369496" sldId="391"/>
            <ac:spMk id="3" creationId="{00000000-0000-0000-0000-000000000000}"/>
          </ac:spMkLst>
        </pc:spChg>
      </pc:sldChg>
    </pc:docChg>
  </pc:docChgLst>
  <pc:docChgLst>
    <pc:chgData name="Pedro Campos" userId="c6fc1a71-cdb7-4175-b5b0-10e6df3c202b" providerId="ADAL" clId="{BB867090-4EF3-40EB-84CC-064E88E4F974}"/>
    <pc:docChg chg="modSld">
      <pc:chgData name="Pedro Campos" userId="c6fc1a71-cdb7-4175-b5b0-10e6df3c202b" providerId="ADAL" clId="{BB867090-4EF3-40EB-84CC-064E88E4F974}" dt="2021-10-28T11:06:35.711" v="55" actId="20577"/>
      <pc:docMkLst>
        <pc:docMk/>
      </pc:docMkLst>
      <pc:sldChg chg="modSp mod">
        <pc:chgData name="Pedro Campos" userId="c6fc1a71-cdb7-4175-b5b0-10e6df3c202b" providerId="ADAL" clId="{BB867090-4EF3-40EB-84CC-064E88E4F974}" dt="2021-10-28T11:06:35.711" v="55" actId="20577"/>
        <pc:sldMkLst>
          <pc:docMk/>
          <pc:sldMk cId="1097642472" sldId="438"/>
        </pc:sldMkLst>
        <pc:spChg chg="mod">
          <ac:chgData name="Pedro Campos" userId="c6fc1a71-cdb7-4175-b5b0-10e6df3c202b" providerId="ADAL" clId="{BB867090-4EF3-40EB-84CC-064E88E4F974}" dt="2021-10-28T11:06:35.711" v="55" actId="20577"/>
          <ac:spMkLst>
            <pc:docMk/>
            <pc:sldMk cId="1097642472" sldId="438"/>
            <ac:spMk id="3" creationId="{842CD4D5-1CE5-401C-9030-EA09D59457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D09FA0D-AB31-4595-BEEA-7633DD869546}" type="datetimeFigureOut">
              <a:rPr lang="en-US" smtClean="0"/>
              <a:t>11/2/2021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78CB111-F536-4720-95A9-6B249307B508}" type="slidenum">
              <a:rPr lang="en-US" smtClean="0"/>
              <a:t>‹#›</a:t>
            </a:fld>
            <a:endParaRPr lang="en-US"/>
          </a:p>
        </p:txBody>
      </p:sp>
    </p:spTree>
    <p:extLst>
      <p:ext uri="{BB962C8B-B14F-4D97-AF65-F5344CB8AC3E}">
        <p14:creationId xmlns:p14="http://schemas.microsoft.com/office/powerpoint/2010/main" val="1214722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100,000 post-secondary completions expected each year, it is projected that at least </a:t>
            </a:r>
            <a:r>
              <a:rPr lang="en-US" dirty="0">
                <a:effectLst/>
              </a:rPr>
              <a:t>40,000 of them will be at the bachelor’s level; 25,000 at the associate level; 17,000 master’s degrees; 10,000 vocational education certificates; and 1,500 doctorate or post-doctorate degrees.</a:t>
            </a:r>
            <a:endParaRPr lang="en-US" dirty="0"/>
          </a:p>
        </p:txBody>
      </p:sp>
      <p:sp>
        <p:nvSpPr>
          <p:cNvPr id="4" name="Slide Number Placeholder 3"/>
          <p:cNvSpPr>
            <a:spLocks noGrp="1"/>
          </p:cNvSpPr>
          <p:nvPr>
            <p:ph type="sldNum" sz="quarter" idx="10"/>
          </p:nvPr>
        </p:nvSpPr>
        <p:spPr/>
        <p:txBody>
          <a:bodyPr/>
          <a:lstStyle/>
          <a:p>
            <a:fld id="{B061A2B4-C5CD-4CF2-A73E-6655A3FF1AF4}" type="slidenum">
              <a:rPr lang="en-US" smtClean="0"/>
              <a:t>2</a:t>
            </a:fld>
            <a:endParaRPr lang="en-US"/>
          </a:p>
        </p:txBody>
      </p:sp>
      <p:sp>
        <p:nvSpPr>
          <p:cNvPr id="5" name="Date Placeholder 4"/>
          <p:cNvSpPr>
            <a:spLocks noGrp="1"/>
          </p:cNvSpPr>
          <p:nvPr>
            <p:ph type="dt" idx="11"/>
          </p:nvPr>
        </p:nvSpPr>
        <p:spPr/>
        <p:txBody>
          <a:bodyPr/>
          <a:lstStyle/>
          <a:p>
            <a:fld id="{28BE5548-74D4-4D79-8B87-436C5A1C35D2}" type="datetime1">
              <a:rPr lang="en-US" smtClean="0"/>
              <a:t>11/2/2021</a:t>
            </a:fld>
            <a:endParaRPr lang="en-US"/>
          </a:p>
        </p:txBody>
      </p:sp>
      <p:sp>
        <p:nvSpPr>
          <p:cNvPr id="6" name="Header Placeholder 5"/>
          <p:cNvSpPr>
            <a:spLocks noGrp="1"/>
          </p:cNvSpPr>
          <p:nvPr>
            <p:ph type="hdr" sz="quarter" idx="12"/>
          </p:nvPr>
        </p:nvSpPr>
        <p:spPr/>
        <p:txBody>
          <a:bodyPr/>
          <a:lstStyle/>
          <a:p>
            <a:r>
              <a:rPr lang="en-US"/>
              <a:t>MAP: Military Articulation Platform</a:t>
            </a:r>
          </a:p>
        </p:txBody>
      </p:sp>
    </p:spTree>
    <p:extLst>
      <p:ext uri="{BB962C8B-B14F-4D97-AF65-F5344CB8AC3E}">
        <p14:creationId xmlns:p14="http://schemas.microsoft.com/office/powerpoint/2010/main" val="4042771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CB111-F536-4720-95A9-6B249307B508}" type="slidenum">
              <a:rPr lang="en-US" smtClean="0"/>
              <a:t>13</a:t>
            </a:fld>
            <a:endParaRPr lang="en-US"/>
          </a:p>
        </p:txBody>
      </p:sp>
    </p:spTree>
    <p:extLst>
      <p:ext uri="{BB962C8B-B14F-4D97-AF65-F5344CB8AC3E}">
        <p14:creationId xmlns:p14="http://schemas.microsoft.com/office/powerpoint/2010/main" val="309632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r>
              <a:rPr lang="en-US"/>
              <a:t>: Expect </a:t>
            </a:r>
            <a:r>
              <a:rPr lang="en-US" dirty="0"/>
              <a:t>veteran 100,000 post-secondary completions expected each year, it is projected that at least </a:t>
            </a:r>
            <a:r>
              <a:rPr lang="en-US" dirty="0">
                <a:effectLst/>
              </a:rPr>
              <a:t>40,000 of them will be at the bachelor’s level; 25,000 at the associate level; 17,000 master’s degrees; 10,000 vocational education certificates; and 1,500 doctorate or post-doctorate degrees.</a:t>
            </a:r>
            <a:endParaRPr lang="en-US" dirty="0"/>
          </a:p>
        </p:txBody>
      </p:sp>
      <p:sp>
        <p:nvSpPr>
          <p:cNvPr id="4" name="Slide Number Placeholder 3"/>
          <p:cNvSpPr>
            <a:spLocks noGrp="1"/>
          </p:cNvSpPr>
          <p:nvPr>
            <p:ph type="sldNum" sz="quarter" idx="10"/>
          </p:nvPr>
        </p:nvSpPr>
        <p:spPr/>
        <p:txBody>
          <a:bodyPr/>
          <a:lstStyle/>
          <a:p>
            <a:fld id="{B061A2B4-C5CD-4CF2-A73E-6655A3FF1AF4}" type="slidenum">
              <a:rPr lang="en-US" smtClean="0"/>
              <a:t>14</a:t>
            </a:fld>
            <a:endParaRPr lang="en-US"/>
          </a:p>
        </p:txBody>
      </p:sp>
      <p:sp>
        <p:nvSpPr>
          <p:cNvPr id="5" name="Date Placeholder 4"/>
          <p:cNvSpPr>
            <a:spLocks noGrp="1"/>
          </p:cNvSpPr>
          <p:nvPr>
            <p:ph type="dt" idx="11"/>
          </p:nvPr>
        </p:nvSpPr>
        <p:spPr/>
        <p:txBody>
          <a:bodyPr/>
          <a:lstStyle/>
          <a:p>
            <a:fld id="{28BE5548-74D4-4D79-8B87-436C5A1C35D2}" type="datetime1">
              <a:rPr lang="en-US" smtClean="0"/>
              <a:t>11/2/2021</a:t>
            </a:fld>
            <a:endParaRPr lang="en-US"/>
          </a:p>
        </p:txBody>
      </p:sp>
      <p:sp>
        <p:nvSpPr>
          <p:cNvPr id="6" name="Header Placeholder 5"/>
          <p:cNvSpPr>
            <a:spLocks noGrp="1"/>
          </p:cNvSpPr>
          <p:nvPr>
            <p:ph type="hdr" sz="quarter" idx="12"/>
          </p:nvPr>
        </p:nvSpPr>
        <p:spPr/>
        <p:txBody>
          <a:bodyPr/>
          <a:lstStyle/>
          <a:p>
            <a:r>
              <a:rPr lang="en-US"/>
              <a:t>MAP: Military Articulation Platform</a:t>
            </a:r>
          </a:p>
        </p:txBody>
      </p:sp>
    </p:spTree>
    <p:extLst>
      <p:ext uri="{BB962C8B-B14F-4D97-AF65-F5344CB8AC3E}">
        <p14:creationId xmlns:p14="http://schemas.microsoft.com/office/powerpoint/2010/main" val="2876646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defRPr/>
            </a:pPr>
            <a:r>
              <a:rPr lang="en-US" b="1" dirty="0">
                <a:solidFill>
                  <a:schemeClr val="bg1"/>
                </a:solidFill>
              </a:rPr>
              <a:t>Garth</a:t>
            </a:r>
          </a:p>
          <a:p>
            <a:pPr marL="232943" indent="-232943" defTabSz="931774">
              <a:buFontTx/>
              <a:buAutoNum type="arabicPeriod"/>
              <a:defRPr/>
            </a:pPr>
            <a:r>
              <a:rPr lang="en-US" b="1" dirty="0">
                <a:solidFill>
                  <a:schemeClr val="bg1"/>
                </a:solidFill>
              </a:rPr>
              <a:t>Connections: </a:t>
            </a:r>
            <a:r>
              <a:rPr lang="en-US" dirty="0">
                <a:solidFill>
                  <a:schemeClr val="bg1"/>
                </a:solidFill>
              </a:rPr>
              <a:t>Military Courses with related MOS (allows MOS-based evaluation rather that requiring individual JST)</a:t>
            </a:r>
          </a:p>
          <a:p>
            <a:pPr marL="232943" indent="-232943" defTabSz="931774">
              <a:buFontTx/>
              <a:buAutoNum type="arabicPeriod"/>
              <a:defRPr/>
            </a:pPr>
            <a:endParaRPr lang="en-US" dirty="0">
              <a:solidFill>
                <a:schemeClr val="bg1"/>
              </a:solidFill>
            </a:endParaRPr>
          </a:p>
          <a:p>
            <a:pPr marL="232943" indent="-232943" defTabSz="931774">
              <a:buFont typeface="+mj-lt"/>
              <a:buAutoNum type="arabicPeriod"/>
              <a:defRPr/>
            </a:pPr>
            <a:r>
              <a:rPr lang="en-US" b="1" dirty="0">
                <a:solidFill>
                  <a:schemeClr val="bg1"/>
                </a:solidFill>
              </a:rPr>
              <a:t>Faculty Based Decisions: </a:t>
            </a:r>
            <a:r>
              <a:rPr lang="en-US" dirty="0">
                <a:solidFill>
                  <a:schemeClr val="bg1"/>
                </a:solidFill>
              </a:rPr>
              <a:t>Discipline experts approve/disapprove.</a:t>
            </a:r>
            <a:br>
              <a:rPr lang="en-US" dirty="0">
                <a:solidFill>
                  <a:schemeClr val="bg1"/>
                </a:solidFill>
              </a:rPr>
            </a:br>
            <a:r>
              <a:rPr lang="en-US" dirty="0"/>
              <a:t>If you imagine setting up credit for prior learning for new military</a:t>
            </a:r>
            <a:r>
              <a:rPr lang="en-US" baseline="0" dirty="0"/>
              <a:t> </a:t>
            </a:r>
            <a:r>
              <a:rPr lang="en-US" dirty="0"/>
              <a:t>recruits going into basic training, you can see how this would not go well with the drill sergeants (faculty). Recruit brings his/her letter that says, “Congratulations, you can skip boot camp because you got an A in high school PE.” </a:t>
            </a:r>
            <a:br>
              <a:rPr lang="en-US" dirty="0"/>
            </a:br>
            <a:r>
              <a:rPr lang="en-US" dirty="0"/>
              <a:t/>
            </a:r>
            <a:br>
              <a:rPr lang="en-US" dirty="0"/>
            </a:br>
            <a:r>
              <a:rPr lang="en-US" dirty="0"/>
              <a:t>We address this in MAP by relying on the ongoing work of ACE to evaluate and add legitimacy to the process and relies on faculty to approve each course equivalency (articulation). We then give faculty to chance to approve/disapprove all articulation recommendations. </a:t>
            </a:r>
            <a:r>
              <a:rPr lang="en-US" i="1" dirty="0"/>
              <a:t>The Statewide Academic Senate fully supports MAP implementation</a:t>
            </a:r>
            <a:r>
              <a:rPr lang="en-US" dirty="0"/>
              <a:t>.</a:t>
            </a:r>
          </a:p>
          <a:p>
            <a:pPr marL="232943" indent="-232943">
              <a:buFont typeface="+mj-lt"/>
              <a:buAutoNum type="arabicPeriod"/>
            </a:pPr>
            <a:endParaRPr lang="en-US" dirty="0">
              <a:solidFill>
                <a:schemeClr val="bg1"/>
              </a:solidFill>
            </a:endParaRPr>
          </a:p>
          <a:p>
            <a:pPr marL="232943" indent="-232943" defTabSz="931774">
              <a:buFont typeface="+mj-lt"/>
              <a:buAutoNum type="arabicPeriod"/>
              <a:defRPr/>
            </a:pPr>
            <a:r>
              <a:rPr lang="en-US" b="1" dirty="0">
                <a:solidFill>
                  <a:schemeClr val="bg1"/>
                </a:solidFill>
              </a:rPr>
              <a:t>Big Incentives: </a:t>
            </a:r>
            <a:r>
              <a:rPr lang="en-US" dirty="0">
                <a:solidFill>
                  <a:schemeClr val="bg1"/>
                </a:solidFill>
              </a:rPr>
              <a:t>Outreach is Integrated (Basic Articulations Before Vet Arrival). This is a sustainability strategy. </a:t>
            </a:r>
            <a:r>
              <a:rPr lang="en-US" dirty="0"/>
              <a:t>While MAP enabled colleges will be losing credit coursework to prior learning, they will be gaining the student, whom they would not have had were it not for the MAP outreach capabilities. It is critical that MAP contain a reliable database of veteran contact information complete with MOS. This will enable participating colleges to recruit and expand access for veterans in their region.</a:t>
            </a:r>
            <a:r>
              <a:rPr lang="en-US" baseline="0" dirty="0"/>
              <a:t> </a:t>
            </a:r>
            <a:br>
              <a:rPr lang="en-US" baseline="0" dirty="0"/>
            </a:br>
            <a:r>
              <a:rPr lang="en-US" baseline="0" dirty="0"/>
              <a:t/>
            </a:r>
            <a:br>
              <a:rPr lang="en-US" baseline="0" dirty="0"/>
            </a:br>
            <a:r>
              <a:rPr lang="en-US" dirty="0"/>
              <a:t>Also with respect to incentives, we believe a scalable solution will emerge from a public private partnership. We are designing MAP at Norco College in partnership with ITPI, a private software designer with deep experience in designing CCC catalog and schedule systems.</a:t>
            </a:r>
            <a:br>
              <a:rPr lang="en-US" dirty="0"/>
            </a:br>
            <a:r>
              <a:rPr lang="en-US" dirty="0"/>
              <a:t> </a:t>
            </a:r>
          </a:p>
          <a:p>
            <a:pPr marL="232943" indent="-232943" defTabSz="931774">
              <a:buFont typeface="+mj-lt"/>
              <a:buAutoNum type="arabicPeriod"/>
              <a:defRPr/>
            </a:pPr>
            <a:r>
              <a:rPr lang="en-US" b="1" dirty="0">
                <a:solidFill>
                  <a:schemeClr val="bg1"/>
                </a:solidFill>
              </a:rPr>
              <a:t>Automated and Integrated. </a:t>
            </a:r>
            <a:r>
              <a:rPr lang="en-US" dirty="0">
                <a:solidFill>
                  <a:schemeClr val="bg1"/>
                </a:solidFill>
              </a:rPr>
              <a:t>Existing ERP and Curriculum system data is used (via API) where possible. The system will become</a:t>
            </a:r>
            <a:r>
              <a:rPr lang="en-US" baseline="0" dirty="0">
                <a:solidFill>
                  <a:schemeClr val="bg1"/>
                </a:solidFill>
              </a:rPr>
              <a:t> a learning system as it matures through diverse use.</a:t>
            </a:r>
            <a:br>
              <a:rPr lang="en-US" baseline="0" dirty="0">
                <a:solidFill>
                  <a:schemeClr val="bg1"/>
                </a:solidFill>
              </a:rPr>
            </a:br>
            <a:endParaRPr lang="en-US" baseline="0" dirty="0">
              <a:solidFill>
                <a:schemeClr val="bg1"/>
              </a:solidFill>
            </a:endParaRPr>
          </a:p>
          <a:p>
            <a:pPr marL="232943" indent="-232943" defTabSz="931774">
              <a:buFont typeface="+mj-lt"/>
              <a:buAutoNum type="arabicPeriod"/>
              <a:defRPr/>
            </a:pPr>
            <a:r>
              <a:rPr lang="en-US" b="1" dirty="0">
                <a:solidFill>
                  <a:schemeClr val="bg1"/>
                </a:solidFill>
              </a:rPr>
              <a:t>Transparent to Other Colleges </a:t>
            </a:r>
            <a:r>
              <a:rPr lang="en-US" dirty="0">
                <a:solidFill>
                  <a:schemeClr val="bg1"/>
                </a:solidFill>
              </a:rPr>
              <a:t>– Articulations of colleges can be adopted by peer colleges. This will later be made easier with the integration of CID, CIP, TOP, and TES codes associated with courses and programs. Early adopters will end up doing much of the work and we anticipate common practices to emerge along the way.</a:t>
            </a:r>
            <a:br>
              <a:rPr lang="en-US" dirty="0">
                <a:solidFill>
                  <a:schemeClr val="bg1"/>
                </a:solidFill>
              </a:rPr>
            </a:br>
            <a:endParaRPr lang="en-US" dirty="0">
              <a:solidFill>
                <a:schemeClr val="bg1"/>
              </a:solidFill>
            </a:endParaRPr>
          </a:p>
          <a:p>
            <a:pPr marL="232943" indent="-232943" defTabSz="931774">
              <a:buFont typeface="+mj-lt"/>
              <a:buAutoNum type="arabicPeriod"/>
              <a:defRPr/>
            </a:pPr>
            <a:r>
              <a:rPr lang="en-US" b="1" dirty="0">
                <a:solidFill>
                  <a:schemeClr val="bg1"/>
                </a:solidFill>
              </a:rPr>
              <a:t>Colleges Must Qualify </a:t>
            </a:r>
            <a:r>
              <a:rPr lang="en-US" dirty="0">
                <a:solidFill>
                  <a:schemeClr val="bg1"/>
                </a:solidFill>
              </a:rPr>
              <a:t>to Access MAP and outreach data. This is important because we do not want to see MAP devolve into a money-making opportunity for recruiters. This is the reason we intend to build in from the beginning a set of minimum</a:t>
            </a:r>
            <a:r>
              <a:rPr lang="en-US" baseline="0" dirty="0">
                <a:solidFill>
                  <a:schemeClr val="bg1"/>
                </a:solidFill>
              </a:rPr>
              <a:t> guarantees and services MAP Enabled colleges will provide vets. These include:</a:t>
            </a:r>
            <a:br>
              <a:rPr lang="en-US" baseline="0" dirty="0">
                <a:solidFill>
                  <a:schemeClr val="bg1"/>
                </a:solidFill>
              </a:rPr>
            </a:br>
            <a:r>
              <a:rPr lang="en-US" baseline="0" dirty="0">
                <a:solidFill>
                  <a:schemeClr val="bg1"/>
                </a:solidFill>
              </a:rPr>
              <a:t/>
            </a:r>
            <a:br>
              <a:rPr lang="en-US" baseline="0" dirty="0">
                <a:solidFill>
                  <a:schemeClr val="bg1"/>
                </a:solidFill>
              </a:rPr>
            </a:br>
            <a:endParaRPr lang="en-US" dirty="0">
              <a:solidFill>
                <a:schemeClr val="bg1"/>
              </a:solidFill>
            </a:endParaRPr>
          </a:p>
          <a:p>
            <a:pPr defTabSz="931774">
              <a:defRPr/>
            </a:pPr>
            <a:endParaRPr lang="en-US" dirty="0">
              <a:solidFill>
                <a:schemeClr val="bg1"/>
              </a:solidFill>
            </a:endParaRPr>
          </a:p>
          <a:p>
            <a:pPr defTabSz="931774">
              <a:defRPr/>
            </a:pPr>
            <a:endParaRPr lang="en-US" dirty="0">
              <a:solidFill>
                <a:schemeClr val="bg1"/>
              </a:solidFill>
            </a:endParaRP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B061A2B4-C5CD-4CF2-A73E-6655A3FF1AF4}" type="slidenum">
              <a:rPr lang="en-US" smtClean="0"/>
              <a:t>16</a:t>
            </a:fld>
            <a:endParaRPr lang="en-US" dirty="0"/>
          </a:p>
        </p:txBody>
      </p:sp>
    </p:spTree>
    <p:extLst>
      <p:ext uri="{BB962C8B-B14F-4D97-AF65-F5344CB8AC3E}">
        <p14:creationId xmlns:p14="http://schemas.microsoft.com/office/powerpoint/2010/main" val="2497997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232943" indent="-232943" defTabSz="931774">
              <a:buFontTx/>
              <a:buAutoNum type="arabicPeriod"/>
              <a:defRPr/>
            </a:pPr>
            <a:r>
              <a:rPr lang="en-US" b="1" dirty="0">
                <a:solidFill>
                  <a:schemeClr val="bg1"/>
                </a:solidFill>
              </a:rPr>
              <a:t>Connections: </a:t>
            </a:r>
            <a:r>
              <a:rPr lang="en-US" dirty="0">
                <a:solidFill>
                  <a:schemeClr val="bg1"/>
                </a:solidFill>
              </a:rPr>
              <a:t>Military Courses with related MOS (allows MOS-based evaluation rather that requiring individual JST)</a:t>
            </a:r>
          </a:p>
          <a:p>
            <a:pPr marL="232943" indent="-232943" defTabSz="931774">
              <a:buFontTx/>
              <a:buAutoNum type="arabicPeriod"/>
              <a:defRPr/>
            </a:pPr>
            <a:endParaRPr lang="en-US" dirty="0">
              <a:solidFill>
                <a:schemeClr val="bg1"/>
              </a:solidFill>
            </a:endParaRPr>
          </a:p>
          <a:p>
            <a:pPr marL="232943" indent="-232943" defTabSz="931774">
              <a:buFont typeface="+mj-lt"/>
              <a:buAutoNum type="arabicPeriod"/>
              <a:defRPr/>
            </a:pPr>
            <a:r>
              <a:rPr lang="en-US" b="1" dirty="0">
                <a:solidFill>
                  <a:schemeClr val="bg1"/>
                </a:solidFill>
              </a:rPr>
              <a:t>Faculty Based Decisions: </a:t>
            </a:r>
            <a:r>
              <a:rPr lang="en-US" dirty="0">
                <a:solidFill>
                  <a:schemeClr val="bg1"/>
                </a:solidFill>
              </a:rPr>
              <a:t>Discipline experts approve/disapprove.</a:t>
            </a:r>
            <a:br>
              <a:rPr lang="en-US" dirty="0">
                <a:solidFill>
                  <a:schemeClr val="bg1"/>
                </a:solidFill>
              </a:rPr>
            </a:br>
            <a:r>
              <a:rPr lang="en-US" dirty="0"/>
              <a:t>If you imagine setting up credit for prior learning for new military</a:t>
            </a:r>
            <a:r>
              <a:rPr lang="en-US" baseline="0" dirty="0"/>
              <a:t> </a:t>
            </a:r>
            <a:r>
              <a:rPr lang="en-US" dirty="0"/>
              <a:t>recruits going into basic training, you can see how this would not go well with the drill sergeants (faculty). Recruit brings his/her letter that says, “Congratulations, you can skip boot camp because you got an A in high school PE.” </a:t>
            </a:r>
            <a:br>
              <a:rPr lang="en-US" dirty="0"/>
            </a:br>
            <a:r>
              <a:rPr lang="en-US" dirty="0"/>
              <a:t/>
            </a:r>
            <a:br>
              <a:rPr lang="en-US" dirty="0"/>
            </a:br>
            <a:r>
              <a:rPr lang="en-US" dirty="0"/>
              <a:t>We address this in MAP by relying on the ongoing work of ACE to evaluate and add legitimacy to the process and relies on faculty to approve each course equivalency (articulation). We then give faculty to chance to approve/disapprove all articulation recommendations. </a:t>
            </a:r>
            <a:r>
              <a:rPr lang="en-US" i="1" dirty="0"/>
              <a:t>The Statewide Academic Senate fully supports MAP implementation</a:t>
            </a:r>
            <a:r>
              <a:rPr lang="en-US" dirty="0"/>
              <a:t>.</a:t>
            </a:r>
          </a:p>
          <a:p>
            <a:pPr marL="232943" indent="-232943">
              <a:buFont typeface="+mj-lt"/>
              <a:buAutoNum type="arabicPeriod"/>
            </a:pPr>
            <a:endParaRPr lang="en-US" dirty="0">
              <a:solidFill>
                <a:schemeClr val="bg1"/>
              </a:solidFill>
            </a:endParaRPr>
          </a:p>
          <a:p>
            <a:pPr marL="232943" indent="-232943" defTabSz="931774">
              <a:buFont typeface="+mj-lt"/>
              <a:buAutoNum type="arabicPeriod"/>
              <a:defRPr/>
            </a:pPr>
            <a:r>
              <a:rPr lang="en-US" b="1" dirty="0">
                <a:solidFill>
                  <a:schemeClr val="bg1"/>
                </a:solidFill>
              </a:rPr>
              <a:t>Big Incentives: </a:t>
            </a:r>
            <a:r>
              <a:rPr lang="en-US" dirty="0">
                <a:solidFill>
                  <a:schemeClr val="bg1"/>
                </a:solidFill>
              </a:rPr>
              <a:t>Outreach is Integrated (Basic Articulations Before Vet Arrival). This is a sustainability strategy. </a:t>
            </a:r>
            <a:r>
              <a:rPr lang="en-US" dirty="0"/>
              <a:t>While MAP enabled colleges will be losing credit coursework to prior learning, they will be gaining the student, whom they would not have had were it not for the MAP outreach capabilities. It is critical that MAP contain a reliable database of veteran contact information complete with MOS. This will enable participating colleges to recruit and expand access for veterans in their region.</a:t>
            </a:r>
            <a:r>
              <a:rPr lang="en-US" baseline="0" dirty="0"/>
              <a:t> </a:t>
            </a:r>
            <a:br>
              <a:rPr lang="en-US" baseline="0" dirty="0"/>
            </a:br>
            <a:endParaRPr lang="en-US" dirty="0"/>
          </a:p>
          <a:p>
            <a:pPr marL="232943" indent="-232943" defTabSz="931774">
              <a:buFont typeface="+mj-lt"/>
              <a:buAutoNum type="arabicPeriod"/>
              <a:defRPr/>
            </a:pPr>
            <a:r>
              <a:rPr lang="en-US" b="1" dirty="0">
                <a:solidFill>
                  <a:schemeClr val="bg1"/>
                </a:solidFill>
              </a:rPr>
              <a:t>Automated and Integrated. </a:t>
            </a:r>
            <a:r>
              <a:rPr lang="en-US" dirty="0">
                <a:solidFill>
                  <a:schemeClr val="bg1"/>
                </a:solidFill>
              </a:rPr>
              <a:t>Existing ERP and Curriculum system data is used (via API) where possible. The system will become</a:t>
            </a:r>
            <a:r>
              <a:rPr lang="en-US" baseline="0" dirty="0">
                <a:solidFill>
                  <a:schemeClr val="bg1"/>
                </a:solidFill>
              </a:rPr>
              <a:t> a learning system as it matures through diverse use.</a:t>
            </a:r>
            <a:br>
              <a:rPr lang="en-US" baseline="0" dirty="0">
                <a:solidFill>
                  <a:schemeClr val="bg1"/>
                </a:solidFill>
              </a:rPr>
            </a:br>
            <a:endParaRPr lang="en-US" baseline="0" dirty="0">
              <a:solidFill>
                <a:schemeClr val="bg1"/>
              </a:solidFill>
            </a:endParaRPr>
          </a:p>
          <a:p>
            <a:pPr marL="232943" indent="-232943" defTabSz="931774">
              <a:buFont typeface="+mj-lt"/>
              <a:buAutoNum type="arabicPeriod"/>
              <a:defRPr/>
            </a:pPr>
            <a:r>
              <a:rPr lang="en-US" b="1" dirty="0">
                <a:solidFill>
                  <a:schemeClr val="bg1"/>
                </a:solidFill>
              </a:rPr>
              <a:t>Transparent to Other Colleges </a:t>
            </a:r>
            <a:r>
              <a:rPr lang="en-US" dirty="0">
                <a:solidFill>
                  <a:schemeClr val="bg1"/>
                </a:solidFill>
              </a:rPr>
              <a:t>– Articulations of colleges can be adopted by peer colleges. This will later be made easier with the integration of CID, CIP, TOP, and TES codes associated with courses and programs. Early adopters will end up doing much of the work and we anticipate common practices to emerge along the way.</a:t>
            </a:r>
            <a:br>
              <a:rPr lang="en-US" dirty="0">
                <a:solidFill>
                  <a:schemeClr val="bg1"/>
                </a:solidFill>
              </a:rPr>
            </a:br>
            <a:endParaRPr lang="en-US" dirty="0">
              <a:solidFill>
                <a:schemeClr val="bg1"/>
              </a:solidFill>
            </a:endParaRPr>
          </a:p>
          <a:p>
            <a:pPr marL="232943" indent="-232943" defTabSz="931774">
              <a:buFont typeface="+mj-lt"/>
              <a:buAutoNum type="arabicPeriod"/>
              <a:defRPr/>
            </a:pPr>
            <a:r>
              <a:rPr lang="en-US" b="1" dirty="0">
                <a:solidFill>
                  <a:schemeClr val="bg1"/>
                </a:solidFill>
              </a:rPr>
              <a:t>Colleges Must Qualify </a:t>
            </a:r>
            <a:r>
              <a:rPr lang="en-US" dirty="0">
                <a:solidFill>
                  <a:schemeClr val="bg1"/>
                </a:solidFill>
              </a:rPr>
              <a:t>to Access MAP and outreach data. This is important because we do not want to see MAP devolve into a money-making opportunity for proprietary school recruiters. This is the reason we intend to build in from the beginning a set of minimum</a:t>
            </a:r>
            <a:r>
              <a:rPr lang="en-US" baseline="0" dirty="0">
                <a:solidFill>
                  <a:schemeClr val="bg1"/>
                </a:solidFill>
              </a:rPr>
              <a:t> guarantees and services MAP Enabled colleges will provide vets. These include:</a:t>
            </a:r>
            <a:br>
              <a:rPr lang="en-US" baseline="0" dirty="0">
                <a:solidFill>
                  <a:schemeClr val="bg1"/>
                </a:solidFill>
              </a:rPr>
            </a:br>
            <a:r>
              <a:rPr lang="en-US" baseline="0" dirty="0">
                <a:solidFill>
                  <a:schemeClr val="bg1"/>
                </a:solidFill>
              </a:rPr>
              <a:t/>
            </a:r>
            <a:br>
              <a:rPr lang="en-US" baseline="0" dirty="0">
                <a:solidFill>
                  <a:schemeClr val="bg1"/>
                </a:solidFill>
              </a:rPr>
            </a:br>
            <a:endParaRPr lang="en-US" dirty="0">
              <a:solidFill>
                <a:schemeClr val="bg1"/>
              </a:solidFill>
            </a:endParaRPr>
          </a:p>
          <a:p>
            <a:pPr defTabSz="931774">
              <a:defRPr/>
            </a:pPr>
            <a:endParaRPr lang="en-US" dirty="0">
              <a:solidFill>
                <a:schemeClr val="bg1"/>
              </a:solidFill>
            </a:endParaRPr>
          </a:p>
          <a:p>
            <a:pPr defTabSz="931774">
              <a:defRPr/>
            </a:pPr>
            <a:endParaRPr lang="en-US" dirty="0">
              <a:solidFill>
                <a:schemeClr val="bg1"/>
              </a:solidFill>
            </a:endParaRP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B061A2B4-C5CD-4CF2-A73E-6655A3FF1AF4}" type="slidenum">
              <a:rPr lang="en-US" smtClean="0"/>
              <a:t>17</a:t>
            </a:fld>
            <a:endParaRPr lang="en-US" dirty="0"/>
          </a:p>
        </p:txBody>
      </p:sp>
    </p:spTree>
    <p:extLst>
      <p:ext uri="{BB962C8B-B14F-4D97-AF65-F5344CB8AC3E}">
        <p14:creationId xmlns:p14="http://schemas.microsoft.com/office/powerpoint/2010/main" val="275601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61A2B4-C5CD-4CF2-A73E-6655A3FF1AF4}" type="slidenum">
              <a:rPr lang="en-US" smtClean="0"/>
              <a:t>18</a:t>
            </a:fld>
            <a:endParaRPr lang="en-US"/>
          </a:p>
        </p:txBody>
      </p:sp>
      <p:sp>
        <p:nvSpPr>
          <p:cNvPr id="5" name="Date Placeholder 4"/>
          <p:cNvSpPr>
            <a:spLocks noGrp="1"/>
          </p:cNvSpPr>
          <p:nvPr>
            <p:ph type="dt" idx="11"/>
          </p:nvPr>
        </p:nvSpPr>
        <p:spPr/>
        <p:txBody>
          <a:bodyPr/>
          <a:lstStyle/>
          <a:p>
            <a:fld id="{F7C7B3A6-054E-437B-AB59-FBA203B32162}" type="datetime1">
              <a:rPr lang="en-US" smtClean="0"/>
              <a:t>11/2/2021</a:t>
            </a:fld>
            <a:endParaRPr lang="en-US"/>
          </a:p>
        </p:txBody>
      </p:sp>
      <p:sp>
        <p:nvSpPr>
          <p:cNvPr id="6" name="Header Placeholder 5"/>
          <p:cNvSpPr>
            <a:spLocks noGrp="1"/>
          </p:cNvSpPr>
          <p:nvPr>
            <p:ph type="hdr" sz="quarter" idx="12"/>
          </p:nvPr>
        </p:nvSpPr>
        <p:spPr/>
        <p:txBody>
          <a:bodyPr/>
          <a:lstStyle/>
          <a:p>
            <a:r>
              <a:rPr lang="en-US"/>
              <a:t>MAP: Military Articulation Platform</a:t>
            </a:r>
          </a:p>
        </p:txBody>
      </p:sp>
    </p:spTree>
    <p:extLst>
      <p:ext uri="{BB962C8B-B14F-4D97-AF65-F5344CB8AC3E}">
        <p14:creationId xmlns:p14="http://schemas.microsoft.com/office/powerpoint/2010/main" val="1828183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sz="1100" dirty="0">
              <a:solidFill>
                <a:schemeClr val="bg1"/>
              </a:solidFill>
            </a:endParaRPr>
          </a:p>
        </p:txBody>
      </p:sp>
      <p:sp>
        <p:nvSpPr>
          <p:cNvPr id="4" name="Slide Number Placeholder 3"/>
          <p:cNvSpPr>
            <a:spLocks noGrp="1"/>
          </p:cNvSpPr>
          <p:nvPr>
            <p:ph type="sldNum" sz="quarter" idx="10"/>
          </p:nvPr>
        </p:nvSpPr>
        <p:spPr/>
        <p:txBody>
          <a:bodyPr/>
          <a:lstStyle/>
          <a:p>
            <a:fld id="{B061A2B4-C5CD-4CF2-A73E-6655A3FF1AF4}" type="slidenum">
              <a:rPr lang="en-US" smtClean="0"/>
              <a:t>26</a:t>
            </a:fld>
            <a:endParaRPr lang="en-US" dirty="0"/>
          </a:p>
        </p:txBody>
      </p:sp>
      <p:sp>
        <p:nvSpPr>
          <p:cNvPr id="5" name="Date Placeholder 4"/>
          <p:cNvSpPr>
            <a:spLocks noGrp="1"/>
          </p:cNvSpPr>
          <p:nvPr>
            <p:ph type="dt" idx="11"/>
          </p:nvPr>
        </p:nvSpPr>
        <p:spPr/>
        <p:txBody>
          <a:bodyPr/>
          <a:lstStyle/>
          <a:p>
            <a:fld id="{B533B4FE-82BB-4C73-8D9A-E78E6F50F36B}" type="datetime1">
              <a:rPr lang="en-US" smtClean="0"/>
              <a:t>11/2/2021</a:t>
            </a:fld>
            <a:endParaRPr lang="en-US" dirty="0"/>
          </a:p>
        </p:txBody>
      </p:sp>
      <p:sp>
        <p:nvSpPr>
          <p:cNvPr id="6" name="Header Placeholder 5"/>
          <p:cNvSpPr>
            <a:spLocks noGrp="1"/>
          </p:cNvSpPr>
          <p:nvPr>
            <p:ph type="hdr" sz="quarter" idx="12"/>
          </p:nvPr>
        </p:nvSpPr>
        <p:spPr/>
        <p:txBody>
          <a:bodyPr/>
          <a:lstStyle/>
          <a:p>
            <a:r>
              <a:rPr lang="en-US" dirty="0"/>
              <a:t>MAP: Military Articulation Platform</a:t>
            </a:r>
          </a:p>
        </p:txBody>
      </p:sp>
    </p:spTree>
    <p:extLst>
      <p:ext uri="{BB962C8B-B14F-4D97-AF65-F5344CB8AC3E}">
        <p14:creationId xmlns:p14="http://schemas.microsoft.com/office/powerpoint/2010/main" val="370942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sz="1100" dirty="0">
              <a:solidFill>
                <a:schemeClr val="bg1"/>
              </a:solidFill>
            </a:endParaRPr>
          </a:p>
        </p:txBody>
      </p:sp>
      <p:sp>
        <p:nvSpPr>
          <p:cNvPr id="4" name="Slide Number Placeholder 3"/>
          <p:cNvSpPr>
            <a:spLocks noGrp="1"/>
          </p:cNvSpPr>
          <p:nvPr>
            <p:ph type="sldNum" sz="quarter" idx="10"/>
          </p:nvPr>
        </p:nvSpPr>
        <p:spPr/>
        <p:txBody>
          <a:bodyPr/>
          <a:lstStyle/>
          <a:p>
            <a:fld id="{B061A2B4-C5CD-4CF2-A73E-6655A3FF1AF4}" type="slidenum">
              <a:rPr lang="en-US" smtClean="0"/>
              <a:t>27</a:t>
            </a:fld>
            <a:endParaRPr lang="en-US" dirty="0"/>
          </a:p>
        </p:txBody>
      </p:sp>
      <p:sp>
        <p:nvSpPr>
          <p:cNvPr id="5" name="Date Placeholder 4"/>
          <p:cNvSpPr>
            <a:spLocks noGrp="1"/>
          </p:cNvSpPr>
          <p:nvPr>
            <p:ph type="dt" idx="11"/>
          </p:nvPr>
        </p:nvSpPr>
        <p:spPr/>
        <p:txBody>
          <a:bodyPr/>
          <a:lstStyle/>
          <a:p>
            <a:fld id="{B533B4FE-82BB-4C73-8D9A-E78E6F50F36B}" type="datetime1">
              <a:rPr lang="en-US" smtClean="0"/>
              <a:t>11/2/2021</a:t>
            </a:fld>
            <a:endParaRPr lang="en-US" dirty="0"/>
          </a:p>
        </p:txBody>
      </p:sp>
      <p:sp>
        <p:nvSpPr>
          <p:cNvPr id="6" name="Header Placeholder 5"/>
          <p:cNvSpPr>
            <a:spLocks noGrp="1"/>
          </p:cNvSpPr>
          <p:nvPr>
            <p:ph type="hdr" sz="quarter" idx="12"/>
          </p:nvPr>
        </p:nvSpPr>
        <p:spPr/>
        <p:txBody>
          <a:bodyPr/>
          <a:lstStyle/>
          <a:p>
            <a:r>
              <a:rPr lang="en-US" dirty="0"/>
              <a:t>MAP: Military Articulation Platform</a:t>
            </a:r>
          </a:p>
        </p:txBody>
      </p:sp>
    </p:spTree>
    <p:extLst>
      <p:ext uri="{BB962C8B-B14F-4D97-AF65-F5344CB8AC3E}">
        <p14:creationId xmlns:p14="http://schemas.microsoft.com/office/powerpoint/2010/main" val="538752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schemeClr val="bg1"/>
              </a:solidFill>
            </a:endParaRP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B061A2B4-C5CD-4CF2-A73E-6655A3FF1AF4}" type="slidenum">
              <a:rPr lang="en-US" smtClean="0"/>
              <a:t>32</a:t>
            </a:fld>
            <a:endParaRPr lang="en-US" dirty="0"/>
          </a:p>
        </p:txBody>
      </p:sp>
      <p:sp>
        <p:nvSpPr>
          <p:cNvPr id="5" name="Date Placeholder 4"/>
          <p:cNvSpPr>
            <a:spLocks noGrp="1"/>
          </p:cNvSpPr>
          <p:nvPr>
            <p:ph type="dt" idx="11"/>
          </p:nvPr>
        </p:nvSpPr>
        <p:spPr/>
        <p:txBody>
          <a:bodyPr/>
          <a:lstStyle/>
          <a:p>
            <a:fld id="{A6D30C5E-5BBB-4CA9-9028-C419241CD25C}" type="datetime1">
              <a:rPr lang="en-US" smtClean="0"/>
              <a:t>11/2/2021</a:t>
            </a:fld>
            <a:endParaRPr lang="en-US" dirty="0"/>
          </a:p>
        </p:txBody>
      </p:sp>
      <p:sp>
        <p:nvSpPr>
          <p:cNvPr id="6" name="Header Placeholder 5"/>
          <p:cNvSpPr>
            <a:spLocks noGrp="1"/>
          </p:cNvSpPr>
          <p:nvPr>
            <p:ph type="hdr" sz="quarter" idx="12"/>
          </p:nvPr>
        </p:nvSpPr>
        <p:spPr/>
        <p:txBody>
          <a:bodyPr/>
          <a:lstStyle/>
          <a:p>
            <a:r>
              <a:rPr lang="en-US" dirty="0"/>
              <a:t>MAP: Military Articulation Platform</a:t>
            </a:r>
          </a:p>
        </p:txBody>
      </p:sp>
    </p:spTree>
    <p:extLst>
      <p:ext uri="{BB962C8B-B14F-4D97-AF65-F5344CB8AC3E}">
        <p14:creationId xmlns:p14="http://schemas.microsoft.com/office/powerpoint/2010/main" val="2276593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B061A2B4-C5CD-4CF2-A73E-6655A3FF1AF4}" type="slidenum">
              <a:rPr lang="en-US" smtClean="0"/>
              <a:t>33</a:t>
            </a:fld>
            <a:endParaRPr lang="en-US" dirty="0"/>
          </a:p>
        </p:txBody>
      </p:sp>
      <p:sp>
        <p:nvSpPr>
          <p:cNvPr id="5" name="Date Placeholder 4"/>
          <p:cNvSpPr>
            <a:spLocks noGrp="1"/>
          </p:cNvSpPr>
          <p:nvPr>
            <p:ph type="dt" idx="11"/>
          </p:nvPr>
        </p:nvSpPr>
        <p:spPr/>
        <p:txBody>
          <a:bodyPr/>
          <a:lstStyle/>
          <a:p>
            <a:fld id="{39E0B883-D9DA-45B8-B501-F220AB491911}" type="datetime1">
              <a:rPr lang="en-US" smtClean="0"/>
              <a:t>11/2/2021</a:t>
            </a:fld>
            <a:endParaRPr lang="en-US" dirty="0"/>
          </a:p>
        </p:txBody>
      </p:sp>
      <p:sp>
        <p:nvSpPr>
          <p:cNvPr id="6" name="Header Placeholder 5"/>
          <p:cNvSpPr>
            <a:spLocks noGrp="1"/>
          </p:cNvSpPr>
          <p:nvPr>
            <p:ph type="hdr" sz="quarter" idx="12"/>
          </p:nvPr>
        </p:nvSpPr>
        <p:spPr/>
        <p:txBody>
          <a:bodyPr/>
          <a:lstStyle/>
          <a:p>
            <a:r>
              <a:rPr lang="en-US" dirty="0"/>
              <a:t>MAP: Military Articulation Platform</a:t>
            </a:r>
          </a:p>
        </p:txBody>
      </p:sp>
    </p:spTree>
    <p:extLst>
      <p:ext uri="{BB962C8B-B14F-4D97-AF65-F5344CB8AC3E}">
        <p14:creationId xmlns:p14="http://schemas.microsoft.com/office/powerpoint/2010/main" val="18319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100,000 post-secondary completions expected each year, it is projected that at least </a:t>
            </a:r>
            <a:r>
              <a:rPr lang="en-US" dirty="0">
                <a:effectLst/>
              </a:rPr>
              <a:t>40,000 of them will be at the bachelor’s level; 25,000 at the associate level; 17,000 master’s degrees; 10,000 vocational education certificates; and 1,500 doctorate or post-doctorate degrees.</a:t>
            </a:r>
            <a:endParaRPr lang="en-US" dirty="0"/>
          </a:p>
        </p:txBody>
      </p:sp>
      <p:sp>
        <p:nvSpPr>
          <p:cNvPr id="4" name="Slide Number Placeholder 3"/>
          <p:cNvSpPr>
            <a:spLocks noGrp="1"/>
          </p:cNvSpPr>
          <p:nvPr>
            <p:ph type="sldNum" sz="quarter" idx="10"/>
          </p:nvPr>
        </p:nvSpPr>
        <p:spPr/>
        <p:txBody>
          <a:bodyPr/>
          <a:lstStyle/>
          <a:p>
            <a:fld id="{B061A2B4-C5CD-4CF2-A73E-6655A3FF1AF4}" type="slidenum">
              <a:rPr lang="en-US" smtClean="0"/>
              <a:t>3</a:t>
            </a:fld>
            <a:endParaRPr lang="en-US"/>
          </a:p>
        </p:txBody>
      </p:sp>
      <p:sp>
        <p:nvSpPr>
          <p:cNvPr id="5" name="Date Placeholder 4"/>
          <p:cNvSpPr>
            <a:spLocks noGrp="1"/>
          </p:cNvSpPr>
          <p:nvPr>
            <p:ph type="dt" idx="11"/>
          </p:nvPr>
        </p:nvSpPr>
        <p:spPr/>
        <p:txBody>
          <a:bodyPr/>
          <a:lstStyle/>
          <a:p>
            <a:fld id="{28BE5548-74D4-4D79-8B87-436C5A1C35D2}" type="datetime1">
              <a:rPr lang="en-US" smtClean="0"/>
              <a:t>11/2/2021</a:t>
            </a:fld>
            <a:endParaRPr lang="en-US"/>
          </a:p>
        </p:txBody>
      </p:sp>
      <p:sp>
        <p:nvSpPr>
          <p:cNvPr id="6" name="Header Placeholder 5"/>
          <p:cNvSpPr>
            <a:spLocks noGrp="1"/>
          </p:cNvSpPr>
          <p:nvPr>
            <p:ph type="hdr" sz="quarter" idx="12"/>
          </p:nvPr>
        </p:nvSpPr>
        <p:spPr/>
        <p:txBody>
          <a:bodyPr/>
          <a:lstStyle/>
          <a:p>
            <a:r>
              <a:rPr lang="en-US"/>
              <a:t>MAP: Military Articulation Platform</a:t>
            </a:r>
          </a:p>
        </p:txBody>
      </p:sp>
    </p:spTree>
    <p:extLst>
      <p:ext uri="{BB962C8B-B14F-4D97-AF65-F5344CB8AC3E}">
        <p14:creationId xmlns:p14="http://schemas.microsoft.com/office/powerpoint/2010/main" val="344405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CB111-F536-4720-95A9-6B249307B508}" type="slidenum">
              <a:rPr lang="en-US" smtClean="0"/>
              <a:t>4</a:t>
            </a:fld>
            <a:endParaRPr lang="en-US"/>
          </a:p>
        </p:txBody>
      </p:sp>
    </p:spTree>
    <p:extLst>
      <p:ext uri="{BB962C8B-B14F-4D97-AF65-F5344CB8AC3E}">
        <p14:creationId xmlns:p14="http://schemas.microsoft.com/office/powerpoint/2010/main" val="232614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100,000 post-secondary completions expected each year, it is projected that at least </a:t>
            </a:r>
            <a:r>
              <a:rPr lang="en-US" dirty="0">
                <a:effectLst/>
              </a:rPr>
              <a:t>40,000 of them will be at the bachelor’s level; 25,000 at the associate level; 17,000 master’s degrees; 10,000 vocational education certificates; and 1,500 doctorate or post-doctorate degrees.</a:t>
            </a:r>
            <a:endParaRPr lang="en-US" dirty="0"/>
          </a:p>
        </p:txBody>
      </p:sp>
      <p:sp>
        <p:nvSpPr>
          <p:cNvPr id="4" name="Slide Number Placeholder 3"/>
          <p:cNvSpPr>
            <a:spLocks noGrp="1"/>
          </p:cNvSpPr>
          <p:nvPr>
            <p:ph type="sldNum" sz="quarter" idx="10"/>
          </p:nvPr>
        </p:nvSpPr>
        <p:spPr/>
        <p:txBody>
          <a:bodyPr/>
          <a:lstStyle/>
          <a:p>
            <a:fld id="{B061A2B4-C5CD-4CF2-A73E-6655A3FF1AF4}" type="slidenum">
              <a:rPr lang="en-US" smtClean="0"/>
              <a:t>5</a:t>
            </a:fld>
            <a:endParaRPr lang="en-US"/>
          </a:p>
        </p:txBody>
      </p:sp>
      <p:sp>
        <p:nvSpPr>
          <p:cNvPr id="5" name="Date Placeholder 4"/>
          <p:cNvSpPr>
            <a:spLocks noGrp="1"/>
          </p:cNvSpPr>
          <p:nvPr>
            <p:ph type="dt" idx="11"/>
          </p:nvPr>
        </p:nvSpPr>
        <p:spPr/>
        <p:txBody>
          <a:bodyPr/>
          <a:lstStyle/>
          <a:p>
            <a:fld id="{28BE5548-74D4-4D79-8B87-436C5A1C35D2}" type="datetime1">
              <a:rPr lang="en-US" smtClean="0"/>
              <a:t>11/2/2021</a:t>
            </a:fld>
            <a:endParaRPr lang="en-US"/>
          </a:p>
        </p:txBody>
      </p:sp>
      <p:sp>
        <p:nvSpPr>
          <p:cNvPr id="6" name="Header Placeholder 5"/>
          <p:cNvSpPr>
            <a:spLocks noGrp="1"/>
          </p:cNvSpPr>
          <p:nvPr>
            <p:ph type="hdr" sz="quarter" idx="12"/>
          </p:nvPr>
        </p:nvSpPr>
        <p:spPr/>
        <p:txBody>
          <a:bodyPr/>
          <a:lstStyle/>
          <a:p>
            <a:r>
              <a:rPr lang="en-US"/>
              <a:t>MAP: Military Articulation Platform</a:t>
            </a:r>
          </a:p>
        </p:txBody>
      </p:sp>
    </p:spTree>
    <p:extLst>
      <p:ext uri="{BB962C8B-B14F-4D97-AF65-F5344CB8AC3E}">
        <p14:creationId xmlns:p14="http://schemas.microsoft.com/office/powerpoint/2010/main" val="694227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100,000 post-secondary completions expected each year, it is projected that at least </a:t>
            </a:r>
            <a:r>
              <a:rPr lang="en-US" dirty="0">
                <a:effectLst/>
              </a:rPr>
              <a:t>40,000 of them will be at the bachelor’s level; 25,000 at the associate level; 17,000 master’s degrees; 10,000 vocational education certificates; and 1,500 doctorate or post-doctorate degrees.</a:t>
            </a:r>
            <a:endParaRPr lang="en-US" dirty="0"/>
          </a:p>
        </p:txBody>
      </p:sp>
      <p:sp>
        <p:nvSpPr>
          <p:cNvPr id="4" name="Slide Number Placeholder 3"/>
          <p:cNvSpPr>
            <a:spLocks noGrp="1"/>
          </p:cNvSpPr>
          <p:nvPr>
            <p:ph type="sldNum" sz="quarter" idx="10"/>
          </p:nvPr>
        </p:nvSpPr>
        <p:spPr/>
        <p:txBody>
          <a:bodyPr/>
          <a:lstStyle/>
          <a:p>
            <a:fld id="{B061A2B4-C5CD-4CF2-A73E-6655A3FF1AF4}" type="slidenum">
              <a:rPr lang="en-US" smtClean="0"/>
              <a:t>6</a:t>
            </a:fld>
            <a:endParaRPr lang="en-US"/>
          </a:p>
        </p:txBody>
      </p:sp>
      <p:sp>
        <p:nvSpPr>
          <p:cNvPr id="5" name="Date Placeholder 4"/>
          <p:cNvSpPr>
            <a:spLocks noGrp="1"/>
          </p:cNvSpPr>
          <p:nvPr>
            <p:ph type="dt" idx="11"/>
          </p:nvPr>
        </p:nvSpPr>
        <p:spPr/>
        <p:txBody>
          <a:bodyPr/>
          <a:lstStyle/>
          <a:p>
            <a:fld id="{28BE5548-74D4-4D79-8B87-436C5A1C35D2}" type="datetime1">
              <a:rPr lang="en-US" smtClean="0"/>
              <a:t>11/2/2021</a:t>
            </a:fld>
            <a:endParaRPr lang="en-US"/>
          </a:p>
        </p:txBody>
      </p:sp>
      <p:sp>
        <p:nvSpPr>
          <p:cNvPr id="6" name="Header Placeholder 5"/>
          <p:cNvSpPr>
            <a:spLocks noGrp="1"/>
          </p:cNvSpPr>
          <p:nvPr>
            <p:ph type="hdr" sz="quarter" idx="12"/>
          </p:nvPr>
        </p:nvSpPr>
        <p:spPr/>
        <p:txBody>
          <a:bodyPr/>
          <a:lstStyle/>
          <a:p>
            <a:r>
              <a:rPr lang="en-US"/>
              <a:t>MAP: Military Articulation Platform</a:t>
            </a:r>
          </a:p>
        </p:txBody>
      </p:sp>
    </p:spTree>
    <p:extLst>
      <p:ext uri="{BB962C8B-B14F-4D97-AF65-F5344CB8AC3E}">
        <p14:creationId xmlns:p14="http://schemas.microsoft.com/office/powerpoint/2010/main" val="16550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https://www.jec.senate.gov/public/_cache/files/26971be7-ba33-4417-8cbc-c6022e734321/jec-veterans-day-fact-sheet-2016.pdf</a:t>
            </a:r>
          </a:p>
          <a:p>
            <a:r>
              <a:rPr lang="en-US" dirty="0">
                <a:effectLst/>
                <a:latin typeface="Times New Roman" panose="02020603050405020304" pitchFamily="18" charset="0"/>
              </a:rPr>
              <a:t>22 JEC Democratic staff calculations based on data from the Bureau of Labor Statistics, Employment Situation of Veterans – </a:t>
            </a:r>
            <a:r>
              <a:rPr lang="en-US" dirty="0"/>
              <a:t/>
            </a:r>
            <a:br>
              <a:rPr lang="en-US" dirty="0"/>
            </a:br>
            <a:r>
              <a:rPr lang="en-US" dirty="0">
                <a:effectLst/>
                <a:latin typeface="Times New Roman" panose="02020603050405020304" pitchFamily="18" charset="0"/>
              </a:rPr>
              <a:t>2015 Table 3: Employment status of person 25 years and over by veteran status, period of service, and educational </a:t>
            </a:r>
            <a:r>
              <a:rPr lang="en-US" dirty="0"/>
              <a:t/>
            </a:r>
            <a:br>
              <a:rPr lang="en-US" dirty="0"/>
            </a:br>
            <a:r>
              <a:rPr lang="en-US" dirty="0">
                <a:effectLst/>
                <a:latin typeface="Times New Roman" panose="02020603050405020304" pitchFamily="18" charset="0"/>
              </a:rPr>
              <a:t>attainment, 2014 annual averages (March 22, 2016).</a:t>
            </a:r>
            <a:endParaRPr lang="en-US" dirty="0"/>
          </a:p>
        </p:txBody>
      </p:sp>
      <p:sp>
        <p:nvSpPr>
          <p:cNvPr id="4" name="Slide Number Placeholder 3"/>
          <p:cNvSpPr>
            <a:spLocks noGrp="1"/>
          </p:cNvSpPr>
          <p:nvPr>
            <p:ph type="sldNum" sz="quarter" idx="5"/>
          </p:nvPr>
        </p:nvSpPr>
        <p:spPr/>
        <p:txBody>
          <a:bodyPr/>
          <a:lstStyle/>
          <a:p>
            <a:fld id="{678CB111-F536-4720-95A9-6B249307B508}" type="slidenum">
              <a:rPr lang="en-US" smtClean="0"/>
              <a:t>8</a:t>
            </a:fld>
            <a:endParaRPr lang="en-US" dirty="0"/>
          </a:p>
        </p:txBody>
      </p:sp>
    </p:spTree>
    <p:extLst>
      <p:ext uri="{BB962C8B-B14F-4D97-AF65-F5344CB8AC3E}">
        <p14:creationId xmlns:p14="http://schemas.microsoft.com/office/powerpoint/2010/main" val="3166601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Recognizing Prior Learning in the COVID-19 Era:</a:t>
            </a:r>
            <a:r>
              <a:rPr lang="en-US" dirty="0"/>
              <a:t/>
            </a:r>
            <a:br>
              <a:rPr lang="en-US" dirty="0"/>
            </a:br>
            <a:r>
              <a:rPr lang="en-US" sz="1200" kern="1200" dirty="0">
                <a:solidFill>
                  <a:schemeClr val="tx1"/>
                </a:solidFill>
                <a:effectLst/>
                <a:latin typeface="+mn-lt"/>
                <a:ea typeface="+mn-ea"/>
                <a:cs typeface="+mn-cs"/>
              </a:rPr>
              <a:t>Helping Displaced Workers and Students </a:t>
            </a:r>
            <a:r>
              <a:rPr lang="en-US" dirty="0"/>
              <a:t/>
            </a:r>
            <a:br>
              <a:rPr lang="en-US" dirty="0"/>
            </a:br>
            <a:r>
              <a:rPr lang="en-US" sz="1200" kern="1200" dirty="0">
                <a:solidFill>
                  <a:schemeClr val="tx1"/>
                </a:solidFill>
                <a:effectLst/>
                <a:latin typeface="+mn-lt"/>
                <a:ea typeface="+mn-ea"/>
                <a:cs typeface="+mn-cs"/>
              </a:rPr>
              <a:t>One Credit at a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Twice the higher ed completion rate for adult learners: 49% vs. 27% </a:t>
            </a:r>
          </a:p>
          <a:p>
            <a:r>
              <a:rPr lang="en-US" sz="1200" dirty="0"/>
              <a:t>24,512 adult students (ages 25 and older) who earned </a:t>
            </a:r>
          </a:p>
          <a:p>
            <a:r>
              <a:rPr lang="en-US" sz="1200" dirty="0"/>
              <a:t>PLA credits had a credential completion rate of 49 </a:t>
            </a:r>
          </a:p>
          <a:p>
            <a:r>
              <a:rPr lang="en-US" sz="1200" dirty="0"/>
              <a:t>percent over the seven-and-a-half-year observation </a:t>
            </a:r>
          </a:p>
          <a:p>
            <a:r>
              <a:rPr lang="en-US" sz="1200" dirty="0"/>
              <a:t>period, compared to 27 percent of adult students with </a:t>
            </a:r>
          </a:p>
          <a:p>
            <a:r>
              <a:rPr lang="en-US" sz="1200" dirty="0"/>
              <a:t>no PLA credits. This includes completion of bachelor’s </a:t>
            </a:r>
          </a:p>
          <a:p>
            <a:r>
              <a:rPr lang="en-US" sz="1200" dirty="0"/>
              <a:t>degrees, associate degrees, and certificates. </a:t>
            </a:r>
          </a:p>
          <a:p>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678CB111-F536-4720-95A9-6B249307B508}" type="slidenum">
              <a:rPr lang="en-US" smtClean="0"/>
              <a:t>9</a:t>
            </a:fld>
            <a:endParaRPr lang="en-US" dirty="0"/>
          </a:p>
        </p:txBody>
      </p:sp>
    </p:spTree>
    <p:extLst>
      <p:ext uri="{BB962C8B-B14F-4D97-AF65-F5344CB8AC3E}">
        <p14:creationId xmlns:p14="http://schemas.microsoft.com/office/powerpoint/2010/main" val="1426550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https://www.bls.gov/news.release/pdf/vet.pdf</a:t>
            </a:r>
          </a:p>
        </p:txBody>
      </p:sp>
      <p:sp>
        <p:nvSpPr>
          <p:cNvPr id="4" name="Slide Number Placeholder 3"/>
          <p:cNvSpPr>
            <a:spLocks noGrp="1"/>
          </p:cNvSpPr>
          <p:nvPr>
            <p:ph type="sldNum" sz="quarter" idx="5"/>
          </p:nvPr>
        </p:nvSpPr>
        <p:spPr/>
        <p:txBody>
          <a:bodyPr/>
          <a:lstStyle/>
          <a:p>
            <a:fld id="{678CB111-F536-4720-95A9-6B249307B508}" type="slidenum">
              <a:rPr lang="en-US" smtClean="0"/>
              <a:t>10</a:t>
            </a:fld>
            <a:endParaRPr lang="en-US"/>
          </a:p>
        </p:txBody>
      </p:sp>
    </p:spTree>
    <p:extLst>
      <p:ext uri="{BB962C8B-B14F-4D97-AF65-F5344CB8AC3E}">
        <p14:creationId xmlns:p14="http://schemas.microsoft.com/office/powerpoint/2010/main" val="2965503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https://www.benefits.va.gov/REPORTS/abr/docs/2019-abr-v2.pdf</a:t>
            </a:r>
          </a:p>
          <a:p>
            <a:endParaRPr lang="en-US" dirty="0"/>
          </a:p>
        </p:txBody>
      </p:sp>
      <p:sp>
        <p:nvSpPr>
          <p:cNvPr id="4" name="Slide Number Placeholder 3"/>
          <p:cNvSpPr>
            <a:spLocks noGrp="1"/>
          </p:cNvSpPr>
          <p:nvPr>
            <p:ph type="sldNum" sz="quarter" idx="10"/>
          </p:nvPr>
        </p:nvSpPr>
        <p:spPr/>
        <p:txBody>
          <a:bodyPr/>
          <a:lstStyle/>
          <a:p>
            <a:fld id="{B061A2B4-C5CD-4CF2-A73E-6655A3FF1AF4}" type="slidenum">
              <a:rPr lang="en-US" smtClean="0"/>
              <a:t>12</a:t>
            </a:fld>
            <a:endParaRPr lang="en-US"/>
          </a:p>
        </p:txBody>
      </p:sp>
      <p:sp>
        <p:nvSpPr>
          <p:cNvPr id="5" name="Date Placeholder 4"/>
          <p:cNvSpPr>
            <a:spLocks noGrp="1"/>
          </p:cNvSpPr>
          <p:nvPr>
            <p:ph type="dt" idx="11"/>
          </p:nvPr>
        </p:nvSpPr>
        <p:spPr/>
        <p:txBody>
          <a:bodyPr/>
          <a:lstStyle/>
          <a:p>
            <a:fld id="{69CDFC24-15B0-41D9-9891-0A54BB55FF00}" type="datetime1">
              <a:rPr lang="en-US" smtClean="0"/>
              <a:t>11/2/2021</a:t>
            </a:fld>
            <a:endParaRPr lang="en-US"/>
          </a:p>
        </p:txBody>
      </p:sp>
      <p:sp>
        <p:nvSpPr>
          <p:cNvPr id="6" name="Header Placeholder 5"/>
          <p:cNvSpPr>
            <a:spLocks noGrp="1"/>
          </p:cNvSpPr>
          <p:nvPr>
            <p:ph type="hdr" sz="quarter" idx="12"/>
          </p:nvPr>
        </p:nvSpPr>
        <p:spPr/>
        <p:txBody>
          <a:bodyPr/>
          <a:lstStyle/>
          <a:p>
            <a:r>
              <a:rPr lang="en-US"/>
              <a:t>MAP: Military Articulation Platform</a:t>
            </a:r>
          </a:p>
        </p:txBody>
      </p:sp>
    </p:spTree>
    <p:extLst>
      <p:ext uri="{BB962C8B-B14F-4D97-AF65-F5344CB8AC3E}">
        <p14:creationId xmlns:p14="http://schemas.microsoft.com/office/powerpoint/2010/main" val="256529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005207"/>
            <a:ext cx="7886700" cy="755014"/>
          </a:xfrm>
        </p:spPr>
        <p:txBody>
          <a:bodyPr>
            <a:normAutofit/>
          </a:bodyPr>
          <a:lstStyle>
            <a:lvl1pPr algn="ctr">
              <a:defRPr sz="4000"/>
            </a:lvl1pPr>
          </a:lstStyle>
          <a:p>
            <a:r>
              <a:rPr lang="en-US"/>
              <a:t>Click to edit Master title style</a:t>
            </a:r>
          </a:p>
        </p:txBody>
      </p:sp>
    </p:spTree>
    <p:extLst>
      <p:ext uri="{BB962C8B-B14F-4D97-AF65-F5344CB8AC3E}">
        <p14:creationId xmlns:p14="http://schemas.microsoft.com/office/powerpoint/2010/main" val="301919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3F0BCE-D395-495E-9651-D6E1541E475C}" type="datetimeFigureOut">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4C45E-0F1E-4255-B79B-313456A27107}" type="slidenum">
              <a:rPr lang="en-US" smtClean="0"/>
              <a:t>‹#›</a:t>
            </a:fld>
            <a:endParaRPr lang="en-US" dirty="0"/>
          </a:p>
        </p:txBody>
      </p:sp>
    </p:spTree>
    <p:extLst>
      <p:ext uri="{BB962C8B-B14F-4D97-AF65-F5344CB8AC3E}">
        <p14:creationId xmlns:p14="http://schemas.microsoft.com/office/powerpoint/2010/main" val="429039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3F0BCE-D395-495E-9651-D6E1541E475C}" type="datetimeFigureOut">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4C45E-0F1E-4255-B79B-313456A27107}" type="slidenum">
              <a:rPr lang="en-US" smtClean="0"/>
              <a:t>‹#›</a:t>
            </a:fld>
            <a:endParaRPr lang="en-US" dirty="0"/>
          </a:p>
        </p:txBody>
      </p:sp>
    </p:spTree>
    <p:extLst>
      <p:ext uri="{BB962C8B-B14F-4D97-AF65-F5344CB8AC3E}">
        <p14:creationId xmlns:p14="http://schemas.microsoft.com/office/powerpoint/2010/main" val="290858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019915"/>
            <a:ext cx="9144000" cy="653712"/>
          </a:xfrm>
        </p:spPr>
        <p:txBody>
          <a:bodyPr>
            <a:normAutofit/>
          </a:bodyPr>
          <a:lstStyle>
            <a:lvl1pPr algn="ctr">
              <a:defRPr sz="40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294967" y="1759789"/>
            <a:ext cx="8524567" cy="4346043"/>
          </a:xfrm>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3543388" y="140768"/>
            <a:ext cx="1633562" cy="653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27636" y="131199"/>
            <a:ext cx="636474" cy="67077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542" y="205580"/>
            <a:ext cx="946394" cy="558918"/>
          </a:xfrm>
          <a:prstGeom prst="rect">
            <a:avLst/>
          </a:prstGeom>
        </p:spPr>
      </p:pic>
      <p:pic>
        <p:nvPicPr>
          <p:cNvPr id="11" name="Picture 10">
            <a:extLst>
              <a:ext uri="{FF2B5EF4-FFF2-40B4-BE49-F238E27FC236}">
                <a16:creationId xmlns:a16="http://schemas.microsoft.com/office/drawing/2014/main" id="{B1B3D33A-8EA0-42A8-8F66-2564B59440B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50" y="6113636"/>
            <a:ext cx="9144000" cy="744364"/>
          </a:xfrm>
          <a:prstGeom prst="rect">
            <a:avLst/>
          </a:prstGeom>
        </p:spPr>
      </p:pic>
    </p:spTree>
    <p:extLst>
      <p:ext uri="{BB962C8B-B14F-4D97-AF65-F5344CB8AC3E}">
        <p14:creationId xmlns:p14="http://schemas.microsoft.com/office/powerpoint/2010/main" val="182444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3F0BCE-D395-495E-9651-D6E1541E475C}" type="datetimeFigureOut">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4C45E-0F1E-4255-B79B-313456A27107}" type="slidenum">
              <a:rPr lang="en-US" smtClean="0"/>
              <a:t>‹#›</a:t>
            </a:fld>
            <a:endParaRPr lang="en-US" dirty="0"/>
          </a:p>
        </p:txBody>
      </p:sp>
    </p:spTree>
    <p:extLst>
      <p:ext uri="{BB962C8B-B14F-4D97-AF65-F5344CB8AC3E}">
        <p14:creationId xmlns:p14="http://schemas.microsoft.com/office/powerpoint/2010/main" val="260887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3F0BCE-D395-495E-9651-D6E1541E475C}" type="datetimeFigureOut">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94C45E-0F1E-4255-B79B-313456A27107}" type="slidenum">
              <a:rPr lang="en-US" smtClean="0"/>
              <a:t>‹#›</a:t>
            </a:fld>
            <a:endParaRPr lang="en-US" dirty="0"/>
          </a:p>
        </p:txBody>
      </p:sp>
    </p:spTree>
    <p:extLst>
      <p:ext uri="{BB962C8B-B14F-4D97-AF65-F5344CB8AC3E}">
        <p14:creationId xmlns:p14="http://schemas.microsoft.com/office/powerpoint/2010/main" val="1249962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3F0BCE-D395-495E-9651-D6E1541E475C}" type="datetimeFigureOut">
              <a:rPr lang="en-US" smtClean="0"/>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94C45E-0F1E-4255-B79B-313456A27107}" type="slidenum">
              <a:rPr lang="en-US" smtClean="0"/>
              <a:t>‹#›</a:t>
            </a:fld>
            <a:endParaRPr lang="en-US" dirty="0"/>
          </a:p>
        </p:txBody>
      </p:sp>
    </p:spTree>
    <p:extLst>
      <p:ext uri="{BB962C8B-B14F-4D97-AF65-F5344CB8AC3E}">
        <p14:creationId xmlns:p14="http://schemas.microsoft.com/office/powerpoint/2010/main" val="191995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3F0BCE-D395-495E-9651-D6E1541E475C}" type="datetimeFigureOut">
              <a:rPr lang="en-US" smtClean="0"/>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94C45E-0F1E-4255-B79B-313456A27107}" type="slidenum">
              <a:rPr lang="en-US" smtClean="0"/>
              <a:t>‹#›</a:t>
            </a:fld>
            <a:endParaRPr lang="en-US" dirty="0"/>
          </a:p>
        </p:txBody>
      </p:sp>
    </p:spTree>
    <p:extLst>
      <p:ext uri="{BB962C8B-B14F-4D97-AF65-F5344CB8AC3E}">
        <p14:creationId xmlns:p14="http://schemas.microsoft.com/office/powerpoint/2010/main" val="347863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F0BCE-D395-495E-9651-D6E1541E475C}" type="datetimeFigureOut">
              <a:rPr lang="en-US" smtClean="0"/>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94C45E-0F1E-4255-B79B-313456A27107}" type="slidenum">
              <a:rPr lang="en-US" smtClean="0"/>
              <a:t>‹#›</a:t>
            </a:fld>
            <a:endParaRPr lang="en-US" dirty="0"/>
          </a:p>
        </p:txBody>
      </p:sp>
    </p:spTree>
    <p:extLst>
      <p:ext uri="{BB962C8B-B14F-4D97-AF65-F5344CB8AC3E}">
        <p14:creationId xmlns:p14="http://schemas.microsoft.com/office/powerpoint/2010/main" val="390079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3F0BCE-D395-495E-9651-D6E1541E475C}" type="datetimeFigureOut">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94C45E-0F1E-4255-B79B-313456A27107}" type="slidenum">
              <a:rPr lang="en-US" smtClean="0"/>
              <a:t>‹#›</a:t>
            </a:fld>
            <a:endParaRPr lang="en-US" dirty="0"/>
          </a:p>
        </p:txBody>
      </p:sp>
    </p:spTree>
    <p:extLst>
      <p:ext uri="{BB962C8B-B14F-4D97-AF65-F5344CB8AC3E}">
        <p14:creationId xmlns:p14="http://schemas.microsoft.com/office/powerpoint/2010/main" val="424837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3F0BCE-D395-495E-9651-D6E1541E475C}" type="datetimeFigureOut">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94C45E-0F1E-4255-B79B-313456A27107}" type="slidenum">
              <a:rPr lang="en-US" smtClean="0"/>
              <a:t>‹#›</a:t>
            </a:fld>
            <a:endParaRPr lang="en-US" dirty="0"/>
          </a:p>
        </p:txBody>
      </p:sp>
    </p:spTree>
    <p:extLst>
      <p:ext uri="{BB962C8B-B14F-4D97-AF65-F5344CB8AC3E}">
        <p14:creationId xmlns:p14="http://schemas.microsoft.com/office/powerpoint/2010/main" val="2134107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F0BCE-D395-495E-9651-D6E1541E475C}" type="datetimeFigureOut">
              <a:rPr lang="en-US" smtClean="0"/>
              <a:t>11/2/2021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4C45E-0F1E-4255-B79B-313456A27107}" type="slidenum">
              <a:rPr lang="en-US" smtClean="0"/>
              <a:t>‹#›</a:t>
            </a:fld>
            <a:endParaRPr lang="en-US" dirty="0"/>
          </a:p>
        </p:txBody>
      </p:sp>
      <p:pic>
        <p:nvPicPr>
          <p:cNvPr id="7" name="Picture 6">
            <a:extLst>
              <a:ext uri="{FF2B5EF4-FFF2-40B4-BE49-F238E27FC236}">
                <a16:creationId xmlns:a16="http://schemas.microsoft.com/office/drawing/2014/main" id="{D7E086C4-F36D-4140-9E2F-979206CF0DEC}"/>
              </a:ext>
            </a:extLst>
          </p:cNvPr>
          <p:cNvPicPr>
            <a:picLocks/>
          </p:cNvPicPr>
          <p:nvPr userDrawn="1"/>
        </p:nvPicPr>
        <p:blipFill>
          <a:blip r:embed="rId13"/>
          <a:stretch>
            <a:fillRect/>
          </a:stretch>
        </p:blipFill>
        <p:spPr>
          <a:xfrm>
            <a:off x="0" y="0"/>
            <a:ext cx="9144000" cy="990600"/>
          </a:xfrm>
          <a:prstGeom prst="rect">
            <a:avLst/>
          </a:prstGeom>
        </p:spPr>
      </p:pic>
    </p:spTree>
    <p:extLst>
      <p:ext uri="{BB962C8B-B14F-4D97-AF65-F5344CB8AC3E}">
        <p14:creationId xmlns:p14="http://schemas.microsoft.com/office/powerpoint/2010/main" val="571706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va.gov/vetdata/docs/SpecialReports/Post_911_Veterans_Profile_2016.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hoenix.edu/admissions/transfer_information/military_experience.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rebootcamp.militarytimes.com/news/education/2018/06/11/top-50-schools-for-post-911-gi-bill-fiscal-201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tudentveterans.org/wp-content/uploads/2020/08/NVEST_Factsheets-5.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rccd.techsmithrelay.com/lUp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EDC&amp;sectionNum=66025.71." TargetMode="External"/><Relationship Id="rId2" Type="http://schemas.openxmlformats.org/officeDocument/2006/relationships/hyperlink" Target="https://govt.westlaw.com/calregs/Document/IAE7881A8C3ED4DD3B4F2194E32E06B23?transitionType=Default&amp;contextData=(sc.Defaul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govt.westlaw.com/calregs/Document/IAE7881A8C3ED4DD3B4F2194E32E06B23?viewType=FullText&amp;listSource=Search&amp;originationContext=Search%2BResult&amp;transitionType=SearchItem&amp;contextData=(sc.Search)&amp;navigationPath=Search/v1/results/navigation/i0ad62d2e00000171505fa7a9aef5a974?Nav%3dREGULATION_PUBLICVIEW%26fragmentIdentifier%3dIAE7881A8C3ED4DD3B4F2194E32E06B23%26startIndex%3d1%26transitionType%3dSearchItem%26contextData%3d(sc.Default)%26originationContext%3dSearch%20Result&amp;list=REGULATION_PUBLICVIEW&amp;rank=1&amp;t_T1=5&amp;t_T2=55050&amp;t_S1=CA%2BADC%2B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inlandempire.us/norco-college-support-new-veterans-resources-center-underway/" TargetMode="External"/><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a60.asmdc.org/press-releases/20210713-cervantes-statement-enacted-state-budget" TargetMode="External"/><Relationship Id="rId5" Type="http://schemas.openxmlformats.org/officeDocument/2006/relationships/hyperlink" Target="https://desertcolleges.org/swp/projects/p16-veterans.php" TargetMode="External"/><Relationship Id="rId4" Type="http://schemas.openxmlformats.org/officeDocument/2006/relationships/hyperlink" Target="https://www.norcocollege.edu/news/Pages/VRC-Grand-Opening.aspx" TargetMode="External"/><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https://www.cccco.edu/-/media/CCCCO-Website/College-Finance-and-Facilities/Budget-News/September-2021/2022-23-System-Budget-Request_For-BOG-Approval.pdf?la=en&amp;hash=4525AB014B58512FFA28BFA888F3642D8A221A17" TargetMode="External"/><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hyperlink" Target="https://www.rccd.edu/news/Pages/US-Secretary-of-Veterans-Affairs-Holds-Meetings-at-RCCD.asp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ApECiOzIIp0"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cccco.edu/-/media/CCCCO-Website/College-Finance-and-Facilities/Budget-News/September-2021/2022-23-System-Budget-Request_For-BOG-Approval.pdf?la=en&amp;hash=4525AB014B58512FFA28BFA888F3642D8A221A17"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register.militaryarticulationplatform.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benefits.va.gov/gibill/principles_of_excellence.as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benefits.va.gov/gibill/yellow_ribbon.asp" TargetMode="External"/><Relationship Id="rId5" Type="http://schemas.openxmlformats.org/officeDocument/2006/relationships/hyperlink" Target="https://www.dodmou.com/" TargetMode="External"/><Relationship Id="rId4" Type="http://schemas.openxmlformats.org/officeDocument/2006/relationships/hyperlink" Target="https://www.ed.gov/veterans-and-military-families/8-keys-success-site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themilitarywallet.com/navy-tuition-assistance-benefi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slideserve.com/jermaine-huffman/vet-net-ally-program-naspa" TargetMode="External"/><Relationship Id="rId4" Type="http://schemas.openxmlformats.org/officeDocument/2006/relationships/hyperlink" Target="https://rebootcamp.militarytimes.com/education/news/2018/10/22/methodology-best-for-vets-colleges-2019/"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Calvin.Gloria@norcocollege.edu" TargetMode="External"/><Relationship Id="rId2" Type="http://schemas.openxmlformats.org/officeDocument/2006/relationships/hyperlink" Target="mailto:Samuel.Lee@norcocollege.edu" TargetMode="External"/><Relationship Id="rId1" Type="http://schemas.openxmlformats.org/officeDocument/2006/relationships/slideLayout" Target="../slideLayouts/slideLayout2.xml"/><Relationship Id="rId6" Type="http://schemas.openxmlformats.org/officeDocument/2006/relationships/hyperlink" Target="mailto:Weston.Kilbride@norcocollege.edu" TargetMode="External"/><Relationship Id="rId5" Type="http://schemas.openxmlformats.org/officeDocument/2006/relationships/hyperlink" Target="mailto:Pedro.Campos@norcocollege.edu" TargetMode="External"/><Relationship Id="rId4" Type="http://schemas.openxmlformats.org/officeDocument/2006/relationships/hyperlink" Target="mailto:Terence.Nelson@norcocollege.edu"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acenet.edu/Programs-Services/Pages/Credit-Transcripts/Military-Guide-Online.aspx" TargetMode="External"/><Relationship Id="rId2" Type="http://schemas.openxmlformats.org/officeDocument/2006/relationships/hyperlink" Target="https://learn.militaryarticulationplatform.org/" TargetMode="External"/><Relationship Id="rId1" Type="http://schemas.openxmlformats.org/officeDocument/2006/relationships/slideLayout" Target="../slideLayouts/slideLayout2.xml"/><Relationship Id="rId6" Type="http://schemas.openxmlformats.org/officeDocument/2006/relationships/hyperlink" Target="http://www.nationalccrs.org/course-credit-directory" TargetMode="External"/><Relationship Id="rId5" Type="http://schemas.openxmlformats.org/officeDocument/2006/relationships/hyperlink" Target="https://www.norcocollege.edu/services/enrollment/vrc/Pages/map.aspx" TargetMode="External"/><Relationship Id="rId4" Type="http://schemas.openxmlformats.org/officeDocument/2006/relationships/hyperlink" Target="https://www.acenet.edu/National-Guide/Pages/default.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cholarworks.sjsu.edu/cgi/viewcontent.cgi?article=1945&amp;context=etd_projec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mericanprogress.org/issues/security/reports/2019/12/04/478034/caring-u-s-veterans-plan-2020/#fn-478034-6" TargetMode="External"/><Relationship Id="rId2" Type="http://schemas.openxmlformats.org/officeDocument/2006/relationships/hyperlink" Target="https://vaclaimsinsider.com/9-11-vetera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ensus.gov/newsroom/press-releases/2020/veterans-report.html" TargetMode="External"/><Relationship Id="rId7" Type="http://schemas.openxmlformats.org/officeDocument/2006/relationships/hyperlink" Target="https://www.jec.senate.gov/public/_cache/files/26971be7-ba33-4417-8cbc-c6022e734321/jec-veterans-day-fact-sheet-2016.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nchv.org/veteran-homelessness/" TargetMode="External"/><Relationship Id="rId5" Type="http://schemas.openxmlformats.org/officeDocument/2006/relationships/hyperlink" Target="https://greendoors.org/facts/veteran-homelessness.php" TargetMode="External"/><Relationship Id="rId4" Type="http://schemas.openxmlformats.org/officeDocument/2006/relationships/hyperlink" Target="https://www.bls.gov/news.release/archives/vet_03112011.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wiche.edu/wp-content/uploads/2020/06/PLA-in-the-Era-of-COVID-19-brief_final.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2875"/>
            <a:ext cx="9144000" cy="772077"/>
          </a:xfrm>
        </p:spPr>
        <p:txBody>
          <a:bodyPr>
            <a:noAutofit/>
          </a:bodyPr>
          <a:lstStyle/>
          <a:p>
            <a:pPr algn="ctr"/>
            <a:r>
              <a:rPr lang="en-US" sz="3200" dirty="0"/>
              <a:t>Military CPL (MilCPL) and the </a:t>
            </a:r>
            <a:br>
              <a:rPr lang="en-US" sz="3200" dirty="0"/>
            </a:br>
            <a:r>
              <a:rPr lang="en-US" sz="3200" dirty="0"/>
              <a:t>Military Articulation Platform (MAP)</a:t>
            </a:r>
          </a:p>
        </p:txBody>
      </p:sp>
      <p:sp>
        <p:nvSpPr>
          <p:cNvPr id="3" name="Content Placeholder 2"/>
          <p:cNvSpPr>
            <a:spLocks noGrp="1"/>
          </p:cNvSpPr>
          <p:nvPr>
            <p:ph idx="1"/>
          </p:nvPr>
        </p:nvSpPr>
        <p:spPr>
          <a:xfrm>
            <a:off x="0" y="3279027"/>
            <a:ext cx="9143999" cy="2964988"/>
          </a:xfrm>
        </p:spPr>
        <p:txBody>
          <a:bodyPr>
            <a:noAutofit/>
          </a:bodyPr>
          <a:lstStyle/>
          <a:p>
            <a:pPr marL="0" indent="0" algn="ctr">
              <a:lnSpc>
                <a:spcPct val="110000"/>
              </a:lnSpc>
              <a:spcBef>
                <a:spcPts val="0"/>
              </a:spcBef>
              <a:buNone/>
            </a:pPr>
            <a:r>
              <a:rPr lang="en-US" b="1" dirty="0">
                <a:solidFill>
                  <a:schemeClr val="accent4">
                    <a:lumMod val="50000"/>
                  </a:schemeClr>
                </a:solidFill>
              </a:rPr>
              <a:t>PRESENTERS</a:t>
            </a:r>
          </a:p>
          <a:p>
            <a:pPr marL="0" indent="0" algn="ctr">
              <a:lnSpc>
                <a:spcPct val="110000"/>
              </a:lnSpc>
              <a:spcBef>
                <a:spcPts val="0"/>
              </a:spcBef>
              <a:buNone/>
            </a:pPr>
            <a:r>
              <a:rPr lang="en-US" dirty="0">
                <a:solidFill>
                  <a:schemeClr val="accent4">
                    <a:lumMod val="50000"/>
                  </a:schemeClr>
                </a:solidFill>
              </a:rPr>
              <a:t>Samuel Lee, VPAA Norco College</a:t>
            </a:r>
          </a:p>
          <a:p>
            <a:pPr marL="0" indent="0" algn="ctr">
              <a:lnSpc>
                <a:spcPct val="110000"/>
              </a:lnSpc>
              <a:spcBef>
                <a:spcPts val="0"/>
              </a:spcBef>
              <a:buNone/>
            </a:pPr>
            <a:r>
              <a:rPr lang="en-US" dirty="0">
                <a:solidFill>
                  <a:schemeClr val="accent4">
                    <a:lumMod val="50000"/>
                  </a:schemeClr>
                </a:solidFill>
              </a:rPr>
              <a:t>Pedro Campos, ITPI CEO</a:t>
            </a:r>
            <a:br>
              <a:rPr lang="en-US" dirty="0">
                <a:solidFill>
                  <a:schemeClr val="accent4">
                    <a:lumMod val="50000"/>
                  </a:schemeClr>
                </a:solidFill>
              </a:rPr>
            </a:br>
            <a:endParaRPr lang="en-US" dirty="0"/>
          </a:p>
        </p:txBody>
      </p:sp>
      <p:sp>
        <p:nvSpPr>
          <p:cNvPr id="4" name="Title 1"/>
          <p:cNvSpPr txBox="1">
            <a:spLocks/>
          </p:cNvSpPr>
          <p:nvPr/>
        </p:nvSpPr>
        <p:spPr>
          <a:xfrm>
            <a:off x="18446" y="2386932"/>
            <a:ext cx="9144000" cy="77207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a:solidFill>
                  <a:srgbClr val="C00000"/>
                </a:solidFill>
                <a:latin typeface="+mj-lt"/>
                <a:ea typeface="+mj-ea"/>
                <a:cs typeface="+mj-cs"/>
              </a:defRPr>
            </a:lvl1pPr>
          </a:lstStyle>
          <a:p>
            <a:r>
              <a:rPr lang="en-US" sz="3200" i="1" dirty="0"/>
              <a:t>Giving Our Veterans the Credit They Deserve</a:t>
            </a:r>
          </a:p>
        </p:txBody>
      </p:sp>
    </p:spTree>
    <p:extLst>
      <p:ext uri="{BB962C8B-B14F-4D97-AF65-F5344CB8AC3E}">
        <p14:creationId xmlns:p14="http://schemas.microsoft.com/office/powerpoint/2010/main" val="1919369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706E6-AF1E-46DB-B13E-D9372A99A291}"/>
              </a:ext>
            </a:extLst>
          </p:cNvPr>
          <p:cNvSpPr>
            <a:spLocks noGrp="1"/>
          </p:cNvSpPr>
          <p:nvPr>
            <p:ph type="title"/>
          </p:nvPr>
        </p:nvSpPr>
        <p:spPr>
          <a:xfrm>
            <a:off x="628650" y="1067425"/>
            <a:ext cx="7886700" cy="680036"/>
          </a:xfrm>
        </p:spPr>
        <p:txBody>
          <a:bodyPr>
            <a:normAutofit/>
          </a:bodyPr>
          <a:lstStyle/>
          <a:p>
            <a:pPr algn="ctr"/>
            <a:r>
              <a:rPr lang="en-US" dirty="0">
                <a:solidFill>
                  <a:srgbClr val="C00000"/>
                </a:solidFill>
              </a:rPr>
              <a:t>OPPORTUNITY</a:t>
            </a:r>
          </a:p>
        </p:txBody>
      </p:sp>
      <p:sp>
        <p:nvSpPr>
          <p:cNvPr id="3" name="Content Placeholder 2">
            <a:extLst>
              <a:ext uri="{FF2B5EF4-FFF2-40B4-BE49-F238E27FC236}">
                <a16:creationId xmlns:a16="http://schemas.microsoft.com/office/drawing/2014/main" id="{744FC1D4-85E1-4F28-81E6-447495AF59C1}"/>
              </a:ext>
            </a:extLst>
          </p:cNvPr>
          <p:cNvSpPr>
            <a:spLocks noGrp="1"/>
          </p:cNvSpPr>
          <p:nvPr>
            <p:ph idx="1"/>
          </p:nvPr>
        </p:nvSpPr>
        <p:spPr>
          <a:xfrm>
            <a:off x="628650" y="1800480"/>
            <a:ext cx="7886700" cy="4213408"/>
          </a:xfrm>
        </p:spPr>
        <p:txBody>
          <a:bodyPr>
            <a:normAutofit lnSpcReduction="10000"/>
          </a:bodyPr>
          <a:lstStyle/>
          <a:p>
            <a:r>
              <a:rPr lang="en-US" dirty="0">
                <a:solidFill>
                  <a:schemeClr val="accent4">
                    <a:lumMod val="50000"/>
                  </a:schemeClr>
                </a:solidFill>
              </a:rPr>
              <a:t>18.5M total veterans</a:t>
            </a:r>
          </a:p>
          <a:p>
            <a:r>
              <a:rPr lang="en-US" dirty="0">
                <a:solidFill>
                  <a:schemeClr val="accent4">
                    <a:lumMod val="50000"/>
                  </a:schemeClr>
                </a:solidFill>
              </a:rPr>
              <a:t>7.6M Gulf War era (I and II) veterans</a:t>
            </a:r>
          </a:p>
          <a:p>
            <a:r>
              <a:rPr lang="en-US" dirty="0">
                <a:solidFill>
                  <a:schemeClr val="accent4">
                    <a:lumMod val="50000"/>
                  </a:schemeClr>
                </a:solidFill>
              </a:rPr>
              <a:t>VA projects </a:t>
            </a:r>
            <a:r>
              <a:rPr lang="en-US" u="sng" dirty="0">
                <a:solidFill>
                  <a:schemeClr val="accent4">
                    <a:lumMod val="50000"/>
                  </a:schemeClr>
                </a:solidFill>
                <a:hlinkClick r:id="rId3">
                  <a:extLst>
                    <a:ext uri="{A12FA001-AC4F-418D-AE19-62706E023703}">
                      <ahyp:hlinkClr xmlns="" xmlns:ahyp="http://schemas.microsoft.com/office/drawing/2018/hyperlinkcolor" val="tx"/>
                    </a:ext>
                  </a:extLst>
                </a:hlinkClick>
              </a:rPr>
              <a:t>Post-9/11 Veteran population</a:t>
            </a:r>
            <a:r>
              <a:rPr lang="en-US" dirty="0">
                <a:solidFill>
                  <a:schemeClr val="accent4">
                    <a:lumMod val="50000"/>
                  </a:schemeClr>
                </a:solidFill>
              </a:rPr>
              <a:t> to be just under 5.1M in 2021, with a median age of 35. </a:t>
            </a:r>
          </a:p>
          <a:p>
            <a:pPr lvl="1"/>
            <a:r>
              <a:rPr lang="en-US" sz="2800" dirty="0">
                <a:solidFill>
                  <a:schemeClr val="accent4">
                    <a:lumMod val="50000"/>
                  </a:schemeClr>
                </a:solidFill>
              </a:rPr>
              <a:t>1.7M (33%) of post-9/11 veterans have a BA or higher</a:t>
            </a:r>
          </a:p>
          <a:p>
            <a:pPr lvl="1"/>
            <a:r>
              <a:rPr lang="en-US" sz="2800" dirty="0">
                <a:solidFill>
                  <a:schemeClr val="accent4">
                    <a:lumMod val="50000"/>
                  </a:schemeClr>
                </a:solidFill>
              </a:rPr>
              <a:t>2.44M (44%) have attended some college or earned an associate’s degree</a:t>
            </a:r>
          </a:p>
          <a:p>
            <a:pPr lvl="1"/>
            <a:r>
              <a:rPr lang="en-US" sz="2800" dirty="0">
                <a:solidFill>
                  <a:schemeClr val="accent4">
                    <a:lumMod val="50000"/>
                  </a:schemeClr>
                </a:solidFill>
              </a:rPr>
              <a:t>1.17M (23%) have not attempted higher education</a:t>
            </a:r>
          </a:p>
          <a:p>
            <a:endParaRPr lang="en-US" dirty="0"/>
          </a:p>
          <a:p>
            <a:endParaRPr lang="en-US" dirty="0"/>
          </a:p>
        </p:txBody>
      </p:sp>
      <p:sp>
        <p:nvSpPr>
          <p:cNvPr id="4" name="Rectangle 3">
            <a:extLst>
              <a:ext uri="{FF2B5EF4-FFF2-40B4-BE49-F238E27FC236}">
                <a16:creationId xmlns:a16="http://schemas.microsoft.com/office/drawing/2014/main" id="{C3954616-CF0F-41FC-80BF-586E778D65AC}"/>
              </a:ext>
            </a:extLst>
          </p:cNvPr>
          <p:cNvSpPr/>
          <p:nvPr/>
        </p:nvSpPr>
        <p:spPr>
          <a:xfrm>
            <a:off x="1039528" y="4198946"/>
            <a:ext cx="7315200" cy="156646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571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DE4B4-42BF-49C9-9760-99ECA750CEE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4FC7449-8435-498A-9B0E-FB8B4779A1B7}"/>
              </a:ext>
            </a:extLst>
          </p:cNvPr>
          <p:cNvPicPr>
            <a:picLocks noChangeAspect="1"/>
          </p:cNvPicPr>
          <p:nvPr/>
        </p:nvPicPr>
        <p:blipFill>
          <a:blip r:embed="rId2"/>
          <a:stretch>
            <a:fillRect/>
          </a:stretch>
        </p:blipFill>
        <p:spPr>
          <a:xfrm>
            <a:off x="19250" y="989328"/>
            <a:ext cx="9144000" cy="5846691"/>
          </a:xfrm>
          <a:prstGeom prst="rect">
            <a:avLst/>
          </a:prstGeom>
        </p:spPr>
      </p:pic>
      <p:sp>
        <p:nvSpPr>
          <p:cNvPr id="6" name="Rectangle: Rounded Corners 5">
            <a:extLst>
              <a:ext uri="{FF2B5EF4-FFF2-40B4-BE49-F238E27FC236}">
                <a16:creationId xmlns:a16="http://schemas.microsoft.com/office/drawing/2014/main" id="{46A12675-2D81-4FA9-A4CF-162A7EADD640}"/>
              </a:ext>
            </a:extLst>
          </p:cNvPr>
          <p:cNvSpPr/>
          <p:nvPr/>
        </p:nvSpPr>
        <p:spPr>
          <a:xfrm>
            <a:off x="238125" y="4723400"/>
            <a:ext cx="2343150" cy="514350"/>
          </a:xfrm>
          <a:prstGeom prst="roundRect">
            <a:avLst/>
          </a:prstGeom>
          <a:no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F548AC-38DC-46D3-AD35-6CEF0432A838}"/>
              </a:ext>
            </a:extLst>
          </p:cNvPr>
          <p:cNvSpPr/>
          <p:nvPr/>
        </p:nvSpPr>
        <p:spPr>
          <a:xfrm>
            <a:off x="2619375" y="4138863"/>
            <a:ext cx="6286500" cy="19389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9C5F6D-043E-43BE-8A09-CF2222AE5AB4}"/>
              </a:ext>
            </a:extLst>
          </p:cNvPr>
          <p:cNvSpPr/>
          <p:nvPr/>
        </p:nvSpPr>
        <p:spPr>
          <a:xfrm>
            <a:off x="1716105" y="5640407"/>
            <a:ext cx="1729739" cy="597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AEC3451-DE2C-4F13-AA7B-3A87C80A687C}"/>
              </a:ext>
            </a:extLst>
          </p:cNvPr>
          <p:cNvCxnSpPr>
            <a:cxnSpLocks/>
          </p:cNvCxnSpPr>
          <p:nvPr/>
        </p:nvCxnSpPr>
        <p:spPr>
          <a:xfrm flipH="1">
            <a:off x="2619375" y="4980575"/>
            <a:ext cx="590550" cy="0"/>
          </a:xfrm>
          <a:prstGeom prst="straightConnector1">
            <a:avLst/>
          </a:prstGeom>
          <a:ln w="762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68C7F30-3507-464C-93EE-FD8039FF4638}"/>
              </a:ext>
            </a:extLst>
          </p:cNvPr>
          <p:cNvSpPr/>
          <p:nvPr/>
        </p:nvSpPr>
        <p:spPr>
          <a:xfrm>
            <a:off x="4350619" y="3579378"/>
            <a:ext cx="4631455" cy="19389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0D34A06-FDB0-42A6-BF4B-8A6AACF931F8}"/>
              </a:ext>
            </a:extLst>
          </p:cNvPr>
          <p:cNvSpPr txBox="1"/>
          <p:nvPr/>
        </p:nvSpPr>
        <p:spPr>
          <a:xfrm>
            <a:off x="3228974" y="4374675"/>
            <a:ext cx="4875498" cy="1200329"/>
          </a:xfrm>
          <a:prstGeom prst="rect">
            <a:avLst/>
          </a:prstGeom>
          <a:solidFill>
            <a:schemeClr val="bg1"/>
          </a:solidFill>
          <a:ln w="76200">
            <a:solidFill>
              <a:schemeClr val="accent4">
                <a:lumMod val="50000"/>
              </a:schemeClr>
            </a:solidFill>
          </a:ln>
        </p:spPr>
        <p:txBody>
          <a:bodyPr wrap="square" rtlCol="0">
            <a:spAutoFit/>
          </a:bodyPr>
          <a:lstStyle/>
          <a:p>
            <a:r>
              <a:rPr lang="en-US" sz="2400" dirty="0">
                <a:solidFill>
                  <a:schemeClr val="accent4">
                    <a:lumMod val="50000"/>
                  </a:schemeClr>
                </a:solidFill>
              </a:rPr>
              <a:t>MAP GOAL: Increase Equitable Access, Opportunity, Respect—</a:t>
            </a:r>
          </a:p>
          <a:p>
            <a:r>
              <a:rPr lang="en-US" sz="2400" dirty="0">
                <a:solidFill>
                  <a:schemeClr val="accent4">
                    <a:lumMod val="50000"/>
                  </a:schemeClr>
                </a:solidFill>
              </a:rPr>
              <a:t>Grow and Optimize the Education bar</a:t>
            </a:r>
          </a:p>
        </p:txBody>
      </p:sp>
      <p:sp>
        <p:nvSpPr>
          <p:cNvPr id="13" name="Rectangle 12">
            <a:extLst>
              <a:ext uri="{FF2B5EF4-FFF2-40B4-BE49-F238E27FC236}">
                <a16:creationId xmlns:a16="http://schemas.microsoft.com/office/drawing/2014/main" id="{EE39156A-C21E-455F-BA88-894D1A2585E5}"/>
              </a:ext>
            </a:extLst>
          </p:cNvPr>
          <p:cNvSpPr/>
          <p:nvPr/>
        </p:nvSpPr>
        <p:spPr>
          <a:xfrm>
            <a:off x="2162276" y="4791466"/>
            <a:ext cx="370595" cy="251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93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694" y="1164658"/>
            <a:ext cx="8436635" cy="1126155"/>
          </a:xfrm>
        </p:spPr>
        <p:txBody>
          <a:bodyPr>
            <a:noAutofit/>
          </a:bodyPr>
          <a:lstStyle/>
          <a:p>
            <a:r>
              <a:rPr lang="en-US" dirty="0">
                <a:solidFill>
                  <a:schemeClr val="accent4">
                    <a:lumMod val="50000"/>
                  </a:schemeClr>
                </a:solidFill>
              </a:rPr>
              <a:t>In 2019, 909,320 were pursuing higher education at an average annual per-student cost of $13,512.</a:t>
            </a:r>
          </a:p>
        </p:txBody>
      </p:sp>
      <p:pic>
        <p:nvPicPr>
          <p:cNvPr id="8" name="Picture 7">
            <a:extLst>
              <a:ext uri="{FF2B5EF4-FFF2-40B4-BE49-F238E27FC236}">
                <a16:creationId xmlns:a16="http://schemas.microsoft.com/office/drawing/2014/main" id="{4853A8D7-0FC4-4B69-A252-F00FFE66FE26}"/>
              </a:ext>
            </a:extLst>
          </p:cNvPr>
          <p:cNvPicPr>
            <a:picLocks noChangeAspect="1"/>
          </p:cNvPicPr>
          <p:nvPr/>
        </p:nvPicPr>
        <p:blipFill>
          <a:blip r:embed="rId3"/>
          <a:stretch>
            <a:fillRect/>
          </a:stretch>
        </p:blipFill>
        <p:spPr>
          <a:xfrm>
            <a:off x="422694" y="2067305"/>
            <a:ext cx="8429625" cy="3514725"/>
          </a:xfrm>
          <a:prstGeom prst="rect">
            <a:avLst/>
          </a:prstGeom>
        </p:spPr>
      </p:pic>
      <p:sp>
        <p:nvSpPr>
          <p:cNvPr id="5" name="Rectangle: Rounded Corners 4">
            <a:extLst>
              <a:ext uri="{FF2B5EF4-FFF2-40B4-BE49-F238E27FC236}">
                <a16:creationId xmlns:a16="http://schemas.microsoft.com/office/drawing/2014/main" id="{1BA77E3D-EB95-48F6-8AD0-9785946FC1C1}"/>
              </a:ext>
            </a:extLst>
          </p:cNvPr>
          <p:cNvSpPr/>
          <p:nvPr/>
        </p:nvSpPr>
        <p:spPr>
          <a:xfrm>
            <a:off x="6223419" y="5084746"/>
            <a:ext cx="2628900" cy="40005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7115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7B11E1-0305-4742-BA9E-99AE104C3863}"/>
              </a:ext>
            </a:extLst>
          </p:cNvPr>
          <p:cNvPicPr>
            <a:picLocks noChangeAspect="1"/>
          </p:cNvPicPr>
          <p:nvPr/>
        </p:nvPicPr>
        <p:blipFill rotWithShape="1">
          <a:blip r:embed="rId3"/>
          <a:srcRect t="19019"/>
          <a:stretch/>
        </p:blipFill>
        <p:spPr>
          <a:xfrm>
            <a:off x="381000" y="2569143"/>
            <a:ext cx="8267700" cy="3825874"/>
          </a:xfrm>
          <a:prstGeom prst="rect">
            <a:avLst/>
          </a:prstGeom>
        </p:spPr>
      </p:pic>
      <p:sp>
        <p:nvSpPr>
          <p:cNvPr id="10" name="Content Placeholder 2">
            <a:extLst>
              <a:ext uri="{FF2B5EF4-FFF2-40B4-BE49-F238E27FC236}">
                <a16:creationId xmlns:a16="http://schemas.microsoft.com/office/drawing/2014/main" id="{D391847C-1F14-4CD2-91C0-9C3210302A15}"/>
              </a:ext>
            </a:extLst>
          </p:cNvPr>
          <p:cNvSpPr txBox="1">
            <a:spLocks/>
          </p:cNvSpPr>
          <p:nvPr/>
        </p:nvSpPr>
        <p:spPr>
          <a:xfrm>
            <a:off x="381000" y="1114424"/>
            <a:ext cx="8763000" cy="1762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4">
                    <a:lumMod val="50000"/>
                  </a:schemeClr>
                </a:solidFill>
              </a:rPr>
              <a:t>In 2019, 168,000 began their journey in higher education</a:t>
            </a:r>
          </a:p>
          <a:p>
            <a:r>
              <a:rPr lang="en-US" dirty="0">
                <a:solidFill>
                  <a:schemeClr val="accent4">
                    <a:lumMod val="50000"/>
                  </a:schemeClr>
                </a:solidFill>
              </a:rPr>
              <a:t>If all were awarded 30 units (1 year), the savings would be $3.49B (168,000 X $20,971 Norco Annual Benefit) </a:t>
            </a:r>
          </a:p>
          <a:p>
            <a:endParaRPr lang="en-US" dirty="0">
              <a:solidFill>
                <a:schemeClr val="accent4">
                  <a:lumMod val="75000"/>
                </a:schemeClr>
              </a:solidFill>
            </a:endParaRPr>
          </a:p>
        </p:txBody>
      </p:sp>
      <p:sp>
        <p:nvSpPr>
          <p:cNvPr id="11" name="Rectangle: Rounded Corners 10">
            <a:extLst>
              <a:ext uri="{FF2B5EF4-FFF2-40B4-BE49-F238E27FC236}">
                <a16:creationId xmlns:a16="http://schemas.microsoft.com/office/drawing/2014/main" id="{5DB25E28-5EF8-4887-8F5F-C746728FC09D}"/>
              </a:ext>
            </a:extLst>
          </p:cNvPr>
          <p:cNvSpPr/>
          <p:nvPr/>
        </p:nvSpPr>
        <p:spPr>
          <a:xfrm>
            <a:off x="6448425" y="4807418"/>
            <a:ext cx="942975" cy="85725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665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876" y="1601166"/>
            <a:ext cx="8673860" cy="2709011"/>
          </a:xfrm>
        </p:spPr>
        <p:txBody>
          <a:bodyPr>
            <a:noAutofit/>
          </a:bodyPr>
          <a:lstStyle/>
          <a:p>
            <a:pPr marL="0" indent="0">
              <a:buNone/>
            </a:pPr>
            <a:r>
              <a:rPr lang="en-US" sz="2400" dirty="0">
                <a:solidFill>
                  <a:schemeClr val="accent4">
                    <a:lumMod val="50000"/>
                  </a:schemeClr>
                </a:solidFill>
              </a:rPr>
              <a:t>28,373 University of Phoenix</a:t>
            </a:r>
          </a:p>
          <a:p>
            <a:pPr marL="0" indent="0">
              <a:buNone/>
            </a:pPr>
            <a:r>
              <a:rPr lang="en-US" sz="2400" dirty="0">
                <a:solidFill>
                  <a:schemeClr val="accent4">
                    <a:lumMod val="50000"/>
                  </a:schemeClr>
                </a:solidFill>
              </a:rPr>
              <a:t>19,077 University System of Maryland (most at University College) </a:t>
            </a:r>
          </a:p>
          <a:p>
            <a:pPr marL="0" indent="0">
              <a:buNone/>
            </a:pPr>
            <a:r>
              <a:rPr lang="en-US" sz="2400" dirty="0">
                <a:solidFill>
                  <a:schemeClr val="accent4">
                    <a:lumMod val="50000"/>
                  </a:schemeClr>
                </a:solidFill>
              </a:rPr>
              <a:t>18,503 California Community College System (116 colleges)</a:t>
            </a:r>
          </a:p>
          <a:p>
            <a:pPr marL="0" indent="0">
              <a:buNone/>
            </a:pPr>
            <a:r>
              <a:rPr lang="en-US" sz="2400" dirty="0">
                <a:solidFill>
                  <a:schemeClr val="accent4">
                    <a:lumMod val="50000"/>
                  </a:schemeClr>
                </a:solidFill>
              </a:rPr>
              <a:t>15,520 American Public Education Inc. </a:t>
            </a:r>
          </a:p>
          <a:p>
            <a:pPr marL="0" indent="0">
              <a:buNone/>
            </a:pPr>
            <a:r>
              <a:rPr lang="en-US" sz="2400" u="sng" dirty="0">
                <a:solidFill>
                  <a:schemeClr val="accent4">
                    <a:lumMod val="50000"/>
                  </a:schemeClr>
                </a:solidFill>
              </a:rPr>
              <a:t>  9,642 Education Management Corp.</a:t>
            </a:r>
            <a:r>
              <a:rPr lang="en-US" sz="2400" dirty="0">
                <a:solidFill>
                  <a:schemeClr val="accent4">
                    <a:lumMod val="50000"/>
                  </a:schemeClr>
                </a:solidFill>
              </a:rPr>
              <a:t/>
            </a:r>
            <a:br>
              <a:rPr lang="en-US" sz="2400" dirty="0">
                <a:solidFill>
                  <a:schemeClr val="accent4">
                    <a:lumMod val="50000"/>
                  </a:schemeClr>
                </a:solidFill>
              </a:rPr>
            </a:br>
            <a:r>
              <a:rPr lang="en-US" sz="2400" b="1" dirty="0">
                <a:solidFill>
                  <a:schemeClr val="accent4">
                    <a:lumMod val="50000"/>
                  </a:schemeClr>
                </a:solidFill>
              </a:rPr>
              <a:t>91,115 TOTAL AT TOP FIVE</a:t>
            </a:r>
          </a:p>
        </p:txBody>
      </p:sp>
      <p:sp>
        <p:nvSpPr>
          <p:cNvPr id="4" name="Content Placeholder 2">
            <a:extLst>
              <a:ext uri="{FF2B5EF4-FFF2-40B4-BE49-F238E27FC236}">
                <a16:creationId xmlns:a16="http://schemas.microsoft.com/office/drawing/2014/main" id="{38D2BA3C-FA4B-4FEB-8682-B20D7F546F9F}"/>
              </a:ext>
            </a:extLst>
          </p:cNvPr>
          <p:cNvSpPr txBox="1">
            <a:spLocks/>
          </p:cNvSpPr>
          <p:nvPr/>
        </p:nvSpPr>
        <p:spPr>
          <a:xfrm>
            <a:off x="383876" y="4100360"/>
            <a:ext cx="8436635" cy="2256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chemeClr val="accent4">
                    <a:lumMod val="50000"/>
                  </a:schemeClr>
                </a:solidFill>
              </a:rPr>
              <a:t>University of Phoenix </a:t>
            </a:r>
          </a:p>
          <a:p>
            <a:r>
              <a:rPr lang="en-US" sz="1800" dirty="0">
                <a:solidFill>
                  <a:schemeClr val="accent4">
                    <a:lumMod val="50000"/>
                  </a:schemeClr>
                </a:solidFill>
              </a:rPr>
              <a:t>Grants up to </a:t>
            </a:r>
            <a:r>
              <a:rPr lang="en-US" sz="1800" dirty="0">
                <a:solidFill>
                  <a:schemeClr val="accent4">
                    <a:lumMod val="50000"/>
                  </a:schemeClr>
                </a:solidFill>
                <a:hlinkClick r:id="rId3">
                  <a:extLst>
                    <a:ext uri="{A12FA001-AC4F-418D-AE19-62706E023703}">
                      <ahyp:hlinkClr xmlns="" xmlns:ahyp="http://schemas.microsoft.com/office/drawing/2018/hyperlinkcolor" val="tx"/>
                    </a:ext>
                  </a:extLst>
                </a:hlinkClick>
              </a:rPr>
              <a:t>30 units PLA for AA</a:t>
            </a:r>
            <a:r>
              <a:rPr lang="en-US" sz="1800" dirty="0">
                <a:solidFill>
                  <a:schemeClr val="accent4">
                    <a:lumMod val="50000"/>
                  </a:schemeClr>
                </a:solidFill>
              </a:rPr>
              <a:t>, but they do not indicate how many or what type until the student enrolls, applies, presents documentation, and begins their studies. The credits appear to be elective and not for specific courses (likely not transferable).</a:t>
            </a:r>
          </a:p>
          <a:p>
            <a:r>
              <a:rPr lang="en-US" sz="1800" dirty="0">
                <a:solidFill>
                  <a:schemeClr val="accent4">
                    <a:lumMod val="50000"/>
                  </a:schemeClr>
                </a:solidFill>
                <a:hlinkClick r:id="rId3">
                  <a:extLst>
                    <a:ext uri="{A12FA001-AC4F-418D-AE19-62706E023703}">
                      <ahyp:hlinkClr xmlns="" xmlns:ahyp="http://schemas.microsoft.com/office/drawing/2018/hyperlinkcolor" val="tx"/>
                    </a:ext>
                  </a:extLst>
                </a:hlinkClick>
              </a:rPr>
              <a:t>Charges $2400 for 30 units of credit ($150 fee + $75 per unit)</a:t>
            </a:r>
            <a:r>
              <a:rPr lang="en-US" sz="1800" dirty="0">
                <a:solidFill>
                  <a:schemeClr val="accent4">
                    <a:lumMod val="50000"/>
                  </a:schemeClr>
                </a:solidFill>
              </a:rPr>
              <a:t>. </a:t>
            </a:r>
          </a:p>
          <a:p>
            <a:r>
              <a:rPr lang="en-US" sz="1800" dirty="0">
                <a:solidFill>
                  <a:schemeClr val="accent4">
                    <a:lumMod val="50000"/>
                  </a:schemeClr>
                </a:solidFill>
              </a:rPr>
              <a:t>Their articulations are not transparent nor adoptable by other colleges.</a:t>
            </a:r>
          </a:p>
        </p:txBody>
      </p:sp>
      <p:sp>
        <p:nvSpPr>
          <p:cNvPr id="5" name="TextBox 4">
            <a:extLst>
              <a:ext uri="{FF2B5EF4-FFF2-40B4-BE49-F238E27FC236}">
                <a16:creationId xmlns:a16="http://schemas.microsoft.com/office/drawing/2014/main" id="{A22BC039-962A-484A-8058-03C3F9677A30}"/>
              </a:ext>
            </a:extLst>
          </p:cNvPr>
          <p:cNvSpPr txBox="1"/>
          <p:nvPr/>
        </p:nvSpPr>
        <p:spPr>
          <a:xfrm>
            <a:off x="383876" y="981775"/>
            <a:ext cx="8436635" cy="646331"/>
          </a:xfrm>
          <a:prstGeom prst="rect">
            <a:avLst/>
          </a:prstGeom>
          <a:noFill/>
        </p:spPr>
        <p:txBody>
          <a:bodyPr wrap="square">
            <a:spAutoFit/>
          </a:bodyPr>
          <a:lstStyle/>
          <a:p>
            <a:pPr algn="ctr" defTabSz="914400">
              <a:lnSpc>
                <a:spcPct val="90000"/>
              </a:lnSpc>
              <a:spcBef>
                <a:spcPct val="0"/>
              </a:spcBef>
            </a:pPr>
            <a:r>
              <a:rPr lang="en-US" sz="4000" dirty="0">
                <a:solidFill>
                  <a:srgbClr val="C00000"/>
                </a:solidFill>
                <a:latin typeface="+mj-lt"/>
                <a:ea typeface="+mj-ea"/>
                <a:cs typeface="+mj-cs"/>
              </a:rPr>
              <a:t>Top 5 Completions </a:t>
            </a:r>
            <a:r>
              <a:rPr lang="en-US" sz="4000" dirty="0">
                <a:solidFill>
                  <a:srgbClr val="C00000"/>
                </a:solidFill>
                <a:latin typeface="+mj-lt"/>
                <a:ea typeface="+mj-ea"/>
                <a:cs typeface="+mj-cs"/>
                <a:hlinkClick r:id="rId4">
                  <a:extLst>
                    <a:ext uri="{A12FA001-AC4F-418D-AE19-62706E023703}">
                      <ahyp:hlinkClr xmlns="" xmlns:ahyp="http://schemas.microsoft.com/office/drawing/2018/hyperlinkcolor" val="tx"/>
                    </a:ext>
                  </a:extLst>
                </a:hlinkClick>
              </a:rPr>
              <a:t>Military Times</a:t>
            </a:r>
            <a:endParaRPr lang="en-US" sz="4000" dirty="0">
              <a:solidFill>
                <a:srgbClr val="C00000"/>
              </a:solidFill>
              <a:latin typeface="+mj-lt"/>
              <a:ea typeface="+mj-ea"/>
              <a:cs typeface="+mj-cs"/>
            </a:endParaRPr>
          </a:p>
        </p:txBody>
      </p:sp>
    </p:spTree>
    <p:extLst>
      <p:ext uri="{BB962C8B-B14F-4D97-AF65-F5344CB8AC3E}">
        <p14:creationId xmlns:p14="http://schemas.microsoft.com/office/powerpoint/2010/main" val="40957483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Veterans’ Success Tracker (</a:t>
            </a:r>
            <a:r>
              <a:rPr lang="en-US" dirty="0">
                <a:hlinkClick r:id="rId2"/>
              </a:rPr>
              <a:t>NVEST</a:t>
            </a:r>
            <a:r>
              <a:rPr lang="en-US" dirty="0"/>
              <a:t>)</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247" y="1951220"/>
            <a:ext cx="9133604" cy="2429055"/>
          </a:xfrm>
          <a:prstGeom prst="rect">
            <a:avLst/>
          </a:prstGeom>
        </p:spPr>
      </p:pic>
    </p:spTree>
    <p:extLst>
      <p:ext uri="{BB962C8B-B14F-4D97-AF65-F5344CB8AC3E}">
        <p14:creationId xmlns:p14="http://schemas.microsoft.com/office/powerpoint/2010/main" val="947852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61" y="1071800"/>
            <a:ext cx="8308011" cy="599607"/>
          </a:xfrm>
        </p:spPr>
        <p:txBody>
          <a:bodyPr>
            <a:noAutofit/>
          </a:bodyPr>
          <a:lstStyle/>
          <a:p>
            <a:pPr algn="ctr"/>
            <a:r>
              <a:rPr lang="en-US" dirty="0"/>
              <a:t>THE BIG GAP</a:t>
            </a:r>
          </a:p>
        </p:txBody>
      </p:sp>
      <p:sp>
        <p:nvSpPr>
          <p:cNvPr id="5" name="Content Placeholder 2">
            <a:extLst>
              <a:ext uri="{FF2B5EF4-FFF2-40B4-BE49-F238E27FC236}">
                <a16:creationId xmlns:a16="http://schemas.microsoft.com/office/drawing/2014/main" id="{7E42001F-D8F6-41FF-87FB-0346BCA5FA9F}"/>
              </a:ext>
            </a:extLst>
          </p:cNvPr>
          <p:cNvSpPr txBox="1">
            <a:spLocks/>
          </p:cNvSpPr>
          <p:nvPr/>
        </p:nvSpPr>
        <p:spPr>
          <a:xfrm>
            <a:off x="247948" y="1671406"/>
            <a:ext cx="8648712" cy="628131"/>
          </a:xfrm>
          <a:prstGeom prst="rect">
            <a:avLst/>
          </a:prstGeom>
          <a:ln>
            <a:solidFill>
              <a:schemeClr val="bg1"/>
            </a:solidFill>
          </a:ln>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4">
                    <a:lumMod val="50000"/>
                  </a:schemeClr>
                </a:solidFill>
              </a:rPr>
              <a:t>No system to pair, approve, and share credit recommendations and college courses…</a:t>
            </a:r>
          </a:p>
        </p:txBody>
      </p:sp>
      <p:sp>
        <p:nvSpPr>
          <p:cNvPr id="11" name="Content Placeholder 2">
            <a:extLst>
              <a:ext uri="{FF2B5EF4-FFF2-40B4-BE49-F238E27FC236}">
                <a16:creationId xmlns:a16="http://schemas.microsoft.com/office/drawing/2014/main" id="{39F25F27-34A2-4AD3-8BD7-6C5B4EF23856}"/>
              </a:ext>
            </a:extLst>
          </p:cNvPr>
          <p:cNvSpPr txBox="1">
            <a:spLocks/>
          </p:cNvSpPr>
          <p:nvPr/>
        </p:nvSpPr>
        <p:spPr>
          <a:xfrm>
            <a:off x="247948" y="4927320"/>
            <a:ext cx="8648712" cy="960589"/>
          </a:xfrm>
          <a:prstGeom prst="rect">
            <a:avLst/>
          </a:prstGeom>
          <a:ln>
            <a:solidFill>
              <a:schemeClr val="bg1"/>
            </a:solidFill>
          </a:ln>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solidFill>
                  <a:schemeClr val="accent4">
                    <a:lumMod val="50000"/>
                  </a:schemeClr>
                </a:solidFill>
              </a:rPr>
              <a:t>The Military Articulation Platform (MAP) has been designed to bridge this gap and make articulations shareable with other colleges—all to maximize MilCPL for our veterans and active service members.</a:t>
            </a:r>
          </a:p>
        </p:txBody>
      </p:sp>
      <p:sp>
        <p:nvSpPr>
          <p:cNvPr id="10" name="Content Placeholder 2"/>
          <p:cNvSpPr txBox="1">
            <a:spLocks/>
          </p:cNvSpPr>
          <p:nvPr/>
        </p:nvSpPr>
        <p:spPr>
          <a:xfrm>
            <a:off x="247950" y="2514462"/>
            <a:ext cx="3949299" cy="2306236"/>
          </a:xfrm>
          <a:prstGeom prst="rect">
            <a:avLst/>
          </a:prstGeom>
          <a:ln>
            <a:solidFill>
              <a:schemeClr val="accent5">
                <a:lumMod val="50000"/>
              </a:schemeClr>
            </a:solidFill>
          </a:ln>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sz="2100" b="1" u="sng">
                <a:solidFill>
                  <a:schemeClr val="accent5">
                    <a:lumMod val="50000"/>
                  </a:schemeClr>
                </a:solidFill>
              </a:defRPr>
            </a:lvl1pPr>
            <a:lvl2pPr marL="514350" indent="-171450" defTabSz="685800">
              <a:lnSpc>
                <a:spcPct val="90000"/>
              </a:lnSpc>
              <a:spcBef>
                <a:spcPts val="375"/>
              </a:spcBef>
              <a:buFont typeface="Arial" panose="020B0604020202020204" pitchFamily="34" charset="0"/>
              <a:buChar char="•"/>
              <a:defRPr>
                <a:solidFill>
                  <a:schemeClr val="accent5">
                    <a:lumMod val="50000"/>
                  </a:schemeClr>
                </a:solidFill>
              </a:defRPr>
            </a:lvl2pPr>
            <a:lvl3pPr marL="857250" indent="-171450" defTabSz="685800">
              <a:lnSpc>
                <a:spcPct val="90000"/>
              </a:lnSpc>
              <a:spcBef>
                <a:spcPts val="375"/>
              </a:spcBef>
              <a:buFont typeface="Arial" panose="020B0604020202020204" pitchFamily="34" charset="0"/>
              <a:buChar char="•"/>
              <a:defRPr sz="1500">
                <a:solidFill>
                  <a:schemeClr val="accent5">
                    <a:lumMod val="50000"/>
                  </a:schemeClr>
                </a:solidFill>
              </a:defRPr>
            </a:lvl3pPr>
            <a:lvl4pPr marL="1200150" indent="-171450" defTabSz="685800">
              <a:lnSpc>
                <a:spcPct val="90000"/>
              </a:lnSpc>
              <a:spcBef>
                <a:spcPts val="375"/>
              </a:spcBef>
              <a:buFont typeface="Arial" panose="020B0604020202020204" pitchFamily="34" charset="0"/>
              <a:buChar char="•"/>
              <a:defRPr sz="1350">
                <a:solidFill>
                  <a:schemeClr val="accent5">
                    <a:lumMod val="50000"/>
                  </a:schemeClr>
                </a:solidFill>
              </a:defRPr>
            </a:lvl4pPr>
            <a:lvl5pPr marL="1543050" indent="-171450" defTabSz="685800">
              <a:lnSpc>
                <a:spcPct val="90000"/>
              </a:lnSpc>
              <a:spcBef>
                <a:spcPts val="375"/>
              </a:spcBef>
              <a:buFont typeface="Arial" panose="020B0604020202020204" pitchFamily="34" charset="0"/>
              <a:buChar char="•"/>
              <a:defRPr sz="1350">
                <a:solidFill>
                  <a:schemeClr val="accent5">
                    <a:lumMod val="50000"/>
                  </a:schemeClr>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r>
              <a:rPr lang="en-US" sz="2400" b="0" u="none" dirty="0">
                <a:solidFill>
                  <a:schemeClr val="accent4">
                    <a:lumMod val="50000"/>
                  </a:schemeClr>
                </a:solidFill>
              </a:rPr>
              <a:t>ACE Credit Recommendation for 95B – Military Police: </a:t>
            </a:r>
          </a:p>
          <a:p>
            <a:pPr algn="ctr"/>
            <a:r>
              <a:rPr lang="en-US" sz="3200" u="none" dirty="0">
                <a:solidFill>
                  <a:schemeClr val="accent4">
                    <a:lumMod val="50000"/>
                  </a:schemeClr>
                </a:solidFill>
              </a:rPr>
              <a:t>3 hours in Management Principles</a:t>
            </a:r>
          </a:p>
        </p:txBody>
      </p:sp>
      <p:sp>
        <p:nvSpPr>
          <p:cNvPr id="12" name="Content Placeholder 2">
            <a:extLst>
              <a:ext uri="{FF2B5EF4-FFF2-40B4-BE49-F238E27FC236}">
                <a16:creationId xmlns:a16="http://schemas.microsoft.com/office/drawing/2014/main" id="{B378B3EB-5930-4112-94BD-ACB82801EFC9}"/>
              </a:ext>
            </a:extLst>
          </p:cNvPr>
          <p:cNvSpPr txBox="1">
            <a:spLocks/>
          </p:cNvSpPr>
          <p:nvPr/>
        </p:nvSpPr>
        <p:spPr>
          <a:xfrm>
            <a:off x="4661945" y="2522775"/>
            <a:ext cx="4234721" cy="2296567"/>
          </a:xfrm>
          <a:prstGeom prst="rect">
            <a:avLst/>
          </a:prstGeom>
          <a:ln>
            <a:solidFill>
              <a:schemeClr val="accent5">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4">
                    <a:lumMod val="50000"/>
                  </a:schemeClr>
                </a:solidFill>
              </a:rPr>
              <a:t>College Catalog:</a:t>
            </a:r>
            <a:br>
              <a:rPr lang="en-US" sz="2400" dirty="0">
                <a:solidFill>
                  <a:schemeClr val="accent4">
                    <a:lumMod val="50000"/>
                  </a:schemeClr>
                </a:solidFill>
              </a:rPr>
            </a:br>
            <a:r>
              <a:rPr lang="en-US" sz="2400" dirty="0">
                <a:solidFill>
                  <a:schemeClr val="accent4">
                    <a:lumMod val="50000"/>
                  </a:schemeClr>
                </a:solidFill>
              </a:rPr>
              <a:t> </a:t>
            </a:r>
            <a:br>
              <a:rPr lang="en-US" sz="2400" dirty="0">
                <a:solidFill>
                  <a:schemeClr val="accent4">
                    <a:lumMod val="50000"/>
                  </a:schemeClr>
                </a:solidFill>
              </a:rPr>
            </a:br>
            <a:r>
              <a:rPr lang="en-US" sz="3200" b="1" dirty="0">
                <a:solidFill>
                  <a:schemeClr val="accent4">
                    <a:lumMod val="50000"/>
                  </a:schemeClr>
                </a:solidFill>
              </a:rPr>
              <a:t>MAG-44 </a:t>
            </a:r>
            <a:br>
              <a:rPr lang="en-US" sz="3200" b="1" dirty="0">
                <a:solidFill>
                  <a:schemeClr val="accent4">
                    <a:lumMod val="50000"/>
                  </a:schemeClr>
                </a:solidFill>
              </a:rPr>
            </a:br>
            <a:r>
              <a:rPr lang="en-US" sz="3200" b="1" dirty="0">
                <a:solidFill>
                  <a:schemeClr val="accent4">
                    <a:lumMod val="50000"/>
                  </a:schemeClr>
                </a:solidFill>
              </a:rPr>
              <a:t>3 Units Principles of Management</a:t>
            </a:r>
          </a:p>
          <a:p>
            <a:pPr marL="0" indent="0">
              <a:buNone/>
            </a:pPr>
            <a:endParaRPr lang="en-US" sz="2400" dirty="0">
              <a:solidFill>
                <a:schemeClr val="accent4">
                  <a:lumMod val="50000"/>
                </a:schemeClr>
              </a:solidFill>
            </a:endParaRPr>
          </a:p>
        </p:txBody>
      </p:sp>
      <p:sp>
        <p:nvSpPr>
          <p:cNvPr id="21" name="Multiply 20"/>
          <p:cNvSpPr/>
          <p:nvPr/>
        </p:nvSpPr>
        <p:spPr>
          <a:xfrm>
            <a:off x="4017366" y="3327818"/>
            <a:ext cx="831955" cy="796963"/>
          </a:xfrm>
          <a:prstGeom prst="mathMultiply">
            <a:avLst/>
          </a:prstGeom>
          <a:solidFill>
            <a:srgbClr val="C0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37899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61" y="1071800"/>
            <a:ext cx="8308011" cy="599607"/>
          </a:xfrm>
        </p:spPr>
        <p:txBody>
          <a:bodyPr>
            <a:noAutofit/>
          </a:bodyPr>
          <a:lstStyle/>
          <a:p>
            <a:pPr algn="ctr"/>
            <a:r>
              <a:rPr lang="en-US" dirty="0"/>
              <a:t>MAP</a:t>
            </a:r>
          </a:p>
        </p:txBody>
      </p:sp>
      <p:sp>
        <p:nvSpPr>
          <p:cNvPr id="5" name="Content Placeholder 2">
            <a:extLst>
              <a:ext uri="{FF2B5EF4-FFF2-40B4-BE49-F238E27FC236}">
                <a16:creationId xmlns:a16="http://schemas.microsoft.com/office/drawing/2014/main" id="{7E42001F-D8F6-41FF-87FB-0346BCA5FA9F}"/>
              </a:ext>
            </a:extLst>
          </p:cNvPr>
          <p:cNvSpPr txBox="1">
            <a:spLocks/>
          </p:cNvSpPr>
          <p:nvPr/>
        </p:nvSpPr>
        <p:spPr>
          <a:xfrm>
            <a:off x="247950" y="1748970"/>
            <a:ext cx="3949299" cy="470273"/>
          </a:xfrm>
          <a:prstGeom prst="rect">
            <a:avLst/>
          </a:prstGeom>
          <a:ln>
            <a:solidFill>
              <a:schemeClr val="bg1"/>
            </a:solidFill>
          </a:ln>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4">
                    <a:lumMod val="50000"/>
                  </a:schemeClr>
                </a:solidFill>
              </a:rPr>
              <a:t>Evaluator Pairs in MAP</a:t>
            </a:r>
          </a:p>
        </p:txBody>
      </p:sp>
      <p:sp>
        <p:nvSpPr>
          <p:cNvPr id="11" name="Content Placeholder 2">
            <a:extLst>
              <a:ext uri="{FF2B5EF4-FFF2-40B4-BE49-F238E27FC236}">
                <a16:creationId xmlns:a16="http://schemas.microsoft.com/office/drawing/2014/main" id="{39F25F27-34A2-4AD3-8BD7-6C5B4EF23856}"/>
              </a:ext>
            </a:extLst>
          </p:cNvPr>
          <p:cNvSpPr txBox="1">
            <a:spLocks/>
          </p:cNvSpPr>
          <p:nvPr/>
        </p:nvSpPr>
        <p:spPr>
          <a:xfrm>
            <a:off x="247948" y="4781866"/>
            <a:ext cx="8648712" cy="1106043"/>
          </a:xfrm>
          <a:prstGeom prst="rect">
            <a:avLst/>
          </a:prstGeom>
          <a:ln>
            <a:solidFill>
              <a:schemeClr val="bg1"/>
            </a:solidFill>
          </a:ln>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solidFill>
                  <a:schemeClr val="accent4">
                    <a:lumMod val="50000"/>
                  </a:schemeClr>
                </a:solidFill>
              </a:rPr>
              <a:t>Once an Articulation is validated by faculty, it is stored in MAP and available to any veteran with the same MOS or ACE Course listed on the Joint Services Transcript.</a:t>
            </a:r>
          </a:p>
        </p:txBody>
      </p:sp>
      <p:sp>
        <p:nvSpPr>
          <p:cNvPr id="13" name="Content Placeholder 2">
            <a:extLst>
              <a:ext uri="{FF2B5EF4-FFF2-40B4-BE49-F238E27FC236}">
                <a16:creationId xmlns:a16="http://schemas.microsoft.com/office/drawing/2014/main" id="{140C3427-CBD7-4397-AC29-C72F92646EEF}"/>
              </a:ext>
            </a:extLst>
          </p:cNvPr>
          <p:cNvSpPr txBox="1">
            <a:spLocks/>
          </p:cNvSpPr>
          <p:nvPr/>
        </p:nvSpPr>
        <p:spPr>
          <a:xfrm>
            <a:off x="4661943" y="1748966"/>
            <a:ext cx="4234721" cy="472283"/>
          </a:xfrm>
          <a:prstGeom prst="rect">
            <a:avLst/>
          </a:prstGeom>
          <a:ln>
            <a:solidFill>
              <a:schemeClr val="bg1"/>
            </a:solidFill>
          </a:ln>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4">
                    <a:lumMod val="50000"/>
                  </a:schemeClr>
                </a:solidFill>
              </a:rPr>
              <a:t>Faculty Determine </a:t>
            </a:r>
            <a:r>
              <a:rPr lang="en-US" sz="2400" u="sng" dirty="0">
                <a:solidFill>
                  <a:schemeClr val="accent4">
                    <a:lumMod val="50000"/>
                  </a:schemeClr>
                </a:solidFill>
              </a:rPr>
              <a:t>Yes/No</a:t>
            </a:r>
          </a:p>
        </p:txBody>
      </p:sp>
      <p:sp>
        <p:nvSpPr>
          <p:cNvPr id="10" name="Content Placeholder 2"/>
          <p:cNvSpPr txBox="1">
            <a:spLocks/>
          </p:cNvSpPr>
          <p:nvPr/>
        </p:nvSpPr>
        <p:spPr>
          <a:xfrm>
            <a:off x="247950" y="2282115"/>
            <a:ext cx="3949299" cy="2306236"/>
          </a:xfrm>
          <a:prstGeom prst="rect">
            <a:avLst/>
          </a:prstGeom>
          <a:ln>
            <a:solidFill>
              <a:schemeClr val="accent5">
                <a:lumMod val="50000"/>
              </a:schemeClr>
            </a:solidFill>
          </a:ln>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sz="2100" b="1" u="sng">
                <a:solidFill>
                  <a:schemeClr val="accent5">
                    <a:lumMod val="50000"/>
                  </a:schemeClr>
                </a:solidFill>
              </a:defRPr>
            </a:lvl1pPr>
            <a:lvl2pPr marL="514350" indent="-171450" defTabSz="685800">
              <a:lnSpc>
                <a:spcPct val="90000"/>
              </a:lnSpc>
              <a:spcBef>
                <a:spcPts val="375"/>
              </a:spcBef>
              <a:buFont typeface="Arial" panose="020B0604020202020204" pitchFamily="34" charset="0"/>
              <a:buChar char="•"/>
              <a:defRPr>
                <a:solidFill>
                  <a:schemeClr val="accent5">
                    <a:lumMod val="50000"/>
                  </a:schemeClr>
                </a:solidFill>
              </a:defRPr>
            </a:lvl2pPr>
            <a:lvl3pPr marL="857250" indent="-171450" defTabSz="685800">
              <a:lnSpc>
                <a:spcPct val="90000"/>
              </a:lnSpc>
              <a:spcBef>
                <a:spcPts val="375"/>
              </a:spcBef>
              <a:buFont typeface="Arial" panose="020B0604020202020204" pitchFamily="34" charset="0"/>
              <a:buChar char="•"/>
              <a:defRPr sz="1500">
                <a:solidFill>
                  <a:schemeClr val="accent5">
                    <a:lumMod val="50000"/>
                  </a:schemeClr>
                </a:solidFill>
              </a:defRPr>
            </a:lvl3pPr>
            <a:lvl4pPr marL="1200150" indent="-171450" defTabSz="685800">
              <a:lnSpc>
                <a:spcPct val="90000"/>
              </a:lnSpc>
              <a:spcBef>
                <a:spcPts val="375"/>
              </a:spcBef>
              <a:buFont typeface="Arial" panose="020B0604020202020204" pitchFamily="34" charset="0"/>
              <a:buChar char="•"/>
              <a:defRPr sz="1350">
                <a:solidFill>
                  <a:schemeClr val="accent5">
                    <a:lumMod val="50000"/>
                  </a:schemeClr>
                </a:solidFill>
              </a:defRPr>
            </a:lvl4pPr>
            <a:lvl5pPr marL="1543050" indent="-171450" defTabSz="685800">
              <a:lnSpc>
                <a:spcPct val="90000"/>
              </a:lnSpc>
              <a:spcBef>
                <a:spcPts val="375"/>
              </a:spcBef>
              <a:buFont typeface="Arial" panose="020B0604020202020204" pitchFamily="34" charset="0"/>
              <a:buChar char="•"/>
              <a:defRPr sz="1350">
                <a:solidFill>
                  <a:schemeClr val="accent5">
                    <a:lumMod val="50000"/>
                  </a:schemeClr>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r>
              <a:rPr lang="en-US" sz="2400" b="0" u="none" dirty="0">
                <a:solidFill>
                  <a:schemeClr val="accent4">
                    <a:lumMod val="50000"/>
                  </a:schemeClr>
                </a:solidFill>
              </a:rPr>
              <a:t>ACE Credit Recommendation for 31E - Corrections and Detention Specialist : </a:t>
            </a:r>
          </a:p>
          <a:p>
            <a:pPr algn="ctr"/>
            <a:r>
              <a:rPr lang="en-US" sz="3200" u="none" dirty="0">
                <a:solidFill>
                  <a:schemeClr val="accent4">
                    <a:lumMod val="50000"/>
                  </a:schemeClr>
                </a:solidFill>
              </a:rPr>
              <a:t>3 semester hours </a:t>
            </a:r>
          </a:p>
          <a:p>
            <a:pPr algn="ctr"/>
            <a:r>
              <a:rPr lang="en-US" sz="3200" u="none" dirty="0">
                <a:solidFill>
                  <a:schemeClr val="accent4">
                    <a:lumMod val="50000"/>
                  </a:schemeClr>
                </a:solidFill>
              </a:rPr>
              <a:t>in  Management</a:t>
            </a:r>
          </a:p>
        </p:txBody>
      </p:sp>
      <p:sp>
        <p:nvSpPr>
          <p:cNvPr id="12" name="Content Placeholder 2">
            <a:extLst>
              <a:ext uri="{FF2B5EF4-FFF2-40B4-BE49-F238E27FC236}">
                <a16:creationId xmlns:a16="http://schemas.microsoft.com/office/drawing/2014/main" id="{B378B3EB-5930-4112-94BD-ACB82801EFC9}"/>
              </a:ext>
            </a:extLst>
          </p:cNvPr>
          <p:cNvSpPr txBox="1">
            <a:spLocks/>
          </p:cNvSpPr>
          <p:nvPr/>
        </p:nvSpPr>
        <p:spPr>
          <a:xfrm>
            <a:off x="4661945" y="2290430"/>
            <a:ext cx="4234721" cy="2296567"/>
          </a:xfrm>
          <a:prstGeom prst="rect">
            <a:avLst/>
          </a:prstGeom>
          <a:ln>
            <a:solidFill>
              <a:schemeClr val="accent5">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4">
                    <a:lumMod val="50000"/>
                  </a:schemeClr>
                </a:solidFill>
              </a:rPr>
              <a:t>College Catalog:</a:t>
            </a:r>
            <a:br>
              <a:rPr lang="en-US" sz="2400" dirty="0">
                <a:solidFill>
                  <a:schemeClr val="accent4">
                    <a:lumMod val="50000"/>
                  </a:schemeClr>
                </a:solidFill>
              </a:rPr>
            </a:br>
            <a:r>
              <a:rPr lang="en-US" sz="2400" dirty="0">
                <a:solidFill>
                  <a:schemeClr val="accent4">
                    <a:lumMod val="50000"/>
                  </a:schemeClr>
                </a:solidFill>
              </a:rPr>
              <a:t> </a:t>
            </a:r>
            <a:br>
              <a:rPr lang="en-US" sz="2400" dirty="0">
                <a:solidFill>
                  <a:schemeClr val="accent4">
                    <a:lumMod val="50000"/>
                  </a:schemeClr>
                </a:solidFill>
              </a:rPr>
            </a:br>
            <a:r>
              <a:rPr lang="en-US" sz="3200" b="1" dirty="0">
                <a:solidFill>
                  <a:schemeClr val="accent4">
                    <a:lumMod val="50000"/>
                  </a:schemeClr>
                </a:solidFill>
              </a:rPr>
              <a:t>MAG-44 </a:t>
            </a:r>
            <a:br>
              <a:rPr lang="en-US" sz="3200" b="1" dirty="0">
                <a:solidFill>
                  <a:schemeClr val="accent4">
                    <a:lumMod val="50000"/>
                  </a:schemeClr>
                </a:solidFill>
              </a:rPr>
            </a:br>
            <a:r>
              <a:rPr lang="en-US" sz="3200" b="1" dirty="0">
                <a:solidFill>
                  <a:schemeClr val="accent4">
                    <a:lumMod val="50000"/>
                  </a:schemeClr>
                </a:solidFill>
              </a:rPr>
              <a:t>3 Units Principles of Management</a:t>
            </a:r>
          </a:p>
          <a:p>
            <a:pPr marL="0" indent="0">
              <a:buNone/>
            </a:pPr>
            <a:endParaRPr lang="en-US" sz="2400" dirty="0">
              <a:solidFill>
                <a:schemeClr val="accent4">
                  <a:lumMod val="50000"/>
                </a:schemeClr>
              </a:solidFill>
            </a:endParaRPr>
          </a:p>
        </p:txBody>
      </p:sp>
      <p:sp>
        <p:nvSpPr>
          <p:cNvPr id="3" name="Plus 2"/>
          <p:cNvSpPr/>
          <p:nvPr/>
        </p:nvSpPr>
        <p:spPr>
          <a:xfrm>
            <a:off x="3990795" y="2998900"/>
            <a:ext cx="914400" cy="914400"/>
          </a:xfrm>
          <a:prstGeom prst="mathPlus">
            <a:avLst/>
          </a:prstGeom>
          <a:solidFill>
            <a:srgbClr val="626B2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43741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ame&#10;&#10;Description automatically generated">
            <a:extLst>
              <a:ext uri="{FF2B5EF4-FFF2-40B4-BE49-F238E27FC236}">
                <a16:creationId xmlns:a16="http://schemas.microsoft.com/office/drawing/2014/main" id="{3B7FA00D-4986-44F8-AF7C-8C9C1C70A94E}"/>
              </a:ext>
            </a:extLst>
          </p:cNvPr>
          <p:cNvPicPr>
            <a:picLocks noChangeAspect="1"/>
          </p:cNvPicPr>
          <p:nvPr/>
        </p:nvPicPr>
        <p:blipFill>
          <a:blip r:embed="rId3"/>
          <a:stretch>
            <a:fillRect/>
          </a:stretch>
        </p:blipFill>
        <p:spPr>
          <a:xfrm>
            <a:off x="456" y="857250"/>
            <a:ext cx="9143545" cy="3457575"/>
          </a:xfrm>
          <a:prstGeom prst="rect">
            <a:avLst/>
          </a:prstGeom>
        </p:spPr>
      </p:pic>
      <p:sp>
        <p:nvSpPr>
          <p:cNvPr id="2" name="Title 1"/>
          <p:cNvSpPr>
            <a:spLocks noGrp="1"/>
          </p:cNvSpPr>
          <p:nvPr>
            <p:ph type="title"/>
          </p:nvPr>
        </p:nvSpPr>
        <p:spPr>
          <a:xfrm>
            <a:off x="628650" y="4250531"/>
            <a:ext cx="7886700" cy="1092994"/>
          </a:xfrm>
        </p:spPr>
        <p:txBody>
          <a:bodyPr/>
          <a:lstStyle/>
          <a:p>
            <a:pPr algn="ctr"/>
            <a:r>
              <a:rPr lang="en-US" b="1" dirty="0">
                <a:solidFill>
                  <a:srgbClr val="C00000"/>
                </a:solidFill>
                <a:hlinkClick r:id="rId4">
                  <a:extLst>
                    <a:ext uri="{A12FA001-AC4F-418D-AE19-62706E023703}">
                      <ahyp:hlinkClr xmlns="" xmlns:ahyp="http://schemas.microsoft.com/office/drawing/2018/hyperlinkcolor" val="tx"/>
                    </a:ext>
                  </a:extLst>
                </a:hlinkClick>
              </a:rPr>
              <a:t>MAP OVERVIEW</a:t>
            </a:r>
            <a:endParaRPr lang="en-US" b="1" dirty="0">
              <a:solidFill>
                <a:srgbClr val="C00000"/>
              </a:solidFill>
            </a:endParaRPr>
          </a:p>
        </p:txBody>
      </p:sp>
    </p:spTree>
    <p:extLst>
      <p:ext uri="{BB962C8B-B14F-4D97-AF65-F5344CB8AC3E}">
        <p14:creationId xmlns:p14="http://schemas.microsoft.com/office/powerpoint/2010/main" val="11966304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84FA-3178-4956-8362-FA48323C9C9B}"/>
              </a:ext>
            </a:extLst>
          </p:cNvPr>
          <p:cNvSpPr>
            <a:spLocks noGrp="1"/>
          </p:cNvSpPr>
          <p:nvPr>
            <p:ph type="title"/>
          </p:nvPr>
        </p:nvSpPr>
        <p:spPr>
          <a:xfrm>
            <a:off x="628650" y="914400"/>
            <a:ext cx="7886700" cy="845389"/>
          </a:xfrm>
        </p:spPr>
        <p:txBody>
          <a:bodyPr/>
          <a:lstStyle/>
          <a:p>
            <a:pPr algn="ctr"/>
            <a:r>
              <a:rPr lang="en-US" sz="4000" dirty="0">
                <a:solidFill>
                  <a:srgbClr val="C00000"/>
                </a:solidFill>
              </a:rPr>
              <a:t>Early Outcomes</a:t>
            </a:r>
          </a:p>
        </p:txBody>
      </p:sp>
      <p:sp>
        <p:nvSpPr>
          <p:cNvPr id="3" name="Content Placeholder 2">
            <a:extLst>
              <a:ext uri="{FF2B5EF4-FFF2-40B4-BE49-F238E27FC236}">
                <a16:creationId xmlns:a16="http://schemas.microsoft.com/office/drawing/2014/main" id="{E4330F32-3ED2-44E2-A70C-CB3A732F4679}"/>
              </a:ext>
            </a:extLst>
          </p:cNvPr>
          <p:cNvSpPr>
            <a:spLocks noGrp="1"/>
          </p:cNvSpPr>
          <p:nvPr>
            <p:ph idx="1"/>
          </p:nvPr>
        </p:nvSpPr>
        <p:spPr>
          <a:xfrm>
            <a:off x="294967" y="1578543"/>
            <a:ext cx="8524567" cy="4527289"/>
          </a:xfrm>
        </p:spPr>
        <p:txBody>
          <a:bodyPr>
            <a:normAutofit fontScale="92500" lnSpcReduction="10000"/>
          </a:bodyPr>
          <a:lstStyle/>
          <a:p>
            <a:pPr marL="0" marR="0" indent="0" fontAlgn="base">
              <a:lnSpc>
                <a:spcPct val="107000"/>
              </a:lnSpc>
              <a:spcBef>
                <a:spcPts val="0"/>
              </a:spcBef>
              <a:spcAft>
                <a:spcPts val="800"/>
              </a:spcAft>
              <a:buNone/>
              <a:tabLst>
                <a:tab pos="5886450" algn="r"/>
              </a:tabLst>
            </a:pPr>
            <a:r>
              <a:rPr lang="en-US" sz="2400" dirty="0">
                <a:solidFill>
                  <a:schemeClr val="accent4">
                    <a:lumMod val="50000"/>
                  </a:schemeClr>
                </a:solidFill>
                <a:effectLst/>
                <a:ea typeface="Times New Roman" panose="02020603050405020304" pitchFamily="18" charset="0"/>
                <a:cs typeface="Times New Roman" panose="02020603050405020304" pitchFamily="18" charset="0"/>
              </a:rPr>
              <a:t>MAP early implementation stages </a:t>
            </a:r>
            <a:r>
              <a:rPr lang="en-US" sz="2400" dirty="0">
                <a:solidFill>
                  <a:schemeClr val="accent4">
                    <a:lumMod val="50000"/>
                  </a:schemeClr>
                </a:solidFill>
                <a:ea typeface="Times New Roman" panose="02020603050405020304" pitchFamily="18" charset="0"/>
                <a:cs typeface="Times New Roman" panose="02020603050405020304" pitchFamily="18" charset="0"/>
              </a:rPr>
              <a:t>are</a:t>
            </a:r>
            <a:r>
              <a:rPr lang="en-US" sz="2400" dirty="0">
                <a:solidFill>
                  <a:schemeClr val="accent4">
                    <a:lumMod val="50000"/>
                  </a:schemeClr>
                </a:solidFill>
                <a:effectLst/>
                <a:ea typeface="Times New Roman" panose="02020603050405020304" pitchFamily="18" charset="0"/>
                <a:cs typeface="Times New Roman" panose="02020603050405020304" pitchFamily="18" charset="0"/>
              </a:rPr>
              <a:t> producing positive results</a:t>
            </a:r>
            <a:endParaRPr lang="en-US" sz="2400" dirty="0">
              <a:solidFill>
                <a:schemeClr val="accent4">
                  <a:lumMod val="50000"/>
                </a:schemeClr>
              </a:solidFill>
              <a:effectLst/>
              <a:ea typeface="Calibri" panose="020F0502020204030204" pitchFamily="34" charset="0"/>
              <a:cs typeface="Times New Roman" panose="02020603050405020304" pitchFamily="18" charset="0"/>
            </a:endParaRPr>
          </a:p>
          <a:p>
            <a:pPr marL="342900" marR="0" lvl="0" indent="-342900" fontAlgn="base">
              <a:lnSpc>
                <a:spcPct val="105000"/>
              </a:lnSpc>
              <a:spcBef>
                <a:spcPts val="0"/>
              </a:spcBef>
              <a:spcAft>
                <a:spcPts val="0"/>
              </a:spcAft>
              <a:buFont typeface="Symbol" panose="05050102010706020507" pitchFamily="18" charset="2"/>
              <a:buChar char=""/>
              <a:tabLst>
                <a:tab pos="628650" algn="l"/>
                <a:tab pos="5886450" algn="r"/>
              </a:tabLst>
            </a:pPr>
            <a:r>
              <a:rPr lang="en-US" sz="2400" dirty="0">
                <a:solidFill>
                  <a:schemeClr val="accent4">
                    <a:lumMod val="50000"/>
                  </a:schemeClr>
                </a:solidFill>
                <a:effectLst/>
                <a:ea typeface="Times New Roman" panose="02020603050405020304" pitchFamily="18" charset="0"/>
                <a:cs typeface="Calibri" panose="020F0502020204030204" pitchFamily="34" charset="0"/>
              </a:rPr>
              <a:t>Established scalable solution for statewide </a:t>
            </a:r>
            <a:r>
              <a:rPr lang="en-US" sz="2400" dirty="0" err="1">
                <a:solidFill>
                  <a:schemeClr val="accent4">
                    <a:lumMod val="50000"/>
                  </a:schemeClr>
                </a:solidFill>
                <a:effectLst/>
                <a:ea typeface="Times New Roman" panose="02020603050405020304" pitchFamily="18" charset="0"/>
                <a:cs typeface="Calibri" panose="020F0502020204030204" pitchFamily="34" charset="0"/>
              </a:rPr>
              <a:t>MilCPL</a:t>
            </a:r>
            <a:r>
              <a:rPr lang="en-US" sz="2400" dirty="0">
                <a:solidFill>
                  <a:schemeClr val="accent4">
                    <a:lumMod val="50000"/>
                  </a:schemeClr>
                </a:solidFill>
                <a:effectLst/>
                <a:ea typeface="Times New Roman" panose="02020603050405020304" pitchFamily="18" charset="0"/>
                <a:cs typeface="Calibri" panose="020F0502020204030204" pitchFamily="34" charset="0"/>
              </a:rPr>
              <a:t> articulations</a:t>
            </a:r>
            <a:endParaRPr lang="en-US" sz="2400" dirty="0">
              <a:solidFill>
                <a:schemeClr val="accent4">
                  <a:lumMod val="50000"/>
                </a:schemeClr>
              </a:solidFill>
              <a:effectLst/>
              <a:ea typeface="Calibri" panose="020F0502020204030204" pitchFamily="34" charset="0"/>
              <a:cs typeface="Times New Roman" panose="02020603050405020304" pitchFamily="18" charset="0"/>
            </a:endParaRPr>
          </a:p>
          <a:p>
            <a:pPr marL="342900" marR="0" lvl="0" indent="-342900" fontAlgn="base">
              <a:lnSpc>
                <a:spcPct val="105000"/>
              </a:lnSpc>
              <a:spcBef>
                <a:spcPts val="0"/>
              </a:spcBef>
              <a:spcAft>
                <a:spcPts val="0"/>
              </a:spcAft>
              <a:buFont typeface="Symbol" panose="05050102010706020507" pitchFamily="18" charset="2"/>
              <a:buChar char=""/>
              <a:tabLst>
                <a:tab pos="628650" algn="l"/>
                <a:tab pos="5886450" algn="r"/>
              </a:tabLst>
            </a:pPr>
            <a:r>
              <a:rPr lang="en-US" sz="2400" dirty="0">
                <a:solidFill>
                  <a:schemeClr val="accent4">
                    <a:lumMod val="50000"/>
                  </a:schemeClr>
                </a:solidFill>
                <a:effectLst/>
                <a:ea typeface="Times New Roman" panose="02020603050405020304" pitchFamily="18" charset="0"/>
                <a:cs typeface="Calibri" panose="020F0502020204030204" pitchFamily="34" charset="0"/>
              </a:rPr>
              <a:t>12 Participating colleges </a:t>
            </a:r>
            <a:endParaRPr lang="en-US" sz="2400" dirty="0">
              <a:solidFill>
                <a:schemeClr val="accent4">
                  <a:lumMod val="50000"/>
                </a:schemeClr>
              </a:solidFill>
              <a:effectLst/>
              <a:ea typeface="Calibri" panose="020F0502020204030204" pitchFamily="34" charset="0"/>
              <a:cs typeface="Times New Roman" panose="02020603050405020304" pitchFamily="18" charset="0"/>
            </a:endParaRPr>
          </a:p>
          <a:p>
            <a:pPr marL="342900" marR="0" lvl="0" indent="-342900" fontAlgn="base">
              <a:lnSpc>
                <a:spcPct val="105000"/>
              </a:lnSpc>
              <a:spcBef>
                <a:spcPts val="0"/>
              </a:spcBef>
              <a:spcAft>
                <a:spcPts val="0"/>
              </a:spcAft>
              <a:buFont typeface="Symbol" panose="05050102010706020507" pitchFamily="18" charset="2"/>
              <a:buChar char=""/>
              <a:tabLst>
                <a:tab pos="628650" algn="l"/>
                <a:tab pos="5886450" algn="r"/>
              </a:tabLst>
            </a:pPr>
            <a:r>
              <a:rPr lang="en-US" sz="2400" dirty="0">
                <a:solidFill>
                  <a:schemeClr val="accent4">
                    <a:lumMod val="50000"/>
                  </a:schemeClr>
                </a:solidFill>
                <a:effectLst/>
                <a:ea typeface="Times New Roman" panose="02020603050405020304" pitchFamily="18" charset="0"/>
                <a:cs typeface="Calibri" panose="020F0502020204030204" pitchFamily="34" charset="0"/>
              </a:rPr>
              <a:t>130 Programs of study with articulated credits</a:t>
            </a:r>
            <a:endParaRPr lang="en-US" sz="2400" dirty="0">
              <a:solidFill>
                <a:schemeClr val="accent4">
                  <a:lumMod val="50000"/>
                </a:schemeClr>
              </a:solidFill>
              <a:effectLst/>
              <a:ea typeface="Calibri" panose="020F0502020204030204" pitchFamily="34" charset="0"/>
              <a:cs typeface="Times New Roman" panose="02020603050405020304" pitchFamily="18" charset="0"/>
            </a:endParaRPr>
          </a:p>
          <a:p>
            <a:pPr marL="342900" marR="0" lvl="0" indent="-342900" fontAlgn="base">
              <a:lnSpc>
                <a:spcPct val="105000"/>
              </a:lnSpc>
              <a:spcBef>
                <a:spcPts val="0"/>
              </a:spcBef>
              <a:spcAft>
                <a:spcPts val="0"/>
              </a:spcAft>
              <a:buFont typeface="Symbol" panose="05050102010706020507" pitchFamily="18" charset="2"/>
              <a:buChar char=""/>
              <a:tabLst>
                <a:tab pos="628650" algn="l"/>
                <a:tab pos="5886450" algn="r"/>
              </a:tabLst>
            </a:pPr>
            <a:r>
              <a:rPr lang="en-US" sz="2400" dirty="0">
                <a:solidFill>
                  <a:schemeClr val="accent4">
                    <a:lumMod val="50000"/>
                  </a:schemeClr>
                </a:solidFill>
                <a:effectLst/>
                <a:ea typeface="Times New Roman" panose="02020603050405020304" pitchFamily="18" charset="0"/>
                <a:cs typeface="Calibri" panose="020F0502020204030204" pitchFamily="34" charset="0"/>
              </a:rPr>
              <a:t>34 Veterans awarded with </a:t>
            </a:r>
            <a:r>
              <a:rPr lang="en-US" sz="2400" dirty="0" err="1">
                <a:solidFill>
                  <a:schemeClr val="accent4">
                    <a:lumMod val="50000"/>
                  </a:schemeClr>
                </a:solidFill>
                <a:effectLst/>
                <a:ea typeface="Times New Roman" panose="02020603050405020304" pitchFamily="18" charset="0"/>
                <a:cs typeface="Calibri" panose="020F0502020204030204" pitchFamily="34" charset="0"/>
              </a:rPr>
              <a:t>transcripted</a:t>
            </a:r>
            <a:r>
              <a:rPr lang="en-US" sz="2400" dirty="0">
                <a:solidFill>
                  <a:schemeClr val="accent4">
                    <a:lumMod val="50000"/>
                  </a:schemeClr>
                </a:solidFill>
                <a:effectLst/>
                <a:ea typeface="Times New Roman" panose="02020603050405020304" pitchFamily="18" charset="0"/>
                <a:cs typeface="Calibri" panose="020F0502020204030204" pitchFamily="34" charset="0"/>
              </a:rPr>
              <a:t> MAP credit at Norco College</a:t>
            </a:r>
            <a:endParaRPr lang="en-US" sz="2400" dirty="0">
              <a:solidFill>
                <a:schemeClr val="accent4">
                  <a:lumMod val="50000"/>
                </a:schemeClr>
              </a:solidFill>
              <a:effectLst/>
              <a:ea typeface="Calibri" panose="020F0502020204030204" pitchFamily="34" charset="0"/>
              <a:cs typeface="Times New Roman" panose="02020603050405020304" pitchFamily="18" charset="0"/>
            </a:endParaRPr>
          </a:p>
          <a:p>
            <a:pPr marL="342900" marR="0" lvl="0" indent="-342900" fontAlgn="base">
              <a:lnSpc>
                <a:spcPct val="105000"/>
              </a:lnSpc>
              <a:spcBef>
                <a:spcPts val="0"/>
              </a:spcBef>
              <a:spcAft>
                <a:spcPts val="0"/>
              </a:spcAft>
              <a:buFont typeface="Symbol" panose="05050102010706020507" pitchFamily="18" charset="2"/>
              <a:buChar char=""/>
              <a:tabLst>
                <a:tab pos="628650" algn="l"/>
                <a:tab pos="5886450" algn="r"/>
              </a:tabLst>
            </a:pPr>
            <a:r>
              <a:rPr lang="en-US" sz="2400" dirty="0">
                <a:solidFill>
                  <a:schemeClr val="accent4">
                    <a:lumMod val="50000"/>
                  </a:schemeClr>
                </a:solidFill>
                <a:effectLst/>
                <a:ea typeface="Times New Roman" panose="02020603050405020304" pitchFamily="18" charset="0"/>
                <a:cs typeface="Calibri" panose="020F0502020204030204" pitchFamily="34" charset="0"/>
              </a:rPr>
              <a:t>150 plus regional courses have articulated credits </a:t>
            </a:r>
            <a:endParaRPr lang="en-US" sz="2400" dirty="0">
              <a:solidFill>
                <a:schemeClr val="accent4">
                  <a:lumMod val="50000"/>
                </a:schemeClr>
              </a:solidFill>
              <a:effectLst/>
              <a:ea typeface="Calibri" panose="020F0502020204030204" pitchFamily="34" charset="0"/>
              <a:cs typeface="Times New Roman" panose="02020603050405020304" pitchFamily="18" charset="0"/>
            </a:endParaRPr>
          </a:p>
          <a:p>
            <a:pPr marL="342900" marR="0" lvl="0" indent="-342900" fontAlgn="base">
              <a:lnSpc>
                <a:spcPct val="105000"/>
              </a:lnSpc>
              <a:spcBef>
                <a:spcPts val="0"/>
              </a:spcBef>
              <a:spcAft>
                <a:spcPts val="0"/>
              </a:spcAft>
              <a:buFont typeface="Symbol" panose="05050102010706020507" pitchFamily="18" charset="2"/>
              <a:buChar char=""/>
              <a:tabLst>
                <a:tab pos="628650" algn="l"/>
                <a:tab pos="5886450" algn="r"/>
              </a:tabLst>
            </a:pPr>
            <a:r>
              <a:rPr lang="en-US" sz="2400" dirty="0">
                <a:solidFill>
                  <a:schemeClr val="accent4">
                    <a:lumMod val="50000"/>
                  </a:schemeClr>
                </a:solidFill>
                <a:ea typeface="Times New Roman" panose="02020603050405020304" pitchFamily="18" charset="0"/>
                <a:cs typeface="Calibri" panose="020F0502020204030204" pitchFamily="34" charset="0"/>
              </a:rPr>
              <a:t>600+</a:t>
            </a:r>
            <a:r>
              <a:rPr lang="en-US" sz="2400" dirty="0">
                <a:solidFill>
                  <a:schemeClr val="accent4">
                    <a:lumMod val="50000"/>
                  </a:schemeClr>
                </a:solidFill>
                <a:effectLst/>
                <a:ea typeface="Times New Roman" panose="02020603050405020304" pitchFamily="18" charset="0"/>
                <a:cs typeface="Calibri" panose="020F0502020204030204" pitchFamily="34" charset="0"/>
              </a:rPr>
              <a:t> Regional veterans eligible for credit based on approved articulations</a:t>
            </a:r>
            <a:endParaRPr lang="en-US" sz="2400" dirty="0">
              <a:solidFill>
                <a:schemeClr val="accent4">
                  <a:lumMod val="50000"/>
                </a:schemeClr>
              </a:solidFill>
              <a:effectLst/>
              <a:ea typeface="Calibri" panose="020F0502020204030204" pitchFamily="34" charset="0"/>
              <a:cs typeface="Times New Roman" panose="02020603050405020304" pitchFamily="18" charset="0"/>
            </a:endParaRPr>
          </a:p>
          <a:p>
            <a:pPr marL="342900" marR="0" lvl="0" indent="-342900" fontAlgn="base">
              <a:lnSpc>
                <a:spcPct val="105000"/>
              </a:lnSpc>
              <a:spcBef>
                <a:spcPts val="0"/>
              </a:spcBef>
              <a:spcAft>
                <a:spcPts val="0"/>
              </a:spcAft>
              <a:buFont typeface="Symbol" panose="05050102010706020507" pitchFamily="18" charset="2"/>
              <a:buChar char=""/>
              <a:tabLst>
                <a:tab pos="628650" algn="l"/>
                <a:tab pos="5886450" algn="r"/>
              </a:tabLst>
            </a:pPr>
            <a:r>
              <a:rPr lang="en-US" sz="2400" dirty="0">
                <a:solidFill>
                  <a:schemeClr val="accent4">
                    <a:lumMod val="50000"/>
                  </a:schemeClr>
                </a:solidFill>
                <a:effectLst/>
                <a:ea typeface="Times New Roman" panose="02020603050405020304" pitchFamily="18" charset="0"/>
                <a:cs typeface="Calibri" panose="020F0502020204030204" pitchFamily="34" charset="0"/>
              </a:rPr>
              <a:t>662 MAP Articulations approved for listing on the Transfer Evaluation System (TES</a:t>
            </a:r>
            <a:r>
              <a:rPr lang="en-US" sz="2400" dirty="0">
                <a:solidFill>
                  <a:schemeClr val="accent4">
                    <a:lumMod val="50000"/>
                  </a:schemeClr>
                </a:solidFill>
                <a:ea typeface="Times New Roman" panose="02020603050405020304" pitchFamily="18" charset="0"/>
                <a:cs typeface="Calibri" panose="020F0502020204030204" pitchFamily="34" charset="0"/>
              </a:rPr>
              <a:t>) </a:t>
            </a:r>
          </a:p>
          <a:p>
            <a:pPr marL="342900" indent="-342900" fontAlgn="base">
              <a:lnSpc>
                <a:spcPct val="105000"/>
              </a:lnSpc>
              <a:spcBef>
                <a:spcPts val="0"/>
              </a:spcBef>
              <a:buFont typeface="Symbol" panose="05050102010706020507" pitchFamily="18" charset="2"/>
              <a:buChar char=""/>
              <a:tabLst>
                <a:tab pos="628650" algn="l"/>
                <a:tab pos="5886450" algn="r"/>
              </a:tabLst>
            </a:pPr>
            <a:r>
              <a:rPr lang="en-US" sz="2400" dirty="0">
                <a:solidFill>
                  <a:schemeClr val="accent4">
                    <a:lumMod val="50000"/>
                  </a:schemeClr>
                </a:solidFill>
                <a:ea typeface="Times New Roman" panose="02020603050405020304" pitchFamily="18" charset="0"/>
                <a:cs typeface="Calibri" panose="020F0502020204030204" pitchFamily="34" charset="0"/>
              </a:rPr>
              <a:t>750 plus trained in </a:t>
            </a:r>
            <a:r>
              <a:rPr lang="en-US" sz="2400" dirty="0" err="1">
                <a:solidFill>
                  <a:schemeClr val="accent4">
                    <a:lumMod val="50000"/>
                  </a:schemeClr>
                </a:solidFill>
                <a:ea typeface="Times New Roman" panose="02020603050405020304" pitchFamily="18" charset="0"/>
                <a:cs typeface="Calibri" panose="020F0502020204030204" pitchFamily="34" charset="0"/>
              </a:rPr>
              <a:t>MilCPL</a:t>
            </a:r>
            <a:endParaRPr lang="en-US" sz="2400" dirty="0">
              <a:solidFill>
                <a:schemeClr val="accent4">
                  <a:lumMod val="50000"/>
                </a:schemeClr>
              </a:solidFill>
              <a:ea typeface="Calibri" panose="020F0502020204030204" pitchFamily="34" charset="0"/>
              <a:cs typeface="Times New Roman" panose="02020603050405020304" pitchFamily="18" charset="0"/>
            </a:endParaRPr>
          </a:p>
          <a:p>
            <a:pPr marL="342900" marR="0" lvl="0" indent="-342900" fontAlgn="base">
              <a:lnSpc>
                <a:spcPct val="105000"/>
              </a:lnSpc>
              <a:spcBef>
                <a:spcPts val="0"/>
              </a:spcBef>
              <a:spcAft>
                <a:spcPts val="0"/>
              </a:spcAft>
              <a:buFont typeface="Symbol" panose="05050102010706020507" pitchFamily="18" charset="2"/>
              <a:buChar char=""/>
              <a:tabLst>
                <a:tab pos="628650" algn="l"/>
                <a:tab pos="5886450" algn="r"/>
              </a:tabLst>
            </a:pPr>
            <a:r>
              <a:rPr lang="en-US" sz="2400" dirty="0">
                <a:solidFill>
                  <a:schemeClr val="accent4">
                    <a:lumMod val="50000"/>
                  </a:schemeClr>
                </a:solidFill>
                <a:ea typeface="Times New Roman" panose="02020603050405020304" pitchFamily="18" charset="0"/>
                <a:cs typeface="Calibri" panose="020F0502020204030204" pitchFamily="34" charset="0"/>
              </a:rPr>
              <a:t>Ongoing legislative advocacy for CPL/PLA</a:t>
            </a:r>
            <a:endParaRPr lang="en-US" sz="2400" dirty="0">
              <a:solidFill>
                <a:schemeClr val="accent4">
                  <a:lumMod val="50000"/>
                </a:schemeClr>
              </a:solidFill>
              <a:ea typeface="Calibri" panose="020F0502020204030204" pitchFamily="34" charset="0"/>
              <a:cs typeface="Times New Roman" panose="02020603050405020304" pitchFamily="18" charset="0"/>
            </a:endParaRPr>
          </a:p>
          <a:p>
            <a:pPr marL="342900" marR="0" lvl="0" indent="-342900" fontAlgn="base">
              <a:lnSpc>
                <a:spcPct val="105000"/>
              </a:lnSpc>
              <a:spcBef>
                <a:spcPts val="0"/>
              </a:spcBef>
              <a:spcAft>
                <a:spcPts val="0"/>
              </a:spcAft>
              <a:buFont typeface="Symbol" panose="05050102010706020507" pitchFamily="18" charset="2"/>
              <a:buChar char=""/>
              <a:tabLst>
                <a:tab pos="628650" algn="l"/>
                <a:tab pos="5886450" algn="r"/>
              </a:tabLst>
            </a:pPr>
            <a:r>
              <a:rPr lang="en-US" sz="2400" dirty="0">
                <a:solidFill>
                  <a:schemeClr val="accent4">
                    <a:lumMod val="50000"/>
                  </a:schemeClr>
                </a:solidFill>
                <a:ea typeface="Times New Roman" panose="02020603050405020304" pitchFamily="18" charset="0"/>
                <a:cs typeface="Calibri" panose="020F0502020204030204" pitchFamily="34" charset="0"/>
              </a:rPr>
              <a:t>Established transfer pathways Cal State University partners</a:t>
            </a:r>
            <a:endParaRPr lang="en-US" sz="2400" dirty="0">
              <a:solidFill>
                <a:schemeClr val="accent4">
                  <a:lumMod val="50000"/>
                </a:schemeClr>
              </a:solidFill>
              <a:ea typeface="Calibri" panose="020F0502020204030204" pitchFamily="34" charset="0"/>
              <a:cs typeface="Times New Roman" panose="02020603050405020304" pitchFamily="18" charset="0"/>
            </a:endParaRPr>
          </a:p>
          <a:p>
            <a:pPr marL="342900" marR="0" lvl="0" indent="-342900" fontAlgn="base">
              <a:lnSpc>
                <a:spcPct val="105000"/>
              </a:lnSpc>
              <a:spcBef>
                <a:spcPts val="0"/>
              </a:spcBef>
              <a:spcAft>
                <a:spcPts val="800"/>
              </a:spcAft>
              <a:buFont typeface="Symbol" panose="05050102010706020507" pitchFamily="18" charset="2"/>
              <a:buChar char=""/>
              <a:tabLst>
                <a:tab pos="628650" algn="l"/>
                <a:tab pos="5886450" algn="r"/>
              </a:tabLst>
            </a:pPr>
            <a:endParaRPr lang="en-US" sz="2400" dirty="0">
              <a:solidFill>
                <a:schemeClr val="accent4">
                  <a:lumMod val="50000"/>
                </a:schemeClr>
              </a:solidFill>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77914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2976"/>
            <a:ext cx="8002820" cy="815934"/>
          </a:xfrm>
        </p:spPr>
        <p:txBody>
          <a:bodyPr>
            <a:normAutofit/>
          </a:bodyPr>
          <a:lstStyle/>
          <a:p>
            <a:pPr algn="ctr"/>
            <a:r>
              <a:rPr lang="en-US" sz="4000" dirty="0">
                <a:solidFill>
                  <a:srgbClr val="C00000"/>
                </a:solidFill>
              </a:rPr>
              <a:t>AGENDA</a:t>
            </a:r>
          </a:p>
        </p:txBody>
      </p:sp>
      <p:sp>
        <p:nvSpPr>
          <p:cNvPr id="3" name="Content Placeholder 2"/>
          <p:cNvSpPr>
            <a:spLocks noGrp="1"/>
          </p:cNvSpPr>
          <p:nvPr>
            <p:ph idx="1"/>
          </p:nvPr>
        </p:nvSpPr>
        <p:spPr>
          <a:xfrm>
            <a:off x="383876" y="1612217"/>
            <a:ext cx="8673860" cy="4438649"/>
          </a:xfrm>
        </p:spPr>
        <p:txBody>
          <a:bodyPr>
            <a:noAutofit/>
          </a:bodyPr>
          <a:lstStyle/>
          <a:p>
            <a:r>
              <a:rPr lang="en-US" sz="3200" dirty="0">
                <a:solidFill>
                  <a:schemeClr val="accent4">
                    <a:lumMod val="50000"/>
                  </a:schemeClr>
                </a:solidFill>
              </a:rPr>
              <a:t>Sergeant Mora’s Story</a:t>
            </a:r>
          </a:p>
          <a:p>
            <a:r>
              <a:rPr lang="en-US" sz="3200" dirty="0">
                <a:solidFill>
                  <a:schemeClr val="accent4">
                    <a:lumMod val="50000"/>
                  </a:schemeClr>
                </a:solidFill>
              </a:rPr>
              <a:t>Veteran Population at Opportunity</a:t>
            </a:r>
          </a:p>
          <a:p>
            <a:r>
              <a:rPr lang="en-US" sz="3200" dirty="0">
                <a:solidFill>
                  <a:schemeClr val="accent4">
                    <a:lumMod val="50000"/>
                  </a:schemeClr>
                </a:solidFill>
              </a:rPr>
              <a:t>The Credit They Deserve</a:t>
            </a:r>
          </a:p>
          <a:p>
            <a:r>
              <a:rPr lang="en-US" sz="3200" dirty="0">
                <a:solidFill>
                  <a:schemeClr val="accent4">
                    <a:lumMod val="50000"/>
                  </a:schemeClr>
                </a:solidFill>
              </a:rPr>
              <a:t>MAP Initiative Overview </a:t>
            </a:r>
          </a:p>
          <a:p>
            <a:r>
              <a:rPr lang="en-US" sz="3200" dirty="0">
                <a:solidFill>
                  <a:schemeClr val="accent4">
                    <a:lumMod val="50000"/>
                  </a:schemeClr>
                </a:solidFill>
              </a:rPr>
              <a:t>MAP Demo, Status, Innovations</a:t>
            </a:r>
          </a:p>
          <a:p>
            <a:r>
              <a:rPr lang="en-US" sz="3200" dirty="0">
                <a:solidFill>
                  <a:schemeClr val="accent4">
                    <a:lumMod val="50000"/>
                  </a:schemeClr>
                </a:solidFill>
              </a:rPr>
              <a:t>Initiative Next Steps</a:t>
            </a:r>
          </a:p>
          <a:p>
            <a:r>
              <a:rPr lang="en-US" sz="3200" dirty="0">
                <a:solidFill>
                  <a:schemeClr val="accent4">
                    <a:lumMod val="50000"/>
                  </a:schemeClr>
                </a:solidFill>
              </a:rPr>
              <a:t>Meet Mauricio Cano-Cortez</a:t>
            </a:r>
          </a:p>
          <a:p>
            <a:r>
              <a:rPr lang="en-US" sz="3200" dirty="0"/>
              <a:t>MAP 2022 Cohort</a:t>
            </a:r>
            <a:endParaRPr lang="en-US" sz="3200" dirty="0">
              <a:solidFill>
                <a:schemeClr val="accent4">
                  <a:lumMod val="50000"/>
                </a:schemeClr>
              </a:solidFill>
            </a:endParaRPr>
          </a:p>
        </p:txBody>
      </p:sp>
    </p:spTree>
    <p:extLst>
      <p:ext uri="{BB962C8B-B14F-4D97-AF65-F5344CB8AC3E}">
        <p14:creationId xmlns:p14="http://schemas.microsoft.com/office/powerpoint/2010/main" val="41843601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2590-E176-44CC-95ED-4C90BE73C27B}"/>
              </a:ext>
            </a:extLst>
          </p:cNvPr>
          <p:cNvSpPr>
            <a:spLocks noGrp="1"/>
          </p:cNvSpPr>
          <p:nvPr>
            <p:ph type="title"/>
          </p:nvPr>
        </p:nvSpPr>
        <p:spPr/>
        <p:txBody>
          <a:bodyPr/>
          <a:lstStyle/>
          <a:p>
            <a:r>
              <a:rPr lang="en-US" dirty="0"/>
              <a:t>Demonstration</a:t>
            </a:r>
          </a:p>
        </p:txBody>
      </p:sp>
      <p:sp>
        <p:nvSpPr>
          <p:cNvPr id="3" name="Content Placeholder 2">
            <a:extLst>
              <a:ext uri="{FF2B5EF4-FFF2-40B4-BE49-F238E27FC236}">
                <a16:creationId xmlns:a16="http://schemas.microsoft.com/office/drawing/2014/main" id="{A0B0B240-9544-498C-8430-7F0901D1DCE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290546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9215"/>
            <a:ext cx="7886700" cy="650140"/>
          </a:xfrm>
        </p:spPr>
        <p:txBody>
          <a:bodyPr vert="horz" lIns="91440" tIns="45720" rIns="91440" bIns="45720" rtlCol="0" anchor="ctr">
            <a:normAutofit/>
          </a:bodyPr>
          <a:lstStyle/>
          <a:p>
            <a:pPr algn="ctr"/>
            <a:r>
              <a:rPr lang="en-US" sz="4000" dirty="0"/>
              <a:t>MAP</a:t>
            </a:r>
            <a:r>
              <a:rPr lang="en-US" sz="4000" dirty="0">
                <a:solidFill>
                  <a:schemeClr val="accent4">
                    <a:lumMod val="50000"/>
                  </a:schemeClr>
                </a:solidFill>
              </a:rPr>
              <a:t> Process</a:t>
            </a:r>
          </a:p>
        </p:txBody>
      </p:sp>
      <p:sp>
        <p:nvSpPr>
          <p:cNvPr id="3" name="Content Placeholder 2"/>
          <p:cNvSpPr>
            <a:spLocks noGrp="1"/>
          </p:cNvSpPr>
          <p:nvPr>
            <p:ph idx="1"/>
          </p:nvPr>
        </p:nvSpPr>
        <p:spPr/>
        <p:txBody>
          <a:bodyPr>
            <a:normAutofit/>
          </a:bodyPr>
          <a:lstStyle/>
          <a:p>
            <a:r>
              <a:rPr lang="en-US" sz="2400" dirty="0"/>
              <a:t>Build local knowledge and support for MilCPL/CPL/PLA among constituents, particularly faculty and veterans</a:t>
            </a:r>
          </a:p>
          <a:p>
            <a:r>
              <a:rPr lang="en-US" sz="2400" dirty="0"/>
              <a:t>Ensure BP/AP on CPL conforms with Title 5 Credit for Prior Learning (CPL) policy regulation </a:t>
            </a:r>
            <a:r>
              <a:rPr lang="en-US" sz="2400" dirty="0">
                <a:hlinkClick r:id="rId2">
                  <a:extLst>
                    <a:ext uri="{A12FA001-AC4F-418D-AE19-62706E023703}">
                      <ahyp:hlinkClr xmlns:ahyp="http://schemas.microsoft.com/office/drawing/2018/hyperlinkcolor" xmlns="" val="tx"/>
                    </a:ext>
                  </a:extLst>
                </a:hlinkClick>
              </a:rPr>
              <a:t>§ 55050 </a:t>
            </a:r>
            <a:r>
              <a:rPr lang="en-US" sz="2400" dirty="0"/>
              <a:t>and </a:t>
            </a:r>
            <a:r>
              <a:rPr lang="en-US" sz="2400" dirty="0">
                <a:hlinkClick r:id="rId3">
                  <a:extLst>
                    <a:ext uri="{A12FA001-AC4F-418D-AE19-62706E023703}">
                      <ahyp:hlinkClr xmlns:ahyp="http://schemas.microsoft.com/office/drawing/2018/hyperlinkcolor" xmlns="" val="tx"/>
                    </a:ext>
                  </a:extLst>
                </a:hlinkClick>
              </a:rPr>
              <a:t>CA Ed Code statute </a:t>
            </a:r>
            <a:r>
              <a:rPr lang="en-US" sz="2400" dirty="0">
                <a:hlinkClick r:id="rId3">
                  <a:extLst>
                    <a:ext uri="{A12FA001-AC4F-418D-AE19-62706E023703}">
                      <ahyp:hlinkClr xmlns:ahyp="http://schemas.microsoft.com/office/drawing/2018/hyperlinkcolor" xmlns="" val="tx"/>
                    </a:ext>
                  </a:extLst>
                </a:hlinkClick>
              </a:rPr>
              <a:t>66025.71</a:t>
            </a:r>
            <a:endParaRPr lang="en-US" sz="2400" dirty="0"/>
          </a:p>
          <a:p>
            <a:r>
              <a:rPr lang="en-US" sz="2400" dirty="0"/>
              <a:t>Apply to be included in the MAP 2022 cohort</a:t>
            </a:r>
          </a:p>
          <a:p>
            <a:r>
              <a:rPr lang="en-US" sz="2400" dirty="0"/>
              <a:t>Establish </a:t>
            </a:r>
            <a:r>
              <a:rPr lang="en-US" sz="2400" dirty="0" err="1"/>
              <a:t>MilCPL</a:t>
            </a:r>
            <a:r>
              <a:rPr lang="en-US" sz="2400" dirty="0"/>
              <a:t> team and schedule regular meeting schedule</a:t>
            </a:r>
          </a:p>
          <a:p>
            <a:r>
              <a:rPr lang="en-US" sz="2400" dirty="0"/>
              <a:t>Upload JSTs of current veterans and analyze for </a:t>
            </a:r>
            <a:r>
              <a:rPr lang="en-US" sz="2400" dirty="0" err="1"/>
              <a:t>MilCPL</a:t>
            </a:r>
            <a:r>
              <a:rPr lang="en-US" sz="2400" dirty="0"/>
              <a:t> opportunities</a:t>
            </a:r>
          </a:p>
          <a:p>
            <a:r>
              <a:rPr lang="en-US" sz="2400" dirty="0"/>
              <a:t>Select first disciplines to articulate and work with discipline experts on approvals</a:t>
            </a:r>
          </a:p>
          <a:p>
            <a:endParaRPr lang="en-US" sz="2400" dirty="0"/>
          </a:p>
        </p:txBody>
      </p:sp>
    </p:spTree>
    <p:extLst>
      <p:ext uri="{BB962C8B-B14F-4D97-AF65-F5344CB8AC3E}">
        <p14:creationId xmlns:p14="http://schemas.microsoft.com/office/powerpoint/2010/main" val="3081149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1245"/>
            <a:ext cx="9144000" cy="699449"/>
          </a:xfrm>
        </p:spPr>
        <p:txBody>
          <a:bodyPr>
            <a:normAutofit/>
          </a:bodyPr>
          <a:lstStyle/>
          <a:p>
            <a:pPr algn="ctr"/>
            <a:r>
              <a:rPr lang="en-US" dirty="0"/>
              <a:t>MAP Initiative &amp; Plans to Scale</a:t>
            </a:r>
          </a:p>
        </p:txBody>
      </p:sp>
      <p:sp>
        <p:nvSpPr>
          <p:cNvPr id="3" name="Content Placeholder 2"/>
          <p:cNvSpPr>
            <a:spLocks noGrp="1"/>
          </p:cNvSpPr>
          <p:nvPr>
            <p:ph idx="1"/>
          </p:nvPr>
        </p:nvSpPr>
        <p:spPr>
          <a:xfrm>
            <a:off x="628651" y="1783874"/>
            <a:ext cx="7886700" cy="4334725"/>
          </a:xfrm>
        </p:spPr>
        <p:txBody>
          <a:bodyPr>
            <a:noAutofit/>
          </a:bodyPr>
          <a:lstStyle/>
          <a:p>
            <a:r>
              <a:rPr lang="en-US" sz="2400" dirty="0"/>
              <a:t>Develop full-time MAP team to be housed at the Norco College VRC, within the Riverside Community College District, and to serve all participating CCCs.</a:t>
            </a:r>
          </a:p>
          <a:p>
            <a:r>
              <a:rPr lang="en-US" sz="2400" dirty="0"/>
              <a:t>Collaborate closely with the CCCCO and partner with state and federal agencies and higher education constituents and systems (e.g., ASCCC, CSU, UC, ACE, NCCRS, VA) to maximize the awarding and transfer of MilCPL/CPL/PLA. </a:t>
            </a:r>
          </a:p>
          <a:p>
            <a:r>
              <a:rPr lang="en-US" sz="2400" dirty="0"/>
              <a:t>Scale by introducing a new opportunity for a 2022 Cohort (up to 50 colleges) supported by seed funding.</a:t>
            </a:r>
          </a:p>
          <a:p>
            <a:endParaRPr lang="en-US" sz="2400" dirty="0"/>
          </a:p>
        </p:txBody>
      </p:sp>
    </p:spTree>
    <p:extLst>
      <p:ext uri="{BB962C8B-B14F-4D97-AF65-F5344CB8AC3E}">
        <p14:creationId xmlns:p14="http://schemas.microsoft.com/office/powerpoint/2010/main" val="1202875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AA8C-960D-4F66-A8DE-69F9616B9CB1}"/>
              </a:ext>
            </a:extLst>
          </p:cNvPr>
          <p:cNvSpPr>
            <a:spLocks noGrp="1"/>
          </p:cNvSpPr>
          <p:nvPr>
            <p:ph type="title"/>
          </p:nvPr>
        </p:nvSpPr>
        <p:spPr>
          <a:xfrm>
            <a:off x="6" y="959372"/>
            <a:ext cx="9143999" cy="811679"/>
          </a:xfrm>
        </p:spPr>
        <p:txBody>
          <a:bodyPr/>
          <a:lstStyle/>
          <a:p>
            <a:r>
              <a:rPr lang="en-US" dirty="0"/>
              <a:t>All Forms of CPL</a:t>
            </a:r>
          </a:p>
        </p:txBody>
      </p:sp>
      <p:sp>
        <p:nvSpPr>
          <p:cNvPr id="3" name="Content Placeholder 2">
            <a:extLst>
              <a:ext uri="{FF2B5EF4-FFF2-40B4-BE49-F238E27FC236}">
                <a16:creationId xmlns:a16="http://schemas.microsoft.com/office/drawing/2014/main" id="{FB531D46-FAC1-42E3-A943-E91F26AF3AC7}"/>
              </a:ext>
            </a:extLst>
          </p:cNvPr>
          <p:cNvSpPr>
            <a:spLocks noGrp="1"/>
          </p:cNvSpPr>
          <p:nvPr>
            <p:ph idx="1"/>
          </p:nvPr>
        </p:nvSpPr>
        <p:spPr>
          <a:xfrm>
            <a:off x="367264" y="1733037"/>
            <a:ext cx="8431967" cy="4223838"/>
          </a:xfrm>
        </p:spPr>
        <p:txBody>
          <a:bodyPr/>
          <a:lstStyle/>
          <a:p>
            <a:r>
              <a:rPr lang="en-US" dirty="0"/>
              <a:t>Industry Certifications and Assessments (NCCRS)</a:t>
            </a:r>
          </a:p>
          <a:p>
            <a:r>
              <a:rPr lang="en-US" dirty="0"/>
              <a:t>Prior Experience Review: Apprenticeship (IBEW example)</a:t>
            </a:r>
          </a:p>
          <a:p>
            <a:r>
              <a:rPr lang="en-US" dirty="0"/>
              <a:t>Standardized Assessments (AP, CLEP, IB)</a:t>
            </a:r>
          </a:p>
          <a:p>
            <a:r>
              <a:rPr lang="en-US" dirty="0"/>
              <a:t>High School Course Articulations</a:t>
            </a:r>
          </a:p>
          <a:p>
            <a:r>
              <a:rPr lang="en-US" dirty="0"/>
              <a:t>Portfolio Review</a:t>
            </a:r>
          </a:p>
          <a:p>
            <a:r>
              <a:rPr lang="en-US" dirty="0"/>
              <a:t>Credit by Examination</a:t>
            </a:r>
          </a:p>
        </p:txBody>
      </p:sp>
    </p:spTree>
    <p:extLst>
      <p:ext uri="{BB962C8B-B14F-4D97-AF65-F5344CB8AC3E}">
        <p14:creationId xmlns:p14="http://schemas.microsoft.com/office/powerpoint/2010/main" val="3196013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AA8C-960D-4F66-A8DE-69F9616B9CB1}"/>
              </a:ext>
            </a:extLst>
          </p:cNvPr>
          <p:cNvSpPr>
            <a:spLocks noGrp="1"/>
          </p:cNvSpPr>
          <p:nvPr>
            <p:ph type="title"/>
          </p:nvPr>
        </p:nvSpPr>
        <p:spPr>
          <a:xfrm>
            <a:off x="6" y="959370"/>
            <a:ext cx="9143999" cy="913675"/>
          </a:xfrm>
        </p:spPr>
        <p:txBody>
          <a:bodyPr/>
          <a:lstStyle/>
          <a:p>
            <a:r>
              <a:rPr lang="en-US" dirty="0"/>
              <a:t>Track and Report CPL Metrics</a:t>
            </a:r>
          </a:p>
        </p:txBody>
      </p:sp>
      <p:sp>
        <p:nvSpPr>
          <p:cNvPr id="3" name="Content Placeholder 2">
            <a:extLst>
              <a:ext uri="{FF2B5EF4-FFF2-40B4-BE49-F238E27FC236}">
                <a16:creationId xmlns:a16="http://schemas.microsoft.com/office/drawing/2014/main" id="{FB531D46-FAC1-42E3-A943-E91F26AF3AC7}"/>
              </a:ext>
            </a:extLst>
          </p:cNvPr>
          <p:cNvSpPr>
            <a:spLocks noGrp="1"/>
          </p:cNvSpPr>
          <p:nvPr>
            <p:ph idx="1"/>
          </p:nvPr>
        </p:nvSpPr>
        <p:spPr>
          <a:xfrm>
            <a:off x="367264" y="1842959"/>
            <a:ext cx="8431967" cy="4137211"/>
          </a:xfrm>
        </p:spPr>
        <p:txBody>
          <a:bodyPr/>
          <a:lstStyle/>
          <a:p>
            <a:r>
              <a:rPr lang="en-US" dirty="0"/>
              <a:t>Required to report to State based on </a:t>
            </a:r>
            <a:r>
              <a:rPr lang="en-US" b="0" i="0" u="none" strike="noStrike" baseline="0" dirty="0">
                <a:solidFill>
                  <a:srgbClr val="0563C1"/>
                </a:solidFill>
                <a:hlinkClick r:id="rId2">
                  <a:extLst>
                    <a:ext uri="{A12FA001-AC4F-418D-AE19-62706E023703}">
                      <ahyp:hlinkClr xmlns="" xmlns:ahyp="http://schemas.microsoft.com/office/drawing/2018/hyperlinkcolor" val="tx"/>
                    </a:ext>
                  </a:extLst>
                </a:hlinkClick>
              </a:rPr>
              <a:t>title 5 § 55050</a:t>
            </a:r>
            <a:r>
              <a:rPr lang="en-US" b="0" i="0" u="none" strike="noStrike" baseline="0" dirty="0">
                <a:hlinkClick r:id="rId2">
                  <a:extLst>
                    <a:ext uri="{A12FA001-AC4F-418D-AE19-62706E023703}">
                      <ahyp:hlinkClr xmlns="" xmlns:ahyp="http://schemas.microsoft.com/office/drawing/2018/hyperlinkcolor" val="tx"/>
                    </a:ext>
                  </a:extLst>
                </a:hlinkClick>
              </a:rPr>
              <a:t>.</a:t>
            </a:r>
          </a:p>
          <a:p>
            <a:r>
              <a:rPr lang="en-US" dirty="0"/>
              <a:t>“Data disaggregated by gender and race/ethnicity including the number of students who received credit for prior learning, the number of credits awarded per student, retention and persistence rates of students earning credit for prior learning, completion data (for certificate, degree, and transfer) for students earning credit for prior learning…”</a:t>
            </a:r>
          </a:p>
        </p:txBody>
      </p:sp>
    </p:spTree>
    <p:extLst>
      <p:ext uri="{BB962C8B-B14F-4D97-AF65-F5344CB8AC3E}">
        <p14:creationId xmlns:p14="http://schemas.microsoft.com/office/powerpoint/2010/main" val="431553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 y="1027321"/>
            <a:ext cx="9143999" cy="636589"/>
          </a:xfrm>
        </p:spPr>
        <p:txBody>
          <a:bodyPr>
            <a:noAutofit/>
          </a:bodyPr>
          <a:lstStyle/>
          <a:p>
            <a:r>
              <a:rPr lang="en-US" dirty="0"/>
              <a:t>Common Course Numbering</a:t>
            </a:r>
          </a:p>
        </p:txBody>
      </p:sp>
      <p:sp>
        <p:nvSpPr>
          <p:cNvPr id="3" name="Content Placeholder 2"/>
          <p:cNvSpPr>
            <a:spLocks noGrp="1"/>
          </p:cNvSpPr>
          <p:nvPr>
            <p:ph idx="1"/>
          </p:nvPr>
        </p:nvSpPr>
        <p:spPr>
          <a:xfrm>
            <a:off x="367264" y="1790382"/>
            <a:ext cx="8431967" cy="4108251"/>
          </a:xfrm>
        </p:spPr>
        <p:txBody>
          <a:bodyPr>
            <a:normAutofit/>
          </a:bodyPr>
          <a:lstStyle/>
          <a:p>
            <a:r>
              <a:rPr lang="en-US" sz="2400" dirty="0"/>
              <a:t>Common Course Numbering, CID, and crosswalk with ACE/TOP/CIP/SOC</a:t>
            </a:r>
          </a:p>
          <a:p>
            <a:endParaRPr lang="en-US" sz="2400" dirty="0"/>
          </a:p>
          <a:p>
            <a:endParaRPr lang="en-US" sz="2400" dirty="0"/>
          </a:p>
          <a:p>
            <a:endParaRPr lang="en-US" sz="2400" dirty="0"/>
          </a:p>
          <a:p>
            <a:r>
              <a:rPr lang="en-US" sz="2400" dirty="0"/>
              <a:t>Transparent, adoptable, scalable—all to ensure that all our veterans get all the credit they deserve.</a:t>
            </a:r>
          </a:p>
          <a:p>
            <a:pPr marL="0" indent="0">
              <a:buNone/>
            </a:pPr>
            <a:endParaRPr lang="en-US" sz="2400" dirty="0"/>
          </a:p>
        </p:txBody>
      </p:sp>
      <p:graphicFrame>
        <p:nvGraphicFramePr>
          <p:cNvPr id="4" name="Table 3">
            <a:extLst>
              <a:ext uri="{FF2B5EF4-FFF2-40B4-BE49-F238E27FC236}">
                <a16:creationId xmlns:a16="http://schemas.microsoft.com/office/drawing/2014/main" id="{2832B45E-54E2-4C96-A9D4-2439B8BB99D2}"/>
              </a:ext>
            </a:extLst>
          </p:cNvPr>
          <p:cNvGraphicFramePr>
            <a:graphicFrameLocks noGrp="1"/>
          </p:cNvGraphicFramePr>
          <p:nvPr/>
        </p:nvGraphicFramePr>
        <p:xfrm>
          <a:off x="434261" y="2576209"/>
          <a:ext cx="8128635" cy="1241798"/>
        </p:xfrm>
        <a:graphic>
          <a:graphicData uri="http://schemas.openxmlformats.org/drawingml/2006/table">
            <a:tbl>
              <a:tblPr>
                <a:tableStyleId>{5C22544A-7EE6-4342-B048-85BDC9FD1C3A}</a:tableStyleId>
              </a:tblPr>
              <a:tblGrid>
                <a:gridCol w="747636">
                  <a:extLst>
                    <a:ext uri="{9D8B030D-6E8A-4147-A177-3AD203B41FA5}">
                      <a16:colId xmlns:a16="http://schemas.microsoft.com/office/drawing/2014/main" val="747770395"/>
                    </a:ext>
                  </a:extLst>
                </a:gridCol>
                <a:gridCol w="1087123">
                  <a:extLst>
                    <a:ext uri="{9D8B030D-6E8A-4147-A177-3AD203B41FA5}">
                      <a16:colId xmlns:a16="http://schemas.microsoft.com/office/drawing/2014/main" val="1702736768"/>
                    </a:ext>
                  </a:extLst>
                </a:gridCol>
                <a:gridCol w="1403725">
                  <a:extLst>
                    <a:ext uri="{9D8B030D-6E8A-4147-A177-3AD203B41FA5}">
                      <a16:colId xmlns:a16="http://schemas.microsoft.com/office/drawing/2014/main" val="1995394640"/>
                    </a:ext>
                  </a:extLst>
                </a:gridCol>
                <a:gridCol w="766709">
                  <a:extLst>
                    <a:ext uri="{9D8B030D-6E8A-4147-A177-3AD203B41FA5}">
                      <a16:colId xmlns:a16="http://schemas.microsoft.com/office/drawing/2014/main" val="3886583025"/>
                    </a:ext>
                  </a:extLst>
                </a:gridCol>
                <a:gridCol w="1129083">
                  <a:extLst>
                    <a:ext uri="{9D8B030D-6E8A-4147-A177-3AD203B41FA5}">
                      <a16:colId xmlns:a16="http://schemas.microsoft.com/office/drawing/2014/main" val="4285680858"/>
                    </a:ext>
                  </a:extLst>
                </a:gridCol>
                <a:gridCol w="686604">
                  <a:extLst>
                    <a:ext uri="{9D8B030D-6E8A-4147-A177-3AD203B41FA5}">
                      <a16:colId xmlns:a16="http://schemas.microsoft.com/office/drawing/2014/main" val="2520200477"/>
                    </a:ext>
                  </a:extLst>
                </a:gridCol>
                <a:gridCol w="1544860">
                  <a:extLst>
                    <a:ext uri="{9D8B030D-6E8A-4147-A177-3AD203B41FA5}">
                      <a16:colId xmlns:a16="http://schemas.microsoft.com/office/drawing/2014/main" val="3830390905"/>
                    </a:ext>
                  </a:extLst>
                </a:gridCol>
                <a:gridCol w="762895">
                  <a:extLst>
                    <a:ext uri="{9D8B030D-6E8A-4147-A177-3AD203B41FA5}">
                      <a16:colId xmlns:a16="http://schemas.microsoft.com/office/drawing/2014/main" val="2422316423"/>
                    </a:ext>
                  </a:extLst>
                </a:gridCol>
              </a:tblGrid>
              <a:tr h="425091">
                <a:tc>
                  <a:txBody>
                    <a:bodyPr/>
                    <a:lstStyle/>
                    <a:p>
                      <a:pPr algn="ctr" fontAlgn="ctr"/>
                      <a:r>
                        <a:rPr lang="en-US" sz="1200" b="1" u="none" strike="noStrike" dirty="0">
                          <a:effectLst/>
                        </a:rPr>
                        <a:t>CID</a:t>
                      </a:r>
                      <a:endParaRPr lang="en-US" sz="1200" b="1" i="0" u="none" strike="noStrike" dirty="0">
                        <a:solidFill>
                          <a:srgbClr val="404040"/>
                        </a:solidFill>
                        <a:effectLst/>
                        <a:latin typeface="Calibri" panose="020F0502020204030204" pitchFamily="34" charset="0"/>
                      </a:endParaRPr>
                    </a:p>
                  </a:txBody>
                  <a:tcPr marL="9525" marR="9525" marT="9525" marB="0" anchor="ctr"/>
                </a:tc>
                <a:tc>
                  <a:txBody>
                    <a:bodyPr/>
                    <a:lstStyle/>
                    <a:p>
                      <a:pPr algn="ctr" fontAlgn="ctr"/>
                      <a:r>
                        <a:rPr lang="en-US" sz="1200" b="1" u="none" strike="noStrike" dirty="0">
                          <a:effectLst/>
                        </a:rPr>
                        <a:t>CID TITLE</a:t>
                      </a:r>
                      <a:endParaRPr lang="en-US" sz="1200" b="1" i="0" u="none" strike="noStrike" dirty="0">
                        <a:solidFill>
                          <a:srgbClr val="404040"/>
                        </a:solidFill>
                        <a:effectLst/>
                        <a:latin typeface="Calibri" panose="020F0502020204030204" pitchFamily="34" charset="0"/>
                      </a:endParaRPr>
                    </a:p>
                  </a:txBody>
                  <a:tcPr marL="9525" marR="9525" marT="9525" marB="0" anchor="ctr"/>
                </a:tc>
                <a:tc>
                  <a:txBody>
                    <a:bodyPr/>
                    <a:lstStyle/>
                    <a:p>
                      <a:pPr algn="ctr" fontAlgn="ctr"/>
                      <a:r>
                        <a:rPr lang="en-US" sz="1200" b="1" u="none" strike="noStrike" dirty="0">
                          <a:effectLst/>
                        </a:rPr>
                        <a:t>ACE CR</a:t>
                      </a:r>
                      <a:endParaRPr lang="en-US" sz="1200" b="1" i="0" u="none" strike="noStrike" dirty="0">
                        <a:solidFill>
                          <a:srgbClr val="404040"/>
                        </a:solidFill>
                        <a:effectLst/>
                        <a:latin typeface="Calibri" panose="020F0502020204030204" pitchFamily="34" charset="0"/>
                      </a:endParaRPr>
                    </a:p>
                  </a:txBody>
                  <a:tcPr marL="9525" marR="9525" marT="9525" marB="0" anchor="ctr"/>
                </a:tc>
                <a:tc>
                  <a:txBody>
                    <a:bodyPr/>
                    <a:lstStyle/>
                    <a:p>
                      <a:pPr algn="ctr" fontAlgn="ctr"/>
                      <a:r>
                        <a:rPr lang="en-US" sz="1200" b="1" u="none" strike="noStrike" dirty="0">
                          <a:effectLst/>
                        </a:rPr>
                        <a:t>TOP Code</a:t>
                      </a:r>
                      <a:endParaRPr lang="en-US" sz="1200" b="1" i="0" u="none" strike="noStrike" dirty="0">
                        <a:solidFill>
                          <a:srgbClr val="404040"/>
                        </a:solidFill>
                        <a:effectLst/>
                        <a:latin typeface="Calibri" panose="020F0502020204030204" pitchFamily="34" charset="0"/>
                      </a:endParaRPr>
                    </a:p>
                  </a:txBody>
                  <a:tcPr marL="9525" marR="9525" marT="9525" marB="0" anchor="ctr"/>
                </a:tc>
                <a:tc>
                  <a:txBody>
                    <a:bodyPr/>
                    <a:lstStyle/>
                    <a:p>
                      <a:pPr algn="ctr" fontAlgn="ctr"/>
                      <a:r>
                        <a:rPr lang="en-US" sz="1200" b="1" u="none" strike="noStrike" dirty="0">
                          <a:effectLst/>
                        </a:rPr>
                        <a:t>TOP Code Title</a:t>
                      </a:r>
                      <a:endParaRPr lang="en-US" sz="1200" b="1" i="0" u="none" strike="noStrike" dirty="0">
                        <a:solidFill>
                          <a:srgbClr val="404040"/>
                        </a:solidFill>
                        <a:effectLst/>
                        <a:latin typeface="Calibri" panose="020F0502020204030204" pitchFamily="34" charset="0"/>
                      </a:endParaRPr>
                    </a:p>
                  </a:txBody>
                  <a:tcPr marL="9525" marR="9525" marT="9525" marB="0" anchor="ctr"/>
                </a:tc>
                <a:tc>
                  <a:txBody>
                    <a:bodyPr/>
                    <a:lstStyle/>
                    <a:p>
                      <a:pPr algn="ctr" fontAlgn="ctr"/>
                      <a:r>
                        <a:rPr lang="en-US" sz="1200" b="1" u="none" strike="noStrike">
                          <a:effectLst/>
                        </a:rPr>
                        <a:t>CIP Code</a:t>
                      </a:r>
                      <a:endParaRPr lang="en-US" sz="1200" b="1" i="0" u="none" strike="noStrike">
                        <a:solidFill>
                          <a:srgbClr val="404040"/>
                        </a:solidFill>
                        <a:effectLst/>
                        <a:latin typeface="Calibri" panose="020F0502020204030204" pitchFamily="34" charset="0"/>
                      </a:endParaRPr>
                    </a:p>
                  </a:txBody>
                  <a:tcPr marL="9525" marR="9525" marT="9525" marB="0" anchor="ctr"/>
                </a:tc>
                <a:tc>
                  <a:txBody>
                    <a:bodyPr/>
                    <a:lstStyle/>
                    <a:p>
                      <a:pPr algn="ctr" fontAlgn="ctr"/>
                      <a:r>
                        <a:rPr lang="en-US" sz="1200" b="1" u="none" strike="noStrike" dirty="0">
                          <a:effectLst/>
                        </a:rPr>
                        <a:t>CIP Title</a:t>
                      </a:r>
                      <a:endParaRPr lang="en-US" sz="1200" b="1" i="0" u="none" strike="noStrike" dirty="0">
                        <a:solidFill>
                          <a:srgbClr val="404040"/>
                        </a:solidFill>
                        <a:effectLst/>
                        <a:latin typeface="Calibri" panose="020F0502020204030204" pitchFamily="34" charset="0"/>
                      </a:endParaRPr>
                    </a:p>
                  </a:txBody>
                  <a:tcPr marL="9525" marR="9525" marT="9525" marB="0" anchor="ctr"/>
                </a:tc>
                <a:tc>
                  <a:txBody>
                    <a:bodyPr/>
                    <a:lstStyle/>
                    <a:p>
                      <a:pPr algn="ctr" fontAlgn="ctr"/>
                      <a:r>
                        <a:rPr lang="en-US" sz="1200" b="1" u="none" strike="noStrike" dirty="0">
                          <a:effectLst/>
                        </a:rPr>
                        <a:t>SOC Code</a:t>
                      </a:r>
                      <a:endParaRPr lang="en-US" sz="1200" b="1" i="0" u="none" strike="noStrike" dirty="0">
                        <a:solidFill>
                          <a:srgbClr val="40404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48186713"/>
                  </a:ext>
                </a:extLst>
              </a:tr>
              <a:tr h="816707">
                <a:tc>
                  <a:txBody>
                    <a:bodyPr/>
                    <a:lstStyle/>
                    <a:p>
                      <a:pPr algn="ctr" fontAlgn="ctr"/>
                      <a:r>
                        <a:rPr lang="en-US" sz="1200" u="none" strike="noStrike">
                          <a:effectLst/>
                        </a:rPr>
                        <a:t>BUS 115</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Business Communication</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3 hours in business communication</a:t>
                      </a:r>
                      <a:endParaRPr lang="en-US" sz="1200" b="0" i="0" u="none" strike="noStrike" dirty="0">
                        <a:solidFill>
                          <a:srgbClr val="40404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0505.00</a:t>
                      </a:r>
                      <a:endParaRPr lang="en-US" sz="1200" b="0" i="0" u="none" strike="noStrike" dirty="0">
                        <a:solidFill>
                          <a:srgbClr val="40404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Business Administration</a:t>
                      </a:r>
                      <a:endParaRPr lang="en-US" sz="1200" b="0" i="0" u="none" strike="noStrike" dirty="0">
                        <a:solidFill>
                          <a:srgbClr val="40404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520201</a:t>
                      </a:r>
                      <a:endParaRPr lang="en-US" sz="1200" b="0" i="0" u="none" strike="noStrike" dirty="0">
                        <a:solidFill>
                          <a:srgbClr val="40404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Business Administration and Management, General.</a:t>
                      </a:r>
                      <a:endParaRPr lang="en-US" sz="1200" b="0" i="0" u="none" strike="noStrike" dirty="0">
                        <a:solidFill>
                          <a:srgbClr val="40404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11-1011</a:t>
                      </a:r>
                      <a:endParaRPr lang="en-US" sz="1200" b="0" i="0" u="none" strike="noStrike" dirty="0">
                        <a:solidFill>
                          <a:srgbClr val="40404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52844669"/>
                  </a:ext>
                </a:extLst>
              </a:tr>
            </a:tbl>
          </a:graphicData>
        </a:graphic>
      </p:graphicFrame>
    </p:spTree>
    <p:extLst>
      <p:ext uri="{BB962C8B-B14F-4D97-AF65-F5344CB8AC3E}">
        <p14:creationId xmlns:p14="http://schemas.microsoft.com/office/powerpoint/2010/main" val="983049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6" y="1001574"/>
            <a:ext cx="9144000" cy="701916"/>
          </a:xfrm>
        </p:spPr>
        <p:txBody>
          <a:bodyPr>
            <a:noAutofit/>
          </a:bodyPr>
          <a:lstStyle/>
          <a:p>
            <a:pPr algn="ctr"/>
            <a:r>
              <a:rPr lang="en-US" dirty="0"/>
              <a:t>FUNDING</a:t>
            </a:r>
          </a:p>
        </p:txBody>
      </p:sp>
      <p:sp>
        <p:nvSpPr>
          <p:cNvPr id="3" name="Content Placeholder 2"/>
          <p:cNvSpPr>
            <a:spLocks noGrp="1"/>
          </p:cNvSpPr>
          <p:nvPr>
            <p:ph idx="1"/>
          </p:nvPr>
        </p:nvSpPr>
        <p:spPr>
          <a:xfrm>
            <a:off x="254836" y="1703490"/>
            <a:ext cx="8660567" cy="3947185"/>
          </a:xfrm>
        </p:spPr>
        <p:txBody>
          <a:bodyPr vert="horz" lIns="68580" tIns="34291" rIns="68580" bIns="34291" rtlCol="0" anchor="t">
            <a:noAutofit/>
          </a:bodyPr>
          <a:lstStyle/>
          <a:p>
            <a:r>
              <a:rPr lang="en-US" sz="2400" dirty="0"/>
              <a:t>2017 $2M </a:t>
            </a:r>
            <a:r>
              <a:rPr lang="en-US" sz="2400" dirty="0">
                <a:solidFill>
                  <a:srgbClr val="0563C1"/>
                </a:solidFill>
                <a:hlinkClick r:id="rId3">
                  <a:extLst>
                    <a:ext uri="{A12FA001-AC4F-418D-AE19-62706E023703}">
                      <ahyp:hlinkClr xmlns="" xmlns:ahyp="http://schemas.microsoft.com/office/drawing/2018/hyperlinkcolor" val="tx"/>
                    </a:ext>
                  </a:extLst>
                </a:hlinkClick>
              </a:rPr>
              <a:t>Appropriation sponsored by Assemblymember Cervantes</a:t>
            </a:r>
            <a:r>
              <a:rPr lang="en-US" sz="2400" dirty="0">
                <a:solidFill>
                  <a:srgbClr val="0563C1"/>
                </a:solidFill>
              </a:rPr>
              <a:t> </a:t>
            </a:r>
            <a:r>
              <a:rPr lang="en-US" sz="2400" dirty="0"/>
              <a:t>for a regional VRC and development of a military CPL platform. Our new </a:t>
            </a:r>
            <a:r>
              <a:rPr lang="en-US" sz="2400" dirty="0">
                <a:solidFill>
                  <a:srgbClr val="0563C1"/>
                </a:solidFill>
                <a:hlinkClick r:id="rId4">
                  <a:extLst>
                    <a:ext uri="{A12FA001-AC4F-418D-AE19-62706E023703}">
                      <ahyp:hlinkClr xmlns="" xmlns:ahyp="http://schemas.microsoft.com/office/drawing/2018/hyperlinkcolor" val="tx"/>
                    </a:ext>
                  </a:extLst>
                </a:hlinkClick>
              </a:rPr>
              <a:t>VRC grand opening is Nov. 10</a:t>
            </a:r>
            <a:r>
              <a:rPr lang="en-US" sz="2400" baseline="30000" dirty="0">
                <a:hlinkClick r:id="rId4">
                  <a:extLst>
                    <a:ext uri="{A12FA001-AC4F-418D-AE19-62706E023703}">
                      <ahyp:hlinkClr xmlns="" xmlns:ahyp="http://schemas.microsoft.com/office/drawing/2018/hyperlinkcolor" val="tx"/>
                    </a:ext>
                  </a:extLst>
                </a:hlinkClick>
              </a:rPr>
              <a:t>th</a:t>
            </a:r>
            <a:r>
              <a:rPr lang="en-US" sz="2400" dirty="0"/>
              <a:t>.</a:t>
            </a:r>
            <a:endParaRPr lang="en-US" sz="2400" dirty="0">
              <a:cs typeface="Calibri"/>
            </a:endParaRPr>
          </a:p>
          <a:p>
            <a:r>
              <a:rPr lang="en-US" sz="2400" dirty="0"/>
              <a:t>2018-2021 MAP developed and scaled to region as </a:t>
            </a:r>
            <a:r>
              <a:rPr lang="en-US" sz="2400" dirty="0">
                <a:solidFill>
                  <a:srgbClr val="0563C1"/>
                </a:solidFill>
                <a:hlinkClick r:id="rId5">
                  <a:extLst>
                    <a:ext uri="{A12FA001-AC4F-418D-AE19-62706E023703}">
                      <ahyp:hlinkClr xmlns="" xmlns:ahyp="http://schemas.microsoft.com/office/drawing/2018/hyperlinkcolor" val="tx"/>
                    </a:ext>
                  </a:extLst>
                </a:hlinkClick>
              </a:rPr>
              <a:t>Project</a:t>
            </a:r>
            <a:r>
              <a:rPr lang="en-US" sz="2400" dirty="0">
                <a:hlinkClick r:id="rId5">
                  <a:extLst>
                    <a:ext uri="{A12FA001-AC4F-418D-AE19-62706E023703}">
                      <ahyp:hlinkClr xmlns="" xmlns:ahyp="http://schemas.microsoft.com/office/drawing/2018/hyperlinkcolor" val="tx"/>
                    </a:ext>
                  </a:extLst>
                </a:hlinkClick>
              </a:rPr>
              <a:t> </a:t>
            </a:r>
            <a:r>
              <a:rPr lang="en-US" sz="2400" dirty="0">
                <a:solidFill>
                  <a:srgbClr val="0563C1"/>
                </a:solidFill>
                <a:hlinkClick r:id="rId5">
                  <a:extLst>
                    <a:ext uri="{A12FA001-AC4F-418D-AE19-62706E023703}">
                      <ahyp:hlinkClr xmlns="" xmlns:ahyp="http://schemas.microsoft.com/office/drawing/2018/hyperlinkcolor" val="tx"/>
                    </a:ext>
                  </a:extLst>
                </a:hlinkClick>
              </a:rPr>
              <a:t>16 of IEDRC </a:t>
            </a:r>
            <a:r>
              <a:rPr lang="en-US" sz="2400" dirty="0"/>
              <a:t>with 12 colleges.</a:t>
            </a:r>
          </a:p>
          <a:p>
            <a:r>
              <a:rPr lang="en-US" sz="2400" dirty="0"/>
              <a:t>2021 </a:t>
            </a:r>
            <a:r>
              <a:rPr lang="en-US" sz="2400" dirty="0">
                <a:solidFill>
                  <a:srgbClr val="0563C1"/>
                </a:solidFill>
                <a:hlinkClick r:id="rId6">
                  <a:extLst>
                    <a:ext uri="{A12FA001-AC4F-418D-AE19-62706E023703}">
                      <ahyp:hlinkClr xmlns="" xmlns:ahyp="http://schemas.microsoft.com/office/drawing/2018/hyperlinkcolor" val="tx"/>
                    </a:ext>
                  </a:extLst>
                </a:hlinkClick>
              </a:rPr>
              <a:t>$2M Appropriation </a:t>
            </a:r>
            <a:r>
              <a:rPr lang="en-US" sz="2400" dirty="0"/>
              <a:t> to begin scaling MAP statewide. Funding budgeted to cover costs for implementation of the MAP 2022 cohort through Summer 2023.</a:t>
            </a:r>
          </a:p>
        </p:txBody>
      </p:sp>
      <p:pic>
        <p:nvPicPr>
          <p:cNvPr id="4" name="Picture 7" descr="A close up of a sign&#10;&#10;Description generated with high confidence">
            <a:extLst>
              <a:ext uri="{FF2B5EF4-FFF2-40B4-BE49-F238E27FC236}">
                <a16:creationId xmlns:a16="http://schemas.microsoft.com/office/drawing/2014/main" id="{D4ADB0C4-3A15-4F02-81BF-76DB47BFC9AD}"/>
              </a:ext>
            </a:extLst>
          </p:cNvPr>
          <p:cNvPicPr>
            <a:picLocks noChangeAspect="1"/>
          </p:cNvPicPr>
          <p:nvPr/>
        </p:nvPicPr>
        <p:blipFill>
          <a:blip r:embed="rId7"/>
          <a:stretch>
            <a:fillRect/>
          </a:stretch>
        </p:blipFill>
        <p:spPr>
          <a:xfrm>
            <a:off x="6107786" y="5299358"/>
            <a:ext cx="763143" cy="802607"/>
          </a:xfrm>
          <a:prstGeom prst="rect">
            <a:avLst/>
          </a:prstGeom>
        </p:spPr>
      </p:pic>
      <p:pic>
        <p:nvPicPr>
          <p:cNvPr id="21" name="Content Placeholder 4">
            <a:extLst>
              <a:ext uri="{FF2B5EF4-FFF2-40B4-BE49-F238E27FC236}">
                <a16:creationId xmlns:a16="http://schemas.microsoft.com/office/drawing/2014/main" id="{6379BC96-69B2-42EB-BE7D-E2A6766A56A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9167"/>
          <a:stretch/>
        </p:blipFill>
        <p:spPr>
          <a:xfrm>
            <a:off x="1757386" y="5515311"/>
            <a:ext cx="1369159" cy="542852"/>
          </a:xfrm>
          <a:prstGeom prst="rect">
            <a:avLst/>
          </a:prstGeom>
          <a:ln>
            <a:noFill/>
          </a:ln>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99485" y="5623575"/>
            <a:ext cx="2777169" cy="464089"/>
          </a:xfrm>
          <a:prstGeom prst="rect">
            <a:avLst/>
          </a:prstGeom>
        </p:spPr>
      </p:pic>
    </p:spTree>
    <p:extLst>
      <p:ext uri="{BB962C8B-B14F-4D97-AF65-F5344CB8AC3E}">
        <p14:creationId xmlns:p14="http://schemas.microsoft.com/office/powerpoint/2010/main" val="38629841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6965"/>
            <a:ext cx="9144000" cy="649451"/>
          </a:xfrm>
        </p:spPr>
        <p:txBody>
          <a:bodyPr>
            <a:noAutofit/>
          </a:bodyPr>
          <a:lstStyle/>
          <a:p>
            <a:pPr algn="ctr"/>
            <a:r>
              <a:rPr lang="en-US" dirty="0"/>
              <a:t>POTENTIAL FUNDING</a:t>
            </a:r>
          </a:p>
        </p:txBody>
      </p:sp>
      <p:sp>
        <p:nvSpPr>
          <p:cNvPr id="3" name="Content Placeholder 2"/>
          <p:cNvSpPr>
            <a:spLocks noGrp="1"/>
          </p:cNvSpPr>
          <p:nvPr>
            <p:ph idx="1"/>
          </p:nvPr>
        </p:nvSpPr>
        <p:spPr>
          <a:xfrm>
            <a:off x="254838" y="1708882"/>
            <a:ext cx="8660567" cy="3918651"/>
          </a:xfrm>
        </p:spPr>
        <p:txBody>
          <a:bodyPr vert="horz" lIns="68580" tIns="34291" rIns="68580" bIns="34291" rtlCol="0" anchor="t">
            <a:noAutofit/>
          </a:bodyPr>
          <a:lstStyle/>
          <a:p>
            <a:r>
              <a:rPr lang="en-US" sz="2400" dirty="0"/>
              <a:t>Sept. 2021 Additional ongoing funding requested in the </a:t>
            </a:r>
            <a:r>
              <a:rPr lang="en-US" sz="2400" dirty="0">
                <a:solidFill>
                  <a:srgbClr val="0563C1"/>
                </a:solidFill>
                <a:hlinkClick r:id="rId3">
                  <a:extLst>
                    <a:ext uri="{A12FA001-AC4F-418D-AE19-62706E023703}">
                      <ahyp:hlinkClr xmlns="" xmlns:ahyp="http://schemas.microsoft.com/office/drawing/2018/hyperlinkcolor" val="tx"/>
                    </a:ext>
                  </a:extLst>
                </a:hlinkClick>
              </a:rPr>
              <a:t>2022-23</a:t>
            </a:r>
            <a:r>
              <a:rPr lang="en-US" sz="2400" dirty="0">
                <a:hlinkClick r:id="rId3">
                  <a:extLst>
                    <a:ext uri="{A12FA001-AC4F-418D-AE19-62706E023703}">
                      <ahyp:hlinkClr xmlns="" xmlns:ahyp="http://schemas.microsoft.com/office/drawing/2018/hyperlinkcolor" val="tx"/>
                    </a:ext>
                  </a:extLst>
                </a:hlinkClick>
              </a:rPr>
              <a:t> </a:t>
            </a:r>
            <a:r>
              <a:rPr lang="en-US" sz="2400" dirty="0">
                <a:solidFill>
                  <a:srgbClr val="0563C1"/>
                </a:solidFill>
                <a:hlinkClick r:id="rId3">
                  <a:extLst>
                    <a:ext uri="{A12FA001-AC4F-418D-AE19-62706E023703}">
                      <ahyp:hlinkClr xmlns="" xmlns:ahyp="http://schemas.microsoft.com/office/drawing/2018/hyperlinkcolor" val="tx"/>
                    </a:ext>
                  </a:extLst>
                </a:hlinkClick>
              </a:rPr>
              <a:t>CCC System Budget Proposal</a:t>
            </a:r>
            <a:r>
              <a:rPr lang="en-US" sz="2400" dirty="0"/>
              <a:t>.</a:t>
            </a:r>
          </a:p>
          <a:p>
            <a:r>
              <a:rPr lang="en-US" sz="2400" dirty="0"/>
              <a:t>Oct. 2021 MAP team </a:t>
            </a:r>
            <a:r>
              <a:rPr lang="en-US" sz="2400" dirty="0">
                <a:solidFill>
                  <a:srgbClr val="0563C1"/>
                </a:solidFill>
                <a:hlinkClick r:id="rId4">
                  <a:extLst>
                    <a:ext uri="{A12FA001-AC4F-418D-AE19-62706E023703}">
                      <ahyp:hlinkClr xmlns="" xmlns:ahyp="http://schemas.microsoft.com/office/drawing/2018/hyperlinkcolor" val="tx"/>
                    </a:ext>
                  </a:extLst>
                </a:hlinkClick>
              </a:rPr>
              <a:t>briefed U.S. Veterans Affairs Secretary Denis McDonough and Congressman Mark Takano</a:t>
            </a:r>
            <a:r>
              <a:rPr lang="en-US" sz="2400" dirty="0"/>
              <a:t>, Chairman of the  House Veterans Affairs Committee on scaling nationwide.</a:t>
            </a:r>
          </a:p>
          <a:p>
            <a:r>
              <a:rPr lang="en-US" sz="2400" dirty="0"/>
              <a:t>If 2022-2026 state funding request is approved, MAP will be funded to continue scaling to all 116 colleges and to CSUs and UCs.</a:t>
            </a:r>
          </a:p>
          <a:p>
            <a:r>
              <a:rPr lang="en-US" sz="2400" dirty="0"/>
              <a:t>Federal funding request is underway for national scaling.</a:t>
            </a:r>
          </a:p>
          <a:p>
            <a:endParaRPr lang="en-US" sz="2400" dirty="0"/>
          </a:p>
        </p:txBody>
      </p:sp>
      <p:pic>
        <p:nvPicPr>
          <p:cNvPr id="4" name="Picture 7" descr="A close up of a sign&#10;&#10;Description generated with high confidence">
            <a:extLst>
              <a:ext uri="{FF2B5EF4-FFF2-40B4-BE49-F238E27FC236}">
                <a16:creationId xmlns:a16="http://schemas.microsoft.com/office/drawing/2014/main" id="{D4ADB0C4-3A15-4F02-81BF-76DB47BFC9AD}"/>
              </a:ext>
            </a:extLst>
          </p:cNvPr>
          <p:cNvPicPr>
            <a:picLocks noChangeAspect="1"/>
          </p:cNvPicPr>
          <p:nvPr/>
        </p:nvPicPr>
        <p:blipFill>
          <a:blip r:embed="rId5"/>
          <a:stretch>
            <a:fillRect/>
          </a:stretch>
        </p:blipFill>
        <p:spPr>
          <a:xfrm>
            <a:off x="6181527" y="5212114"/>
            <a:ext cx="763143" cy="802607"/>
          </a:xfrm>
          <a:prstGeom prst="rect">
            <a:avLst/>
          </a:prstGeom>
        </p:spPr>
      </p:pic>
      <p:pic>
        <p:nvPicPr>
          <p:cNvPr id="21" name="Content Placeholder 4">
            <a:extLst>
              <a:ext uri="{FF2B5EF4-FFF2-40B4-BE49-F238E27FC236}">
                <a16:creationId xmlns:a16="http://schemas.microsoft.com/office/drawing/2014/main" id="{6379BC96-69B2-42EB-BE7D-E2A6766A56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9167"/>
          <a:stretch/>
        </p:blipFill>
        <p:spPr>
          <a:xfrm>
            <a:off x="1896286" y="5475510"/>
            <a:ext cx="1227775" cy="486795"/>
          </a:xfrm>
          <a:prstGeom prst="rect">
            <a:avLst/>
          </a:prstGeom>
          <a:ln>
            <a:noFill/>
          </a:ln>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9485" y="5533161"/>
            <a:ext cx="2777169" cy="464089"/>
          </a:xfrm>
          <a:prstGeom prst="rect">
            <a:avLst/>
          </a:prstGeom>
        </p:spPr>
      </p:pic>
    </p:spTree>
    <p:extLst>
      <p:ext uri="{BB962C8B-B14F-4D97-AF65-F5344CB8AC3E}">
        <p14:creationId xmlns:p14="http://schemas.microsoft.com/office/powerpoint/2010/main" val="27998451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military uniform&#10;&#10;Description automatically generated with medium confidence">
            <a:extLst>
              <a:ext uri="{FF2B5EF4-FFF2-40B4-BE49-F238E27FC236}">
                <a16:creationId xmlns:a16="http://schemas.microsoft.com/office/drawing/2014/main" id="{17653B85-8A4E-4EA6-89F8-FBD1B1397A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6"/>
          <a:stretch/>
        </p:blipFill>
        <p:spPr bwMode="auto">
          <a:xfrm>
            <a:off x="298853" y="1133511"/>
            <a:ext cx="3949885" cy="4931741"/>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4FE11F5-4F86-4857-9A52-D27305C11BCD}"/>
              </a:ext>
            </a:extLst>
          </p:cNvPr>
          <p:cNvSpPr txBox="1"/>
          <p:nvPr/>
        </p:nvSpPr>
        <p:spPr>
          <a:xfrm>
            <a:off x="4426290" y="997528"/>
            <a:ext cx="4431724" cy="184365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altLang="en-US" sz="2000" dirty="0">
                <a:solidFill>
                  <a:srgbClr val="C00000"/>
                </a:solidFill>
                <a:ea typeface="+mj-ea"/>
                <a:cs typeface="+mj-cs"/>
              </a:rPr>
              <a:t>Mauricio Cano-Cortez</a:t>
            </a:r>
          </a:p>
          <a:p>
            <a:pPr algn="ctr">
              <a:lnSpc>
                <a:spcPct val="90000"/>
              </a:lnSpc>
              <a:spcBef>
                <a:spcPct val="0"/>
              </a:spcBef>
              <a:spcAft>
                <a:spcPts val="600"/>
              </a:spcAft>
            </a:pPr>
            <a:r>
              <a:rPr lang="en-US" altLang="en-US" sz="2000" dirty="0">
                <a:solidFill>
                  <a:srgbClr val="C00000"/>
                </a:solidFill>
                <a:ea typeface="+mj-ea"/>
                <a:cs typeface="+mj-cs"/>
              </a:rPr>
              <a:t>Marine Corps Engineer </a:t>
            </a:r>
          </a:p>
          <a:p>
            <a:pPr algn="ctr">
              <a:lnSpc>
                <a:spcPct val="90000"/>
              </a:lnSpc>
              <a:spcBef>
                <a:spcPct val="0"/>
              </a:spcBef>
              <a:spcAft>
                <a:spcPts val="600"/>
              </a:spcAft>
            </a:pPr>
            <a:r>
              <a:rPr lang="en-US" altLang="en-US" sz="2000" dirty="0">
                <a:solidFill>
                  <a:srgbClr val="C00000"/>
                </a:solidFill>
                <a:ea typeface="+mj-ea"/>
                <a:cs typeface="+mj-cs"/>
              </a:rPr>
              <a:t>Corporal (E4) MOS 1371</a:t>
            </a:r>
          </a:p>
          <a:p>
            <a:pPr algn="ctr">
              <a:lnSpc>
                <a:spcPct val="90000"/>
              </a:lnSpc>
              <a:spcBef>
                <a:spcPct val="0"/>
              </a:spcBef>
              <a:spcAft>
                <a:spcPts val="600"/>
              </a:spcAft>
            </a:pPr>
            <a:r>
              <a:rPr lang="en-US" sz="2000" dirty="0">
                <a:solidFill>
                  <a:srgbClr val="C00000"/>
                </a:solidFill>
                <a:ea typeface="+mj-ea"/>
                <a:cs typeface="+mj-cs"/>
              </a:rPr>
              <a:t>Goal: Engineering</a:t>
            </a:r>
          </a:p>
          <a:p>
            <a:pPr algn="ctr">
              <a:lnSpc>
                <a:spcPct val="90000"/>
              </a:lnSpc>
              <a:spcBef>
                <a:spcPct val="0"/>
              </a:spcBef>
              <a:spcAft>
                <a:spcPts val="600"/>
              </a:spcAft>
            </a:pPr>
            <a:r>
              <a:rPr lang="en-US" sz="2000" dirty="0">
                <a:solidFill>
                  <a:srgbClr val="C00000"/>
                </a:solidFill>
                <a:ea typeface="+mj-ea"/>
                <a:cs typeface="+mj-cs"/>
              </a:rPr>
              <a:t>30 Units MAP </a:t>
            </a:r>
            <a:r>
              <a:rPr lang="en-US" sz="2000" dirty="0" smtClean="0">
                <a:solidFill>
                  <a:srgbClr val="C00000"/>
                </a:solidFill>
                <a:ea typeface="+mj-ea"/>
                <a:cs typeface="+mj-cs"/>
              </a:rPr>
              <a:t>Credit</a:t>
            </a:r>
          </a:p>
        </p:txBody>
      </p:sp>
      <p:pic>
        <p:nvPicPr>
          <p:cNvPr id="7" name="Picture 2" descr="A person wearing glasses&#10;&#10;Description automatically generated with medium confidence">
            <a:hlinkClick r:id="rId3"/>
            <a:extLst>
              <a:ext uri="{FF2B5EF4-FFF2-40B4-BE49-F238E27FC236}">
                <a16:creationId xmlns:a16="http://schemas.microsoft.com/office/drawing/2014/main" id="{DC425891-F60A-48E4-8EE2-B249F1587E5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537810" y="3102673"/>
            <a:ext cx="1415947" cy="1784684"/>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4">
            <a:extLst>
              <a:ext uri="{FF2B5EF4-FFF2-40B4-BE49-F238E27FC236}">
                <a16:creationId xmlns:a16="http://schemas.microsoft.com/office/drawing/2014/main" id="{D9FF769B-A026-465A-B93E-F9ED88232B38}"/>
              </a:ext>
            </a:extLst>
          </p:cNvPr>
          <p:cNvSpPr txBox="1">
            <a:spLocks/>
          </p:cNvSpPr>
          <p:nvPr/>
        </p:nvSpPr>
        <p:spPr>
          <a:xfrm>
            <a:off x="5924882" y="3054553"/>
            <a:ext cx="2933132" cy="2046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en-US" sz="2000" dirty="0">
                <a:solidFill>
                  <a:schemeClr val="accent4">
                    <a:lumMod val="50000"/>
                  </a:schemeClr>
                </a:solidFill>
              </a:rPr>
              <a:t>Having served 2 tours of duty overseas and 4 years of active duty, Corporal Cano-Cortez is now a Norco College student majoring in Engineering</a:t>
            </a:r>
          </a:p>
        </p:txBody>
      </p:sp>
      <p:sp>
        <p:nvSpPr>
          <p:cNvPr id="8" name="Subtitle 4">
            <a:extLst>
              <a:ext uri="{FF2B5EF4-FFF2-40B4-BE49-F238E27FC236}">
                <a16:creationId xmlns:a16="http://schemas.microsoft.com/office/drawing/2014/main" id="{75DA82C9-8EB6-4BDB-9E78-D9082779CA79}"/>
              </a:ext>
            </a:extLst>
          </p:cNvPr>
          <p:cNvSpPr txBox="1">
            <a:spLocks/>
          </p:cNvSpPr>
          <p:nvPr/>
        </p:nvSpPr>
        <p:spPr>
          <a:xfrm>
            <a:off x="4514393" y="4870512"/>
            <a:ext cx="4343621" cy="12393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altLang="en-US" sz="2000" dirty="0">
                <a:solidFill>
                  <a:schemeClr val="accent4">
                    <a:lumMod val="50000"/>
                  </a:schemeClr>
                </a:solidFill>
              </a:rPr>
              <a:t>and club president of Student Veterans of America, Norco Chapter. He was awarded 30 units of MAP credit—saving over a year of study.</a:t>
            </a:r>
          </a:p>
        </p:txBody>
      </p:sp>
      <p:sp>
        <p:nvSpPr>
          <p:cNvPr id="2" name="Rectangle 1"/>
          <p:cNvSpPr/>
          <p:nvPr/>
        </p:nvSpPr>
        <p:spPr>
          <a:xfrm>
            <a:off x="5628124" y="2776773"/>
            <a:ext cx="2116157" cy="341632"/>
          </a:xfrm>
          <a:prstGeom prst="rect">
            <a:avLst/>
          </a:prstGeom>
        </p:spPr>
        <p:txBody>
          <a:bodyPr wrap="none">
            <a:spAutoFit/>
          </a:bodyPr>
          <a:lstStyle/>
          <a:p>
            <a:pPr algn="ctr">
              <a:lnSpc>
                <a:spcPct val="90000"/>
              </a:lnSpc>
              <a:spcBef>
                <a:spcPct val="0"/>
              </a:spcBef>
              <a:spcAft>
                <a:spcPts val="600"/>
              </a:spcAft>
            </a:pPr>
            <a:r>
              <a:rPr lang="en-US" i="1" dirty="0">
                <a:solidFill>
                  <a:srgbClr val="C00000"/>
                </a:solidFill>
                <a:hlinkClick r:id="rId3"/>
              </a:rPr>
              <a:t>See Mauricio’s Video</a:t>
            </a:r>
            <a:endParaRPr lang="en-US" i="1" dirty="0">
              <a:solidFill>
                <a:srgbClr val="C00000"/>
              </a:solidFill>
            </a:endParaRPr>
          </a:p>
        </p:txBody>
      </p:sp>
    </p:spTree>
    <p:extLst>
      <p:ext uri="{BB962C8B-B14F-4D97-AF65-F5344CB8AC3E}">
        <p14:creationId xmlns:p14="http://schemas.microsoft.com/office/powerpoint/2010/main" val="1915722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87C7B-8100-4F03-99BC-22B9790BAEC9}"/>
              </a:ext>
            </a:extLst>
          </p:cNvPr>
          <p:cNvSpPr>
            <a:spLocks noGrp="1"/>
          </p:cNvSpPr>
          <p:nvPr>
            <p:ph type="title"/>
          </p:nvPr>
        </p:nvSpPr>
        <p:spPr/>
        <p:txBody>
          <a:bodyPr/>
          <a:lstStyle/>
          <a:p>
            <a:r>
              <a:rPr lang="en-US" dirty="0"/>
              <a:t>Opportunity and Obligation</a:t>
            </a:r>
          </a:p>
        </p:txBody>
      </p:sp>
      <p:sp>
        <p:nvSpPr>
          <p:cNvPr id="3" name="Content Placeholder 2">
            <a:extLst>
              <a:ext uri="{FF2B5EF4-FFF2-40B4-BE49-F238E27FC236}">
                <a16:creationId xmlns:a16="http://schemas.microsoft.com/office/drawing/2014/main" id="{971402D7-3F95-4CBF-A236-48209125937B}"/>
              </a:ext>
            </a:extLst>
          </p:cNvPr>
          <p:cNvSpPr>
            <a:spLocks noGrp="1"/>
          </p:cNvSpPr>
          <p:nvPr>
            <p:ph idx="1"/>
          </p:nvPr>
        </p:nvSpPr>
        <p:spPr/>
        <p:txBody>
          <a:bodyPr>
            <a:normAutofit lnSpcReduction="10000"/>
          </a:bodyPr>
          <a:lstStyle/>
          <a:p>
            <a:pPr marL="0" indent="0">
              <a:buNone/>
            </a:pPr>
            <a:r>
              <a:rPr lang="en-US" i="1" dirty="0"/>
              <a:t>Opportunity to:</a:t>
            </a:r>
          </a:p>
          <a:p>
            <a:r>
              <a:rPr lang="en-US" dirty="0"/>
              <a:t>Create a more welcoming college environment by maximizing </a:t>
            </a:r>
            <a:r>
              <a:rPr lang="en-US" dirty="0" err="1"/>
              <a:t>MilCPL</a:t>
            </a:r>
            <a:endParaRPr lang="en-US" dirty="0"/>
          </a:p>
          <a:p>
            <a:r>
              <a:rPr lang="en-US" dirty="0"/>
              <a:t>Increase enrollment by attracting military students who stopped out or never used their benefits</a:t>
            </a:r>
          </a:p>
          <a:p>
            <a:r>
              <a:rPr lang="en-US" dirty="0"/>
              <a:t>Increase degree awards, retention, and transfer rates</a:t>
            </a:r>
          </a:p>
          <a:p>
            <a:r>
              <a:rPr lang="en-US" dirty="0"/>
              <a:t>Support key programs through targeted outreach</a:t>
            </a:r>
          </a:p>
          <a:p>
            <a:pPr marL="0" indent="0">
              <a:buNone/>
            </a:pPr>
            <a:r>
              <a:rPr lang="en-US" i="1" dirty="0"/>
              <a:t>Obligation to:</a:t>
            </a:r>
          </a:p>
          <a:p>
            <a:r>
              <a:rPr lang="en-US" dirty="0"/>
              <a:t>Open the door to college wider and do what is right by our veterans and other students.</a:t>
            </a:r>
          </a:p>
        </p:txBody>
      </p:sp>
    </p:spTree>
    <p:extLst>
      <p:ext uri="{BB962C8B-B14F-4D97-AF65-F5344CB8AC3E}">
        <p14:creationId xmlns:p14="http://schemas.microsoft.com/office/powerpoint/2010/main" val="3348219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2976"/>
            <a:ext cx="7886700" cy="1057274"/>
          </a:xfrm>
        </p:spPr>
        <p:txBody>
          <a:bodyPr>
            <a:normAutofit/>
          </a:bodyPr>
          <a:lstStyle/>
          <a:p>
            <a:pPr algn="ctr"/>
            <a:r>
              <a:rPr lang="en-US" sz="4050" dirty="0">
                <a:solidFill>
                  <a:srgbClr val="C00000"/>
                </a:solidFill>
              </a:rPr>
              <a:t>MAP INITIATIVE MISSION</a:t>
            </a:r>
          </a:p>
        </p:txBody>
      </p:sp>
      <p:sp>
        <p:nvSpPr>
          <p:cNvPr id="3" name="Content Placeholder 2"/>
          <p:cNvSpPr>
            <a:spLocks noGrp="1"/>
          </p:cNvSpPr>
          <p:nvPr>
            <p:ph idx="1"/>
          </p:nvPr>
        </p:nvSpPr>
        <p:spPr>
          <a:xfrm>
            <a:off x="383876" y="1833534"/>
            <a:ext cx="8379124" cy="4305299"/>
          </a:xfrm>
        </p:spPr>
        <p:txBody>
          <a:bodyPr>
            <a:noAutofit/>
          </a:bodyPr>
          <a:lstStyle/>
          <a:p>
            <a:pPr marL="0" indent="0">
              <a:buNone/>
            </a:pPr>
            <a:r>
              <a:rPr lang="en-US" sz="3600" dirty="0">
                <a:solidFill>
                  <a:schemeClr val="accent4">
                    <a:lumMod val="50000"/>
                  </a:schemeClr>
                </a:solidFill>
              </a:rPr>
              <a:t>Articulate college courses with ACE credit recommendations, allowing colleges to award up to one year of credit in programs leading to high wage jobs and transfer—making it normal and expected for all U.S. veterans to receive all the credit they deserve and to achieve all their educational goals with existing benefits.</a:t>
            </a:r>
          </a:p>
        </p:txBody>
      </p:sp>
    </p:spTree>
    <p:extLst>
      <p:ext uri="{BB962C8B-B14F-4D97-AF65-F5344CB8AC3E}">
        <p14:creationId xmlns:p14="http://schemas.microsoft.com/office/powerpoint/2010/main" val="31169351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0781-2560-42F0-9E05-CBD81320B019}"/>
              </a:ext>
            </a:extLst>
          </p:cNvPr>
          <p:cNvSpPr>
            <a:spLocks noGrp="1"/>
          </p:cNvSpPr>
          <p:nvPr>
            <p:ph type="title"/>
          </p:nvPr>
        </p:nvSpPr>
        <p:spPr/>
        <p:txBody>
          <a:bodyPr/>
          <a:lstStyle/>
          <a:p>
            <a:r>
              <a:rPr lang="en-US" dirty="0"/>
              <a:t>Advocate</a:t>
            </a:r>
          </a:p>
        </p:txBody>
      </p:sp>
      <p:sp>
        <p:nvSpPr>
          <p:cNvPr id="3" name="Content Placeholder 2">
            <a:extLst>
              <a:ext uri="{FF2B5EF4-FFF2-40B4-BE49-F238E27FC236}">
                <a16:creationId xmlns:a16="http://schemas.microsoft.com/office/drawing/2014/main" id="{67A76068-671F-45E7-A11B-CBDD1B115FEA}"/>
              </a:ext>
            </a:extLst>
          </p:cNvPr>
          <p:cNvSpPr>
            <a:spLocks noGrp="1"/>
          </p:cNvSpPr>
          <p:nvPr>
            <p:ph idx="1"/>
          </p:nvPr>
        </p:nvSpPr>
        <p:spPr/>
        <p:txBody>
          <a:bodyPr>
            <a:normAutofit lnSpcReduction="10000"/>
          </a:bodyPr>
          <a:lstStyle/>
          <a:p>
            <a:r>
              <a:rPr lang="en-US" dirty="0"/>
              <a:t>Ask your legislators to support the funding requested </a:t>
            </a:r>
            <a:r>
              <a:rPr lang="en-US" sz="2800" dirty="0">
                <a:solidFill>
                  <a:schemeClr val="accent1">
                    <a:lumMod val="50000"/>
                  </a:schemeClr>
                </a:solidFill>
              </a:rPr>
              <a:t>in the </a:t>
            </a:r>
            <a:r>
              <a:rPr lang="en-US" sz="2800" dirty="0">
                <a:solidFill>
                  <a:schemeClr val="accent1">
                    <a:lumMod val="50000"/>
                  </a:schemeClr>
                </a:solidFill>
                <a:hlinkClick r:id="rId2">
                  <a:extLst>
                    <a:ext uri="{A12FA001-AC4F-418D-AE19-62706E023703}">
                      <ahyp:hlinkClr xmlns="" xmlns:ahyp="http://schemas.microsoft.com/office/drawing/2018/hyperlinkcolor" val="tx"/>
                    </a:ext>
                  </a:extLst>
                </a:hlinkClick>
              </a:rPr>
              <a:t>2022-23 CCC System Budget Proposal</a:t>
            </a:r>
            <a:r>
              <a:rPr lang="en-US" sz="2800" dirty="0">
                <a:solidFill>
                  <a:schemeClr val="accent1">
                    <a:lumMod val="50000"/>
                  </a:schemeClr>
                </a:solidFill>
              </a:rPr>
              <a:t>.</a:t>
            </a:r>
          </a:p>
          <a:p>
            <a:r>
              <a:rPr lang="en-US" dirty="0">
                <a:solidFill>
                  <a:schemeClr val="accent1">
                    <a:lumMod val="50000"/>
                  </a:schemeClr>
                </a:solidFill>
              </a:rPr>
              <a:t>Propose SWP projects aimed at Industry and other CPL to add to the articulations beyond </a:t>
            </a:r>
            <a:r>
              <a:rPr lang="en-US" dirty="0" err="1">
                <a:solidFill>
                  <a:schemeClr val="accent1">
                    <a:lumMod val="50000"/>
                  </a:schemeClr>
                </a:solidFill>
              </a:rPr>
              <a:t>MilCPL</a:t>
            </a:r>
            <a:r>
              <a:rPr lang="en-US" dirty="0">
                <a:solidFill>
                  <a:schemeClr val="accent1">
                    <a:lumMod val="50000"/>
                  </a:schemeClr>
                </a:solidFill>
              </a:rPr>
              <a:t>.</a:t>
            </a:r>
          </a:p>
          <a:p>
            <a:r>
              <a:rPr lang="en-US" dirty="0">
                <a:solidFill>
                  <a:schemeClr val="accent1">
                    <a:lumMod val="50000"/>
                  </a:schemeClr>
                </a:solidFill>
              </a:rPr>
              <a:t>Support potential efforts to partner ASCCC to create statewide articulation recommendations.</a:t>
            </a:r>
          </a:p>
          <a:p>
            <a:r>
              <a:rPr lang="en-US" dirty="0">
                <a:solidFill>
                  <a:schemeClr val="accent1">
                    <a:lumMod val="50000"/>
                  </a:schemeClr>
                </a:solidFill>
              </a:rPr>
              <a:t>Involve your military students in the effort to increase access, completion, and successful transition.</a:t>
            </a:r>
          </a:p>
          <a:p>
            <a:r>
              <a:rPr lang="en-US" dirty="0">
                <a:solidFill>
                  <a:schemeClr val="accent1">
                    <a:lumMod val="50000"/>
                  </a:schemeClr>
                </a:solidFill>
              </a:rPr>
              <a:t>Help the MAP Initiative learn and improve processes through lessons learned at your college.</a:t>
            </a:r>
            <a:endParaRPr lang="en-US" dirty="0"/>
          </a:p>
        </p:txBody>
      </p:sp>
    </p:spTree>
    <p:extLst>
      <p:ext uri="{BB962C8B-B14F-4D97-AF65-F5344CB8AC3E}">
        <p14:creationId xmlns:p14="http://schemas.microsoft.com/office/powerpoint/2010/main" val="1553376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27318"/>
            <a:ext cx="9143999" cy="636589"/>
          </a:xfrm>
        </p:spPr>
        <p:txBody>
          <a:bodyPr>
            <a:noAutofit/>
          </a:bodyPr>
          <a:lstStyle/>
          <a:p>
            <a:r>
              <a:rPr lang="en-US" sz="4000" dirty="0"/>
              <a:t>MAP </a:t>
            </a:r>
            <a:r>
              <a:rPr lang="en-US" dirty="0"/>
              <a:t>2022 Cohort</a:t>
            </a:r>
            <a:endParaRPr lang="en-US" sz="4000" dirty="0"/>
          </a:p>
        </p:txBody>
      </p:sp>
      <p:sp>
        <p:nvSpPr>
          <p:cNvPr id="3" name="Content Placeholder 2"/>
          <p:cNvSpPr>
            <a:spLocks noGrp="1"/>
          </p:cNvSpPr>
          <p:nvPr>
            <p:ph idx="1"/>
          </p:nvPr>
        </p:nvSpPr>
        <p:spPr>
          <a:xfrm>
            <a:off x="367259" y="1790380"/>
            <a:ext cx="8431967" cy="4108250"/>
          </a:xfrm>
        </p:spPr>
        <p:txBody>
          <a:bodyPr>
            <a:normAutofit/>
          </a:bodyPr>
          <a:lstStyle/>
          <a:p>
            <a:r>
              <a:rPr lang="en-US" sz="2400" dirty="0"/>
              <a:t>Selected and starting in January 2022</a:t>
            </a:r>
          </a:p>
          <a:p>
            <a:r>
              <a:rPr lang="en-US" sz="2400" dirty="0"/>
              <a:t>College catalog and program data is already loaded in MAP</a:t>
            </a:r>
          </a:p>
          <a:p>
            <a:r>
              <a:rPr lang="en-US" sz="2400" dirty="0"/>
              <a:t>Current funding will support use through FY 2023. the funding included in the budget request next year will support ongoing scaling for the cohort and beyond.</a:t>
            </a:r>
          </a:p>
          <a:p>
            <a:r>
              <a:rPr lang="en-US" sz="2400" dirty="0"/>
              <a:t>Link to apply is </a:t>
            </a:r>
            <a:r>
              <a:rPr lang="en-US" sz="2400" dirty="0">
                <a:hlinkClick r:id="rId2"/>
              </a:rPr>
              <a:t>https://register.militaryarticulationplatform.org</a:t>
            </a:r>
            <a:r>
              <a:rPr lang="en-US" sz="2400" dirty="0"/>
              <a:t> </a:t>
            </a:r>
          </a:p>
          <a:p>
            <a:r>
              <a:rPr lang="en-US" sz="2400" dirty="0" smtClean="0"/>
              <a:t>Cohort asked to support the Vet Friendly Standards </a:t>
            </a:r>
          </a:p>
          <a:p>
            <a:r>
              <a:rPr lang="en-US" sz="2400" dirty="0" smtClean="0"/>
              <a:t>Dec</a:t>
            </a:r>
            <a:r>
              <a:rPr lang="en-US" sz="2400" dirty="0"/>
              <a:t>. Reconvene for team support</a:t>
            </a:r>
          </a:p>
          <a:p>
            <a:endParaRPr lang="en-US" sz="2400" dirty="0"/>
          </a:p>
          <a:p>
            <a:pPr marL="0" indent="0">
              <a:buNone/>
            </a:pPr>
            <a:endParaRPr lang="en-US" sz="2400" dirty="0"/>
          </a:p>
        </p:txBody>
      </p:sp>
    </p:spTree>
    <p:extLst>
      <p:ext uri="{BB962C8B-B14F-4D97-AF65-F5344CB8AC3E}">
        <p14:creationId xmlns:p14="http://schemas.microsoft.com/office/powerpoint/2010/main" val="210510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1551"/>
            <a:ext cx="7886700" cy="782434"/>
          </a:xfrm>
        </p:spPr>
        <p:txBody>
          <a:bodyPr/>
          <a:lstStyle/>
          <a:p>
            <a:pPr algn="ctr"/>
            <a:r>
              <a:rPr lang="en-US" sz="4000" dirty="0"/>
              <a:t>Vet Friendly Standards​</a:t>
            </a:r>
            <a:endParaRPr lang="en-US" b="1" dirty="0"/>
          </a:p>
        </p:txBody>
      </p:sp>
      <p:sp>
        <p:nvSpPr>
          <p:cNvPr id="3" name="Content Placeholder 2"/>
          <p:cNvSpPr>
            <a:spLocks noGrp="1"/>
          </p:cNvSpPr>
          <p:nvPr>
            <p:ph idx="1"/>
          </p:nvPr>
        </p:nvSpPr>
        <p:spPr>
          <a:xfrm>
            <a:off x="422694" y="1659194"/>
            <a:ext cx="8436635" cy="3952567"/>
          </a:xfrm>
        </p:spPr>
        <p:txBody>
          <a:bodyPr>
            <a:noAutofit/>
          </a:bodyPr>
          <a:lstStyle/>
          <a:p>
            <a:pPr marL="342900" indent="-342900">
              <a:buFont typeface="+mj-lt"/>
              <a:buAutoNum type="arabicPeriod"/>
            </a:pPr>
            <a:r>
              <a:rPr lang="en-US" sz="2200" dirty="0"/>
              <a:t>​​Statement of “Commitment to Maximize College Credit for Military Training" by Academic Senate, College, District, and Governing Board.</a:t>
            </a:r>
          </a:p>
          <a:p>
            <a:pPr marL="342900" indent="-342900">
              <a:buFont typeface="+mj-lt"/>
              <a:buAutoNum type="arabicPeriod"/>
            </a:pPr>
            <a:r>
              <a:rPr lang="en-US" sz="2200" dirty="0"/>
              <a:t>Provide a “Center” where military-connected students can meet, socialize, study, or get academic help.</a:t>
            </a:r>
            <a:r>
              <a:rPr lang="en-US" altLang="en-US" sz="2200" dirty="0">
                <a:latin typeface="Calibri" panose="020F0502020204030204" pitchFamily="34" charset="0"/>
                <a:cs typeface="Calibri" panose="020F0502020204030204" pitchFamily="34" charset="0"/>
              </a:rPr>
              <a:t> (</a:t>
            </a:r>
            <a:r>
              <a:rPr lang="en-US" altLang="en-US" sz="2200" dirty="0">
                <a:solidFill>
                  <a:srgbClr val="C00000"/>
                </a:solidFill>
                <a:latin typeface="Calibri" panose="020F0502020204030204" pitchFamily="34" charset="0"/>
                <a:cs typeface="Calibri" panose="020F0502020204030204" pitchFamily="34" charset="0"/>
              </a:rPr>
              <a:t>most CCCs have a VRC</a:t>
            </a:r>
            <a:r>
              <a:rPr lang="en-US" altLang="en-US" sz="2200" dirty="0">
                <a:latin typeface="Calibri" panose="020F0502020204030204" pitchFamily="34" charset="0"/>
                <a:cs typeface="Calibri" panose="020F0502020204030204" pitchFamily="34" charset="0"/>
              </a:rPr>
              <a:t>)</a:t>
            </a:r>
            <a:endParaRPr lang="en-US" sz="2200" dirty="0"/>
          </a:p>
          <a:p>
            <a:pPr marL="346472" indent="-346472" eaLnBrk="0" fontAlgn="base" hangingPunct="0">
              <a:lnSpc>
                <a:spcPct val="100000"/>
              </a:lnSpc>
              <a:spcBef>
                <a:spcPct val="0"/>
              </a:spcBef>
              <a:spcAft>
                <a:spcPct val="0"/>
              </a:spcAft>
              <a:buFontTx/>
              <a:buAutoNum type="arabicPeriod" startAt="3"/>
            </a:pPr>
            <a:r>
              <a:rPr lang="en-US" altLang="en-US" sz="2200" dirty="0">
                <a:latin typeface="Calibri" panose="020F0502020204030204" pitchFamily="34" charset="0"/>
                <a:cs typeface="Calibri" panose="020F0502020204030204" pitchFamily="34" charset="0"/>
              </a:rPr>
              <a:t>Agree to </a:t>
            </a:r>
            <a:r>
              <a:rPr lang="en-US" altLang="en-US" sz="2200" dirty="0">
                <a:solidFill>
                  <a:srgbClr val="0070C0"/>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Principles of Excellence</a:t>
            </a:r>
            <a:r>
              <a:rPr lang="en-US" altLang="en-US" sz="2200" dirty="0">
                <a:latin typeface="Calibri" panose="020F0502020204030204" pitchFamily="34" charset="0"/>
                <a:cs typeface="Calibri" panose="020F0502020204030204" pitchFamily="34" charset="0"/>
              </a:rPr>
              <a:t>, </a:t>
            </a:r>
            <a:r>
              <a:rPr lang="en-US" altLang="en-US" sz="2200" dirty="0">
                <a:solidFill>
                  <a:srgbClr val="0070C0"/>
                </a:solidFill>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8 Keys to Veterans' Success</a:t>
            </a:r>
            <a:r>
              <a:rPr lang="en-US" altLang="en-US" sz="2200" dirty="0">
                <a:latin typeface="Calibri" panose="020F0502020204030204" pitchFamily="34" charset="0"/>
                <a:cs typeface="Calibri" panose="020F0502020204030204" pitchFamily="34" charset="0"/>
              </a:rPr>
              <a:t>, and the most recent </a:t>
            </a:r>
            <a:r>
              <a:rPr lang="en-US" altLang="en-US" sz="2200" dirty="0">
                <a:solidFill>
                  <a:srgbClr val="0070C0"/>
                </a:solidFill>
                <a:latin typeface="Calibri" panose="020F0502020204030204" pitchFamily="34" charset="0"/>
                <a:cs typeface="Calibri" panose="020F0502020204030204" pitchFamily="34" charset="0"/>
                <a:hlinkClick r:id="rId5">
                  <a:extLst>
                    <a:ext uri="{A12FA001-AC4F-418D-AE19-62706E023703}">
                      <ahyp:hlinkClr xmlns="" xmlns:ahyp="http://schemas.microsoft.com/office/drawing/2018/hyperlinkcolor" val="tx"/>
                    </a:ext>
                  </a:extLst>
                </a:hlinkClick>
              </a:rPr>
              <a:t>Defense Department Memorandum of Understanding</a:t>
            </a:r>
            <a:r>
              <a:rPr lang="en-US" altLang="en-US" sz="2200" dirty="0">
                <a:solidFill>
                  <a:srgbClr val="0070C0"/>
                </a:solidFill>
                <a:latin typeface="Calibri" panose="020F0502020204030204" pitchFamily="34" charset="0"/>
                <a:cs typeface="Calibri" panose="020F0502020204030204" pitchFamily="34" charset="0"/>
              </a:rPr>
              <a:t> </a:t>
            </a:r>
            <a:r>
              <a:rPr lang="en-US" altLang="en-US" sz="2200" dirty="0">
                <a:latin typeface="Calibri" panose="020F0502020204030204" pitchFamily="34" charset="0"/>
                <a:cs typeface="Calibri" panose="020F0502020204030204" pitchFamily="34" charset="0"/>
              </a:rPr>
              <a:t>(</a:t>
            </a:r>
            <a:r>
              <a:rPr lang="en-US" altLang="en-US" sz="2200" dirty="0">
                <a:solidFill>
                  <a:srgbClr val="C00000"/>
                </a:solidFill>
                <a:latin typeface="Calibri" panose="020F0502020204030204" pitchFamily="34" charset="0"/>
                <a:cs typeface="Calibri" panose="020F0502020204030204" pitchFamily="34" charset="0"/>
              </a:rPr>
              <a:t>CCCs already uphold these</a:t>
            </a:r>
            <a:r>
              <a:rPr lang="en-US" altLang="en-US" sz="2200" dirty="0">
                <a:latin typeface="Calibri" panose="020F0502020204030204" pitchFamily="34" charset="0"/>
                <a:cs typeface="Calibri" panose="020F0502020204030204" pitchFamily="34" charset="0"/>
              </a:rPr>
              <a:t>).</a:t>
            </a:r>
          </a:p>
          <a:p>
            <a:pPr marL="346472" indent="-346472" eaLnBrk="0" fontAlgn="base" hangingPunct="0">
              <a:lnSpc>
                <a:spcPct val="100000"/>
              </a:lnSpc>
              <a:spcBef>
                <a:spcPct val="0"/>
              </a:spcBef>
              <a:spcAft>
                <a:spcPct val="0"/>
              </a:spcAft>
              <a:buFontTx/>
              <a:buAutoNum type="arabicPeriod" startAt="3"/>
            </a:pPr>
            <a:r>
              <a:rPr lang="en-US" altLang="en-US" sz="2200" dirty="0">
                <a:latin typeface="Calibri" panose="020F0502020204030204" pitchFamily="34" charset="0"/>
                <a:cs typeface="Calibri" panose="020F0502020204030204" pitchFamily="34" charset="0"/>
              </a:rPr>
              <a:t>Reduce or Eliminate out-of-pocket tuition costs for Post-9/11 GI Bill users and, where needed, participate in the </a:t>
            </a:r>
            <a:r>
              <a:rPr lang="en-US" altLang="en-US" sz="2200" dirty="0">
                <a:solidFill>
                  <a:srgbClr val="0070C0"/>
                </a:solidFill>
                <a:latin typeface="Calibri" panose="020F0502020204030204" pitchFamily="34" charset="0"/>
                <a:cs typeface="Calibri" panose="020F0502020204030204" pitchFamily="34" charset="0"/>
                <a:hlinkClick r:id="rId6">
                  <a:extLst>
                    <a:ext uri="{A12FA001-AC4F-418D-AE19-62706E023703}">
                      <ahyp:hlinkClr xmlns="" xmlns:ahyp="http://schemas.microsoft.com/office/drawing/2018/hyperlinkcolor" val="tx"/>
                    </a:ext>
                  </a:extLst>
                </a:hlinkClick>
              </a:rPr>
              <a:t>Yellow Ribbon program</a:t>
            </a:r>
            <a:r>
              <a:rPr lang="en-US" altLang="en-US" sz="2200" dirty="0">
                <a:solidFill>
                  <a:srgbClr val="0070C0"/>
                </a:solidFill>
                <a:latin typeface="Calibri" panose="020F0502020204030204" pitchFamily="34" charset="0"/>
                <a:cs typeface="Calibri" panose="020F0502020204030204" pitchFamily="34" charset="0"/>
              </a:rPr>
              <a:t> </a:t>
            </a:r>
            <a:r>
              <a:rPr lang="en-US" altLang="en-US" sz="2200" dirty="0">
                <a:latin typeface="Calibri" panose="020F0502020204030204" pitchFamily="34" charset="0"/>
                <a:cs typeface="Calibri" panose="020F0502020204030204" pitchFamily="34" charset="0"/>
              </a:rPr>
              <a:t>to help make up the difference between tuition costs and GI Bill benefits. At least 4 stars. (</a:t>
            </a:r>
            <a:r>
              <a:rPr lang="en-US" altLang="en-US" sz="2200" dirty="0">
                <a:solidFill>
                  <a:srgbClr val="C00000"/>
                </a:solidFill>
                <a:latin typeface="Calibri" panose="020F0502020204030204" pitchFamily="34" charset="0"/>
                <a:cs typeface="Calibri" panose="020F0502020204030204" pitchFamily="34" charset="0"/>
              </a:rPr>
              <a:t>CCCs already do this</a:t>
            </a:r>
            <a:r>
              <a:rPr lang="en-US" altLang="en-US" sz="2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595721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2975"/>
            <a:ext cx="9144000" cy="828675"/>
          </a:xfrm>
        </p:spPr>
        <p:txBody>
          <a:bodyPr>
            <a:noAutofit/>
          </a:bodyPr>
          <a:lstStyle/>
          <a:p>
            <a:pPr algn="ctr"/>
            <a:r>
              <a:rPr lang="en-US" dirty="0"/>
              <a:t>Vet Friendly Standards​</a:t>
            </a:r>
          </a:p>
        </p:txBody>
      </p:sp>
      <p:sp>
        <p:nvSpPr>
          <p:cNvPr id="3" name="Content Placeholder 2"/>
          <p:cNvSpPr>
            <a:spLocks noGrp="1"/>
          </p:cNvSpPr>
          <p:nvPr>
            <p:ph idx="1"/>
          </p:nvPr>
        </p:nvSpPr>
        <p:spPr>
          <a:xfrm>
            <a:off x="422694" y="1771650"/>
            <a:ext cx="8436635" cy="3726612"/>
          </a:xfrm>
        </p:spPr>
        <p:txBody>
          <a:bodyPr>
            <a:noAutofit/>
          </a:bodyPr>
          <a:lstStyle/>
          <a:p>
            <a:pPr marL="346472" indent="-346472" eaLnBrk="0" fontAlgn="base" hangingPunct="0">
              <a:lnSpc>
                <a:spcPct val="100000"/>
              </a:lnSpc>
              <a:spcBef>
                <a:spcPct val="0"/>
              </a:spcBef>
              <a:spcAft>
                <a:spcPct val="0"/>
              </a:spcAft>
              <a:buFontTx/>
              <a:buAutoNum type="arabicPeriod" startAt="5"/>
            </a:pPr>
            <a:r>
              <a:rPr lang="en-US" altLang="en-US" sz="2400" dirty="0">
                <a:latin typeface="Calibri" panose="020F0502020204030204" pitchFamily="34" charset="0"/>
                <a:cs typeface="Calibri" panose="020F0502020204030204" pitchFamily="34" charset="0"/>
              </a:rPr>
              <a:t>Charge at or below </a:t>
            </a:r>
            <a:r>
              <a:rPr lang="en-US" altLang="en-US" sz="2200" dirty="0">
                <a:solidFill>
                  <a:srgbClr val="0070C0"/>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TA Cap Rate </a:t>
            </a:r>
            <a:r>
              <a:rPr lang="en-US" altLang="en-US" sz="2400" dirty="0">
                <a:latin typeface="Calibri" panose="020F0502020204030204" pitchFamily="34" charset="0"/>
                <a:cs typeface="Calibri" panose="020F0502020204030204" pitchFamily="34" charset="0"/>
              </a:rPr>
              <a:t>($250 per unit for 2021) </a:t>
            </a:r>
            <a:r>
              <a:rPr lang="en-US" sz="2400" dirty="0">
                <a:latin typeface="Calibri" panose="020F0502020204030204" pitchFamily="34" charset="0"/>
                <a:cs typeface="Calibri" panose="020F0502020204030204" pitchFamily="34" charset="0"/>
              </a:rPr>
              <a:t>and keep Average Student Loan Default Rate under 13%.</a:t>
            </a:r>
            <a:r>
              <a:rPr lang="en-US" altLang="en-US" sz="2400" dirty="0">
                <a:latin typeface="Calibri" panose="020F0502020204030204" pitchFamily="34" charset="0"/>
                <a:cs typeface="Calibri" panose="020F0502020204030204" pitchFamily="34" charset="0"/>
              </a:rPr>
              <a:t> (</a:t>
            </a:r>
            <a:r>
              <a:rPr lang="en-US" altLang="en-US" sz="2400" dirty="0">
                <a:solidFill>
                  <a:srgbClr val="C00000"/>
                </a:solidFill>
                <a:latin typeface="Calibri" panose="020F0502020204030204" pitchFamily="34" charset="0"/>
                <a:cs typeface="Calibri" panose="020F0502020204030204" pitchFamily="34" charset="0"/>
              </a:rPr>
              <a:t>CCCs already do this</a:t>
            </a:r>
            <a:r>
              <a:rPr lang="en-US" altLang="en-US"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marL="385763" indent="-385763">
              <a:buFont typeface="+mj-lt"/>
              <a:buAutoNum type="arabicPeriod" startAt="6"/>
            </a:pPr>
            <a:r>
              <a:rPr lang="en-US" sz="2400" dirty="0">
                <a:latin typeface="Calibri" panose="020F0502020204030204" pitchFamily="34" charset="0"/>
                <a:cs typeface="Calibri" panose="020F0502020204030204" pitchFamily="34" charset="0"/>
              </a:rPr>
              <a:t>Provide s​</a:t>
            </a:r>
            <a:r>
              <a:rPr lang="en-US" sz="2400" dirty="0" err="1">
                <a:latin typeface="Calibri" panose="020F0502020204030204" pitchFamily="34" charset="0"/>
                <a:cs typeface="Calibri" panose="020F0502020204030204" pitchFamily="34" charset="0"/>
              </a:rPr>
              <a:t>taff</a:t>
            </a:r>
            <a:r>
              <a:rPr lang="en-US" sz="2400" dirty="0">
                <a:latin typeface="Calibri" panose="020F0502020204030204" pitchFamily="34" charset="0"/>
                <a:cs typeface="Calibri" panose="020F0502020204030204" pitchFamily="34" charset="0"/>
              </a:rPr>
              <a:t> support for </a:t>
            </a:r>
            <a:r>
              <a:rPr lang="en-US" sz="2400" dirty="0" err="1">
                <a:latin typeface="Calibri" panose="020F0502020204030204" pitchFamily="34" charset="0"/>
                <a:cs typeface="Calibri" panose="020F0502020204030204" pitchFamily="34" charset="0"/>
              </a:rPr>
              <a:t>MilCPL</a:t>
            </a:r>
            <a:r>
              <a:rPr lang="en-US" sz="2400" dirty="0">
                <a:latin typeface="Calibri" panose="020F0502020204030204" pitchFamily="34" charset="0"/>
                <a:cs typeface="Calibri" panose="020F0502020204030204" pitchFamily="34" charset="0"/>
              </a:rPr>
              <a:t> and VRC;</a:t>
            </a:r>
          </a:p>
          <a:p>
            <a:pPr marL="385763" indent="-385763">
              <a:buFont typeface="+mj-lt"/>
              <a:buAutoNum type="arabicPeriod" startAt="6"/>
            </a:pPr>
            <a:r>
              <a:rPr lang="en-US" altLang="en-US" sz="2400" dirty="0">
                <a:latin typeface="Calibri" panose="020F0502020204030204" pitchFamily="34" charset="0"/>
                <a:cs typeface="Calibri" panose="020F0502020204030204" pitchFamily="34" charset="0"/>
              </a:rPr>
              <a:t>Be r</a:t>
            </a:r>
            <a:r>
              <a:rPr lang="en-US" sz="2400" dirty="0">
                <a:latin typeface="Calibri" panose="020F0502020204030204" pitchFamily="34" charset="0"/>
                <a:cs typeface="Calibri" panose="020F0502020204030204" pitchFamily="34" charset="0"/>
              </a:rPr>
              <a:t>egionally accredited </a:t>
            </a:r>
            <a:r>
              <a:rPr lang="en-US" altLang="en-US" sz="2400" dirty="0">
                <a:latin typeface="Calibri" panose="020F0502020204030204" pitchFamily="34" charset="0"/>
                <a:cs typeface="Calibri" panose="020F0502020204030204" pitchFamily="34" charset="0"/>
              </a:rPr>
              <a:t>(</a:t>
            </a:r>
            <a:r>
              <a:rPr lang="en-US" altLang="en-US" sz="2400" dirty="0">
                <a:solidFill>
                  <a:srgbClr val="C00000"/>
                </a:solidFill>
                <a:latin typeface="Calibri" panose="020F0502020204030204" pitchFamily="34" charset="0"/>
                <a:cs typeface="Calibri" panose="020F0502020204030204" pitchFamily="34" charset="0"/>
              </a:rPr>
              <a:t>CCCs already are</a:t>
            </a:r>
            <a:r>
              <a:rPr lang="en-US" altLang="en-US" sz="2400" dirty="0">
                <a:latin typeface="Calibri" panose="020F0502020204030204" pitchFamily="34" charset="0"/>
                <a:cs typeface="Calibri" panose="020F0502020204030204" pitchFamily="34" charset="0"/>
              </a:rPr>
              <a:t>)</a:t>
            </a:r>
          </a:p>
          <a:p>
            <a:pPr marL="385763" indent="-385763">
              <a:buFont typeface="+mj-lt"/>
              <a:buAutoNum type="arabicPeriod" startAt="6"/>
            </a:pPr>
            <a:r>
              <a:rPr lang="en-US" sz="2400" dirty="0">
                <a:latin typeface="Calibri" panose="020F0502020204030204" pitchFamily="34" charset="0"/>
                <a:cs typeface="Calibri" panose="020F0502020204030204" pitchFamily="34" charset="0"/>
              </a:rPr>
              <a:t>Aspire to Best for Vets based on </a:t>
            </a:r>
            <a:r>
              <a:rPr lang="en-US" altLang="en-US" sz="2200" dirty="0">
                <a:solidFill>
                  <a:srgbClr val="0070C0"/>
                </a:solidFill>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Military Times criteria</a:t>
            </a:r>
            <a:endParaRPr lang="en-US" sz="2200" dirty="0">
              <a:solidFill>
                <a:srgbClr val="0070C0"/>
              </a:solidFill>
              <a:latin typeface="Calibri" panose="020F0502020204030204" pitchFamily="34" charset="0"/>
              <a:cs typeface="Calibri" panose="020F0502020204030204" pitchFamily="34" charset="0"/>
            </a:endParaRPr>
          </a:p>
          <a:p>
            <a:pPr marL="342900" indent="-342900">
              <a:buFont typeface="+mj-lt"/>
              <a:buAutoNum type="arabicPeriod" startAt="6"/>
            </a:pPr>
            <a:r>
              <a:rPr lang="en-US" sz="2400" dirty="0">
                <a:latin typeface="Calibri" panose="020F0502020204030204" pitchFamily="34" charset="0"/>
                <a:cs typeface="Calibri" panose="020F0502020204030204" pitchFamily="34" charset="0"/>
              </a:rPr>
              <a:t>Grant IT access to the MAP API Components (Incoming Data Pipelines, Data Source/Transformation, Data Loading/Mapping)</a:t>
            </a:r>
          </a:p>
          <a:p>
            <a:pPr marL="342900" indent="-342900">
              <a:buFont typeface="+mj-lt"/>
              <a:buAutoNum type="arabicPeriod" startAt="6"/>
            </a:pPr>
            <a:r>
              <a:rPr lang="en-US" sz="2400" dirty="0">
                <a:latin typeface="Calibri" panose="020F0502020204030204" pitchFamily="34" charset="0"/>
                <a:cs typeface="Calibri" panose="020F0502020204030204" pitchFamily="34" charset="0"/>
              </a:rPr>
              <a:t> Support </a:t>
            </a:r>
            <a:r>
              <a:rPr lang="en-US" sz="2400" dirty="0" err="1">
                <a:solidFill>
                  <a:srgbClr val="0563C1"/>
                </a:solidFill>
                <a:latin typeface="Calibri" panose="020F0502020204030204" pitchFamily="34" charset="0"/>
                <a:cs typeface="Calibri" panose="020F0502020204030204" pitchFamily="34" charset="0"/>
                <a:hlinkClick r:id="rId5">
                  <a:extLst>
                    <a:ext uri="{A12FA001-AC4F-418D-AE19-62706E023703}">
                      <ahyp:hlinkClr xmlns="" xmlns:ahyp="http://schemas.microsoft.com/office/drawing/2018/hyperlinkcolor" val="tx"/>
                    </a:ext>
                  </a:extLst>
                </a:hlinkClick>
              </a:rPr>
              <a:t>VetNet</a:t>
            </a:r>
            <a:r>
              <a:rPr lang="en-US" sz="2400" dirty="0">
                <a:latin typeface="Calibri" panose="020F0502020204030204" pitchFamily="34" charset="0"/>
                <a:cs typeface="Calibri" panose="020F0502020204030204" pitchFamily="34" charset="0"/>
                <a:hlinkClick r:id="rId5">
                  <a:extLst>
                    <a:ext uri="{A12FA001-AC4F-418D-AE19-62706E023703}">
                      <ahyp:hlinkClr xmlns="" xmlns:ahyp="http://schemas.microsoft.com/office/drawing/2018/hyperlinkcolor" val="tx"/>
                    </a:ext>
                  </a:extLst>
                </a:hlinkClick>
              </a:rPr>
              <a:t> Ally </a:t>
            </a:r>
            <a:r>
              <a:rPr lang="en-US" sz="2400" dirty="0">
                <a:latin typeface="Calibri" panose="020F0502020204030204" pitchFamily="34" charset="0"/>
                <a:cs typeface="Calibri" panose="020F0502020204030204" pitchFamily="34" charset="0"/>
              </a:rPr>
              <a:t>training on campus. </a:t>
            </a:r>
          </a:p>
        </p:txBody>
      </p:sp>
    </p:spTree>
    <p:extLst>
      <p:ext uri="{BB962C8B-B14F-4D97-AF65-F5344CB8AC3E}">
        <p14:creationId xmlns:p14="http://schemas.microsoft.com/office/powerpoint/2010/main" val="32533654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r>
              <a:rPr lang="en-US" dirty="0" smtClean="0"/>
              <a:t>For more information about the Military Articulation Platform contact:</a:t>
            </a:r>
          </a:p>
          <a:p>
            <a:pPr marL="0" indent="0">
              <a:buNone/>
            </a:pPr>
            <a:endParaRPr lang="en-US" sz="1050" dirty="0" smtClean="0"/>
          </a:p>
          <a:p>
            <a:pPr marL="457200" lvl="1" indent="0">
              <a:buNone/>
            </a:pPr>
            <a:r>
              <a:rPr lang="en-US" sz="2000" dirty="0" smtClean="0"/>
              <a:t>Samuel Lee, VPAA Norco College</a:t>
            </a:r>
            <a:br>
              <a:rPr lang="en-US" sz="2000" dirty="0" smtClean="0"/>
            </a:br>
            <a:r>
              <a:rPr lang="en-US" sz="2000" dirty="0" smtClean="0">
                <a:hlinkClick r:id="rId2"/>
              </a:rPr>
              <a:t>Samuel.Lee@norcocollege.edu</a:t>
            </a:r>
            <a:endParaRPr lang="en-US" sz="2000" dirty="0" smtClean="0"/>
          </a:p>
          <a:p>
            <a:pPr marL="457200" lvl="1" indent="0">
              <a:buNone/>
            </a:pPr>
            <a:r>
              <a:rPr lang="en-US" sz="2000" dirty="0" smtClean="0"/>
              <a:t>Calvin Klein Gloria</a:t>
            </a:r>
            <a:r>
              <a:rPr lang="en-US" sz="2000" dirty="0"/>
              <a:t>, </a:t>
            </a:r>
            <a:r>
              <a:rPr lang="en-US" sz="2000" dirty="0" smtClean="0"/>
              <a:t>MAP Program Expert, Norco College</a:t>
            </a:r>
            <a:br>
              <a:rPr lang="en-US" sz="2000" dirty="0" smtClean="0"/>
            </a:br>
            <a:r>
              <a:rPr lang="en-US" sz="2000" dirty="0" smtClean="0">
                <a:hlinkClick r:id="rId3"/>
              </a:rPr>
              <a:t>Calvin.Gloria@norcocollege.edu</a:t>
            </a:r>
            <a:endParaRPr lang="en-US" sz="2000" dirty="0" smtClean="0"/>
          </a:p>
          <a:p>
            <a:pPr marL="457200" lvl="1" indent="0">
              <a:buNone/>
            </a:pPr>
            <a:r>
              <a:rPr lang="en-US" sz="2000" dirty="0" smtClean="0"/>
              <a:t>Terence Nelson, IEDRC MAP Lead</a:t>
            </a:r>
            <a:br>
              <a:rPr lang="en-US" sz="2000" dirty="0" smtClean="0"/>
            </a:br>
            <a:r>
              <a:rPr lang="en-US" sz="2000" dirty="0" smtClean="0">
                <a:hlinkClick r:id="rId4"/>
              </a:rPr>
              <a:t>Terence.Nelson@norcocollege.edu</a:t>
            </a:r>
            <a:endParaRPr lang="en-US" sz="2000" dirty="0" smtClean="0"/>
          </a:p>
          <a:p>
            <a:pPr marL="457200" lvl="1" indent="0">
              <a:buNone/>
            </a:pPr>
            <a:r>
              <a:rPr lang="en-US" sz="2000" dirty="0" smtClean="0"/>
              <a:t>Pedro Campos, CEO ITPI</a:t>
            </a:r>
            <a:br>
              <a:rPr lang="en-US" sz="2000" dirty="0" smtClean="0"/>
            </a:br>
            <a:r>
              <a:rPr lang="en-US" sz="2000" dirty="0" smtClean="0">
                <a:hlinkClick r:id="rId5"/>
              </a:rPr>
              <a:t>Pedro.Campos@norcocollege.edu</a:t>
            </a:r>
            <a:endParaRPr lang="en-US" sz="2000" dirty="0" smtClean="0"/>
          </a:p>
          <a:p>
            <a:pPr marL="457200" lvl="1" indent="0">
              <a:buNone/>
            </a:pPr>
            <a:r>
              <a:rPr lang="en-US" sz="2000" dirty="0" smtClean="0"/>
              <a:t>Weston Kilbride, Customer Success Specialist ITPI</a:t>
            </a:r>
            <a:br>
              <a:rPr lang="en-US" sz="2000" dirty="0" smtClean="0"/>
            </a:br>
            <a:r>
              <a:rPr lang="en-US" sz="2000" dirty="0" smtClean="0">
                <a:hlinkClick r:id="rId6"/>
              </a:rPr>
              <a:t>Weston.Kilbride@norcocollege.edu</a:t>
            </a:r>
            <a:endParaRPr lang="en-US" sz="2000" dirty="0" smtClean="0"/>
          </a:p>
          <a:p>
            <a:pPr marL="0" indent="0">
              <a:buNone/>
            </a:pPr>
            <a:endParaRPr lang="en-US" sz="2000" dirty="0" smtClean="0"/>
          </a:p>
          <a:p>
            <a:pPr marL="0" indent="0">
              <a:buNone/>
            </a:pPr>
            <a:endParaRPr lang="en-US" sz="2000" dirty="0"/>
          </a:p>
          <a:p>
            <a:pPr marL="0" indent="0">
              <a:buNone/>
            </a:pPr>
            <a:endParaRPr lang="en-US" sz="20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479497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56691-8757-4AF9-A0EB-0DFCE7329EF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31BC1FE-A703-4E08-BAFB-0A74D5E04630}"/>
              </a:ext>
            </a:extLst>
          </p:cNvPr>
          <p:cNvSpPr>
            <a:spLocks noGrp="1"/>
          </p:cNvSpPr>
          <p:nvPr>
            <p:ph idx="1"/>
          </p:nvPr>
        </p:nvSpPr>
        <p:spPr/>
        <p:txBody>
          <a:bodyPr/>
          <a:lstStyle/>
          <a:p>
            <a:r>
              <a:rPr lang="en-US" sz="2000" dirty="0"/>
              <a:t>MAP information </a:t>
            </a:r>
            <a:r>
              <a:rPr lang="en-US" sz="2000" dirty="0" smtClean="0"/>
              <a:t>page: </a:t>
            </a:r>
            <a:r>
              <a:rPr lang="en-US" sz="2000" dirty="0" smtClean="0">
                <a:hlinkClick r:id="rId2"/>
              </a:rPr>
              <a:t>https</a:t>
            </a:r>
            <a:r>
              <a:rPr lang="en-US" sz="2000" dirty="0">
                <a:hlinkClick r:id="rId2"/>
              </a:rPr>
              <a:t>://</a:t>
            </a:r>
            <a:r>
              <a:rPr lang="en-US" sz="2000" dirty="0" smtClean="0">
                <a:hlinkClick r:id="rId2"/>
              </a:rPr>
              <a:t>learn.militaryarticulationplatform.org</a:t>
            </a:r>
            <a:endParaRPr lang="en-US" sz="2000" dirty="0" smtClean="0"/>
          </a:p>
          <a:p>
            <a:r>
              <a:rPr lang="en-US" sz="2000" u="sng" dirty="0">
                <a:hlinkClick r:id="rId3"/>
              </a:rPr>
              <a:t>American Council on Education (ACE) Military </a:t>
            </a:r>
            <a:r>
              <a:rPr lang="en-US" sz="2000" u="sng" dirty="0" smtClean="0">
                <a:hlinkClick r:id="rId3"/>
              </a:rPr>
              <a:t>Guide</a:t>
            </a:r>
            <a:endParaRPr lang="en-US" sz="2000" dirty="0">
              <a:cs typeface="Calibri"/>
            </a:endParaRPr>
          </a:p>
          <a:p>
            <a:r>
              <a:rPr lang="en-US" sz="2000" u="sng" dirty="0">
                <a:hlinkClick r:id="rId4"/>
              </a:rPr>
              <a:t>American Council on Education (ACE) National </a:t>
            </a:r>
            <a:r>
              <a:rPr lang="en-US" sz="2000" u="sng" dirty="0" smtClean="0">
                <a:hlinkClick r:id="rId4"/>
              </a:rPr>
              <a:t>Guide</a:t>
            </a:r>
            <a:endParaRPr lang="en-US" sz="2000" dirty="0">
              <a:cs typeface="Calibri"/>
            </a:endParaRPr>
          </a:p>
          <a:p>
            <a:pPr lvl="0"/>
            <a:r>
              <a:rPr lang="en-US" sz="2000" u="sng" dirty="0">
                <a:hlinkClick r:id="rId5"/>
              </a:rPr>
              <a:t>VRC – Norco College (MAP) Military Articulation </a:t>
            </a:r>
            <a:r>
              <a:rPr lang="en-US" sz="2000" u="sng" dirty="0" smtClean="0">
                <a:hlinkClick r:id="rId5"/>
              </a:rPr>
              <a:t>Platform</a:t>
            </a:r>
            <a:endParaRPr lang="en-US" sz="2000" u="sng" dirty="0" smtClean="0"/>
          </a:p>
          <a:p>
            <a:pPr lvl="0"/>
            <a:r>
              <a:rPr lang="en-US" sz="2000" u="sng" dirty="0" smtClean="0">
                <a:cs typeface="Calibri" panose="020F0502020204030204"/>
                <a:hlinkClick r:id="rId6"/>
              </a:rPr>
              <a:t>National College Credit Recommendation Service (NCCRS)</a:t>
            </a:r>
            <a:r>
              <a:rPr lang="en-US" sz="2000" u="sng" dirty="0" smtClean="0">
                <a:cs typeface="Calibri" panose="020F0502020204030204"/>
              </a:rPr>
              <a:t> </a:t>
            </a:r>
            <a:endParaRPr lang="en-US" sz="2000" dirty="0">
              <a:cs typeface="Calibri" panose="020F0502020204030204"/>
            </a:endParaRPr>
          </a:p>
          <a:p>
            <a:endParaRPr lang="en-US" dirty="0"/>
          </a:p>
          <a:p>
            <a:pPr marL="342900" lvl="1" indent="0">
              <a:buNone/>
            </a:pPr>
            <a:r>
              <a:rPr lang="en-US" dirty="0" smtClean="0"/>
              <a:t> </a:t>
            </a:r>
            <a:endParaRPr lang="en-US" dirty="0"/>
          </a:p>
        </p:txBody>
      </p:sp>
    </p:spTree>
    <p:extLst>
      <p:ext uri="{BB962C8B-B14F-4D97-AF65-F5344CB8AC3E}">
        <p14:creationId xmlns:p14="http://schemas.microsoft.com/office/powerpoint/2010/main" val="2455047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D9FF769B-A026-465A-B93E-F9ED88232B38}"/>
              </a:ext>
            </a:extLst>
          </p:cNvPr>
          <p:cNvSpPr txBox="1">
            <a:spLocks/>
          </p:cNvSpPr>
          <p:nvPr/>
        </p:nvSpPr>
        <p:spPr>
          <a:xfrm>
            <a:off x="1857675" y="2261937"/>
            <a:ext cx="5505650" cy="12825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7F085188-8B58-4952-9697-315684ACDC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33" t="4401" r="15102" b="30180"/>
          <a:stretch/>
        </p:blipFill>
        <p:spPr bwMode="auto">
          <a:xfrm>
            <a:off x="7267075" y="1406404"/>
            <a:ext cx="1819175" cy="24412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C34B70AF-68E2-4798-9603-FC0A9C222A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480" r="11549" b="30250"/>
          <a:stretch/>
        </p:blipFill>
        <p:spPr bwMode="auto">
          <a:xfrm>
            <a:off x="77000" y="1406404"/>
            <a:ext cx="1819175" cy="2441290"/>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4">
            <a:extLst>
              <a:ext uri="{FF2B5EF4-FFF2-40B4-BE49-F238E27FC236}">
                <a16:creationId xmlns:a16="http://schemas.microsoft.com/office/drawing/2014/main" id="{4B96AE24-88CF-460F-BD9D-142DC38F5DA4}"/>
              </a:ext>
            </a:extLst>
          </p:cNvPr>
          <p:cNvSpPr txBox="1">
            <a:spLocks/>
          </p:cNvSpPr>
          <p:nvPr/>
        </p:nvSpPr>
        <p:spPr>
          <a:xfrm>
            <a:off x="77000" y="4066449"/>
            <a:ext cx="9009250" cy="21431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2000" dirty="0">
                <a:solidFill>
                  <a:schemeClr val="accent4">
                    <a:lumMod val="50000"/>
                  </a:schemeClr>
                </a:solidFill>
                <a:latin typeface="Calibri" panose="020F0502020204030204" pitchFamily="34" charset="0"/>
                <a:cs typeface="Calibri" panose="020F0502020204030204" pitchFamily="34" charset="0"/>
              </a:rPr>
              <a:t>A</a:t>
            </a:r>
            <a:r>
              <a:rPr kumimoji="0" lang="en-US" altLang="en-US" sz="2000" b="0" i="0" u="none" strike="noStrike" cap="none" normalizeH="0" baseline="0" dirty="0">
                <a:ln>
                  <a:noFill/>
                </a:ln>
                <a:solidFill>
                  <a:schemeClr val="accent4">
                    <a:lumMod val="50000"/>
                  </a:schemeClr>
                </a:solidFill>
                <a:effectLst/>
                <a:latin typeface="Calibri" panose="020F0502020204030204" pitchFamily="34" charset="0"/>
                <a:cs typeface="Calibri" panose="020F0502020204030204" pitchFamily="34" charset="0"/>
              </a:rPr>
              <a:t>ll that changed when Mora learned about MAP. </a:t>
            </a:r>
            <a:r>
              <a:rPr lang="en-US" altLang="en-US" sz="2000" dirty="0">
                <a:solidFill>
                  <a:schemeClr val="accent4">
                    <a:lumMod val="50000"/>
                  </a:schemeClr>
                </a:solidFill>
                <a:latin typeface="Calibri" panose="020F0502020204030204" pitchFamily="34" charset="0"/>
                <a:cs typeface="Calibri" panose="020F0502020204030204" pitchFamily="34" charset="0"/>
              </a:rPr>
              <a:t>I</a:t>
            </a:r>
            <a:r>
              <a:rPr kumimoji="0" lang="en-US" altLang="en-US" sz="2000" b="0" i="0" u="none" strike="noStrike" cap="none" normalizeH="0" baseline="0" dirty="0">
                <a:ln>
                  <a:noFill/>
                </a:ln>
                <a:solidFill>
                  <a:schemeClr val="accent4">
                    <a:lumMod val="50000"/>
                  </a:schemeClr>
                </a:solidFill>
                <a:effectLst/>
                <a:latin typeface="Calibri" panose="020F0502020204030204" pitchFamily="34" charset="0"/>
                <a:cs typeface="Calibri" panose="020F0502020204030204" pitchFamily="34" charset="0"/>
              </a:rPr>
              <a:t>n Spring 2021, after a 10-year college journey, </a:t>
            </a:r>
            <a:r>
              <a:rPr lang="en-US" altLang="en-US" sz="2000" dirty="0">
                <a:solidFill>
                  <a:schemeClr val="accent4">
                    <a:lumMod val="50000"/>
                  </a:schemeClr>
                </a:solidFill>
                <a:latin typeface="Calibri" panose="020F0502020204030204" pitchFamily="34" charset="0"/>
                <a:cs typeface="Calibri" panose="020F0502020204030204" pitchFamily="34" charset="0"/>
              </a:rPr>
              <a:t>he</a:t>
            </a:r>
            <a:r>
              <a:rPr kumimoji="0" lang="en-US" altLang="en-US" sz="2000" b="0" i="0" u="none" strike="noStrike" cap="none" normalizeH="0" baseline="0" dirty="0">
                <a:ln>
                  <a:noFill/>
                </a:ln>
                <a:solidFill>
                  <a:schemeClr val="accent4">
                    <a:lumMod val="50000"/>
                  </a:schemeClr>
                </a:solidFill>
                <a:effectLst/>
                <a:latin typeface="Calibri" panose="020F0502020204030204" pitchFamily="34" charset="0"/>
                <a:cs typeface="Calibri" panose="020F0502020204030204" pitchFamily="34" charset="0"/>
              </a:rPr>
              <a:t> received his </a:t>
            </a:r>
            <a:r>
              <a:rPr kumimoji="0" lang="en-US" altLang="en-US" sz="2000" b="1" i="0" u="sng" strike="noStrike" cap="none" normalizeH="0" baseline="0" dirty="0">
                <a:ln>
                  <a:noFill/>
                </a:ln>
                <a:solidFill>
                  <a:schemeClr val="accent4">
                    <a:lumMod val="50000"/>
                  </a:schemeClr>
                </a:solidFill>
                <a:effectLst/>
                <a:latin typeface="Calibri" panose="020F0502020204030204" pitchFamily="34" charset="0"/>
                <a:cs typeface="Calibri" panose="020F0502020204030204" pitchFamily="34" charset="0"/>
              </a:rPr>
              <a:t>AA in Social Behavioral Studies in just 1 year</a:t>
            </a:r>
            <a:r>
              <a:rPr kumimoji="0" lang="en-US" altLang="en-US" sz="2000" b="0" i="0" u="none" strike="noStrike" cap="none" normalizeH="0" baseline="0" dirty="0">
                <a:ln>
                  <a:noFill/>
                </a:ln>
                <a:solidFill>
                  <a:schemeClr val="accent4">
                    <a:lumMod val="50000"/>
                  </a:schemeClr>
                </a:solidFill>
                <a:effectLst/>
                <a:latin typeface="Calibri" panose="020F0502020204030204" pitchFamily="34" charset="0"/>
                <a:cs typeface="Calibri" panose="020F0502020204030204" pitchFamily="34" charset="0"/>
              </a:rPr>
              <a:t>. Mora was our first recipient of 30 MAP credits—demonstrating proof of concept for </a:t>
            </a:r>
            <a:r>
              <a:rPr lang="en-US" altLang="en-US" sz="2000" dirty="0">
                <a:solidFill>
                  <a:schemeClr val="accent4">
                    <a:lumMod val="50000"/>
                  </a:schemeClr>
                </a:solidFill>
                <a:latin typeface="Calibri" panose="020F0502020204030204" pitchFamily="34" charset="0"/>
                <a:cs typeface="Calibri" panose="020F0502020204030204" pitchFamily="34" charset="0"/>
              </a:rPr>
              <a:t>the MAP Initiative</a:t>
            </a:r>
            <a:r>
              <a:rPr kumimoji="0" lang="en-US" altLang="en-US" sz="2000" b="0" i="0" u="none" strike="noStrike" cap="none" normalizeH="0" baseline="0" dirty="0">
                <a:ln>
                  <a:noFill/>
                </a:ln>
                <a:solidFill>
                  <a:schemeClr val="accent4">
                    <a:lumMod val="50000"/>
                  </a:schemeClr>
                </a:solidFill>
                <a:effectLst/>
                <a:latin typeface="Calibri" panose="020F0502020204030204" pitchFamily="34" charset="0"/>
                <a:cs typeface="Calibri" panose="020F0502020204030204" pitchFamily="34" charset="0"/>
              </a:rPr>
              <a:t> and respect for his many years of training and service.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solidFill>
                <a:schemeClr val="accent4">
                  <a:lumMod val="50000"/>
                </a:schemeClr>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accent4">
                    <a:lumMod val="50000"/>
                  </a:schemeClr>
                </a:solidFill>
                <a:effectLst/>
                <a:latin typeface="Calibri" panose="020F0502020204030204" pitchFamily="34" charset="0"/>
                <a:cs typeface="Calibri" panose="020F0502020204030204" pitchFamily="34" charset="0"/>
              </a:rPr>
              <a:t>This year Mora is on to his next mission: transferring to a four-year university for his BA and MS degrees. </a:t>
            </a:r>
            <a:endParaRPr kumimoji="0" lang="en-US" altLang="en-US" sz="3200" b="0" i="0" u="none" strike="noStrike" cap="none" normalizeH="0" baseline="0" dirty="0">
              <a:ln>
                <a:noFill/>
              </a:ln>
              <a:solidFill>
                <a:schemeClr val="accent4">
                  <a:lumMod val="50000"/>
                </a:schemeClr>
              </a:solidFill>
              <a:effectLst/>
              <a:latin typeface="Arial" panose="020B0604020202020204" pitchFamily="34" charset="0"/>
            </a:endParaRPr>
          </a:p>
        </p:txBody>
      </p:sp>
      <p:sp>
        <p:nvSpPr>
          <p:cNvPr id="11" name="Subtitle 4">
            <a:extLst>
              <a:ext uri="{FF2B5EF4-FFF2-40B4-BE49-F238E27FC236}">
                <a16:creationId xmlns:a16="http://schemas.microsoft.com/office/drawing/2014/main" id="{F3D1A2D1-0D95-468E-BEFA-003445210ACC}"/>
              </a:ext>
            </a:extLst>
          </p:cNvPr>
          <p:cNvSpPr txBox="1">
            <a:spLocks/>
          </p:cNvSpPr>
          <p:nvPr/>
        </p:nvSpPr>
        <p:spPr>
          <a:xfrm>
            <a:off x="1896175" y="1180206"/>
            <a:ext cx="5390150" cy="12825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00000"/>
              </a:lnSpc>
              <a:spcBef>
                <a:spcPct val="0"/>
              </a:spcBef>
              <a:spcAft>
                <a:spcPct val="0"/>
              </a:spcAft>
              <a:buNone/>
            </a:pPr>
            <a:r>
              <a:rPr kumimoji="0" lang="en-US" altLang="en-US" sz="2400"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Joey Mora, Army Sergeant 1st Class E7, MOS 95B, 31B, 31E; 19 years active duty, 4 overseas tours, active reservist.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Subtitle 4">
            <a:extLst>
              <a:ext uri="{FF2B5EF4-FFF2-40B4-BE49-F238E27FC236}">
                <a16:creationId xmlns:a16="http://schemas.microsoft.com/office/drawing/2014/main" id="{A0534C36-2DFF-43FC-8C40-D27ED0FEBABF}"/>
              </a:ext>
            </a:extLst>
          </p:cNvPr>
          <p:cNvSpPr txBox="1">
            <a:spLocks/>
          </p:cNvSpPr>
          <p:nvPr/>
        </p:nvSpPr>
        <p:spPr>
          <a:xfrm>
            <a:off x="1896175" y="2344307"/>
            <a:ext cx="5467149" cy="15851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2000" dirty="0">
                <a:solidFill>
                  <a:schemeClr val="accent4">
                    <a:lumMod val="50000"/>
                  </a:schemeClr>
                </a:solidFill>
                <a:latin typeface="Calibri" panose="020F0502020204030204" pitchFamily="34" charset="0"/>
                <a:cs typeface="Calibri" panose="020F0502020204030204" pitchFamily="34" charset="0"/>
              </a:rPr>
              <a:t>Sergeant First Class Mora</a:t>
            </a:r>
            <a:r>
              <a:rPr kumimoji="0" lang="en-US" altLang="en-US" sz="2000" b="0" i="0" u="none" strike="noStrike" cap="none" normalizeH="0" baseline="0" dirty="0">
                <a:ln>
                  <a:noFill/>
                </a:ln>
                <a:solidFill>
                  <a:schemeClr val="accent4">
                    <a:lumMod val="50000"/>
                  </a:schemeClr>
                </a:solidFill>
                <a:effectLst/>
                <a:latin typeface="Calibri" panose="020F0502020204030204" pitchFamily="34" charset="0"/>
                <a:cs typeface="Calibri" panose="020F0502020204030204" pitchFamily="34" charset="0"/>
              </a:rPr>
              <a:t> was deployed in 2003 for Operation Enduring Freedom. He later completed 3 more tours, which delayed his education. Over the years, he struggled to take classes while working full-time in law enforcement.</a:t>
            </a:r>
            <a:endParaRPr kumimoji="0" lang="en-US" altLang="en-US" sz="3200" b="0" i="0" u="none" strike="noStrike" cap="none" normalizeH="0" baseline="0" dirty="0">
              <a:ln>
                <a:noFill/>
              </a:ln>
              <a:solidFill>
                <a:schemeClr val="accent4">
                  <a:lumMod val="50000"/>
                </a:schemeClr>
              </a:solidFill>
              <a:effectLst/>
              <a:latin typeface="Arial" panose="020B0604020202020204" pitchFamily="34" charset="0"/>
            </a:endParaRPr>
          </a:p>
        </p:txBody>
      </p:sp>
    </p:spTree>
    <p:extLst>
      <p:ext uri="{BB962C8B-B14F-4D97-AF65-F5344CB8AC3E}">
        <p14:creationId xmlns:p14="http://schemas.microsoft.com/office/powerpoint/2010/main" val="3100795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2976"/>
            <a:ext cx="7886700" cy="1057274"/>
          </a:xfrm>
        </p:spPr>
        <p:txBody>
          <a:bodyPr>
            <a:normAutofit/>
          </a:bodyPr>
          <a:lstStyle/>
          <a:p>
            <a:pPr algn="ctr"/>
            <a:r>
              <a:rPr lang="en-US" sz="4050" dirty="0">
                <a:solidFill>
                  <a:srgbClr val="C00000"/>
                </a:solidFill>
              </a:rPr>
              <a:t>THE CREDIT THEY DESERVE</a:t>
            </a:r>
          </a:p>
        </p:txBody>
      </p:sp>
      <p:sp>
        <p:nvSpPr>
          <p:cNvPr id="3" name="Content Placeholder 2"/>
          <p:cNvSpPr>
            <a:spLocks noGrp="1"/>
          </p:cNvSpPr>
          <p:nvPr>
            <p:ph idx="1"/>
          </p:nvPr>
        </p:nvSpPr>
        <p:spPr>
          <a:xfrm>
            <a:off x="383876" y="1885950"/>
            <a:ext cx="8673860" cy="4438649"/>
          </a:xfrm>
        </p:spPr>
        <p:txBody>
          <a:bodyPr>
            <a:noAutofit/>
          </a:bodyPr>
          <a:lstStyle/>
          <a:p>
            <a:r>
              <a:rPr lang="en-US" sz="3600" dirty="0">
                <a:solidFill>
                  <a:schemeClr val="accent4">
                    <a:lumMod val="75000"/>
                  </a:schemeClr>
                </a:solidFill>
              </a:rPr>
              <a:t>A </a:t>
            </a:r>
            <a:r>
              <a:rPr lang="en-US" sz="3600" u="sng" dirty="0">
                <a:solidFill>
                  <a:schemeClr val="accent4">
                    <a:lumMod val="75000"/>
                  </a:schemeClr>
                </a:solidFill>
              </a:rPr>
              <a:t>Rand</a:t>
            </a:r>
            <a:r>
              <a:rPr lang="en-US" sz="3600" dirty="0">
                <a:solidFill>
                  <a:schemeClr val="accent4">
                    <a:lumMod val="75000"/>
                  </a:schemeClr>
                </a:solidFill>
              </a:rPr>
              <a:t> study estimates that only 1 in 4 veterans believes they receive the college credits they deserve. 	</a:t>
            </a:r>
          </a:p>
          <a:p>
            <a:pPr lvl="1"/>
            <a:r>
              <a:rPr lang="en-US" sz="3600" dirty="0">
                <a:solidFill>
                  <a:schemeClr val="accent4">
                    <a:lumMod val="75000"/>
                  </a:schemeClr>
                </a:solidFill>
              </a:rPr>
              <a:t>57 % of survey attempted, but only 47 % of those were satisfied.  </a:t>
            </a:r>
          </a:p>
          <a:p>
            <a:pPr lvl="1"/>
            <a:r>
              <a:rPr lang="en-US" sz="3600" dirty="0">
                <a:solidFill>
                  <a:schemeClr val="accent4">
                    <a:lumMod val="75000"/>
                  </a:schemeClr>
                </a:solidFill>
              </a:rPr>
              <a:t>Only 27% felt they got the credit they deserved.</a:t>
            </a:r>
          </a:p>
        </p:txBody>
      </p:sp>
    </p:spTree>
    <p:extLst>
      <p:ext uri="{BB962C8B-B14F-4D97-AF65-F5344CB8AC3E}">
        <p14:creationId xmlns:p14="http://schemas.microsoft.com/office/powerpoint/2010/main" val="551194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2976"/>
            <a:ext cx="7886700" cy="1057274"/>
          </a:xfrm>
        </p:spPr>
        <p:txBody>
          <a:bodyPr>
            <a:normAutofit/>
          </a:bodyPr>
          <a:lstStyle/>
          <a:p>
            <a:pPr algn="ctr"/>
            <a:r>
              <a:rPr lang="en-US" sz="4050" dirty="0">
                <a:solidFill>
                  <a:srgbClr val="C00000"/>
                </a:solidFill>
              </a:rPr>
              <a:t>THE CREDIT THEY DESERVE</a:t>
            </a:r>
          </a:p>
        </p:txBody>
      </p:sp>
      <p:sp>
        <p:nvSpPr>
          <p:cNvPr id="3" name="Content Placeholder 2"/>
          <p:cNvSpPr>
            <a:spLocks noGrp="1"/>
          </p:cNvSpPr>
          <p:nvPr>
            <p:ph idx="1"/>
          </p:nvPr>
        </p:nvSpPr>
        <p:spPr>
          <a:xfrm>
            <a:off x="383876" y="1885951"/>
            <a:ext cx="8673860" cy="3823658"/>
          </a:xfrm>
        </p:spPr>
        <p:txBody>
          <a:bodyPr>
            <a:noAutofit/>
          </a:bodyPr>
          <a:lstStyle/>
          <a:p>
            <a:r>
              <a:rPr lang="en-US" sz="3600" dirty="0">
                <a:solidFill>
                  <a:schemeClr val="accent4">
                    <a:lumMod val="75000"/>
                  </a:schemeClr>
                </a:solidFill>
              </a:rPr>
              <a:t>A </a:t>
            </a:r>
            <a:r>
              <a:rPr lang="en-US" sz="3600" u="sng" dirty="0">
                <a:solidFill>
                  <a:schemeClr val="accent4">
                    <a:lumMod val="75000"/>
                  </a:schemeClr>
                </a:solidFill>
                <a:hlinkClick r:id="rId3">
                  <a:extLst>
                    <a:ext uri="{A12FA001-AC4F-418D-AE19-62706E023703}">
                      <ahyp:hlinkClr xmlns="" xmlns:ahyp="http://schemas.microsoft.com/office/drawing/2018/hyperlinkcolor" val="tx"/>
                    </a:ext>
                  </a:extLst>
                </a:hlinkClick>
              </a:rPr>
              <a:t>2019 study</a:t>
            </a:r>
            <a:r>
              <a:rPr lang="en-US" sz="3600" dirty="0">
                <a:solidFill>
                  <a:schemeClr val="accent4">
                    <a:lumMod val="75000"/>
                  </a:schemeClr>
                </a:solidFill>
              </a:rPr>
              <a:t> found that only 44% of surveyed veterans received military credit. </a:t>
            </a:r>
          </a:p>
          <a:p>
            <a:r>
              <a:rPr lang="en-US" sz="3600" dirty="0">
                <a:solidFill>
                  <a:schemeClr val="accent4">
                    <a:lumMod val="75000"/>
                  </a:schemeClr>
                </a:solidFill>
              </a:rPr>
              <a:t>33% didn’t know how many credits they received. </a:t>
            </a:r>
          </a:p>
          <a:p>
            <a:r>
              <a:rPr lang="en-US" sz="3600" dirty="0">
                <a:solidFill>
                  <a:schemeClr val="accent4">
                    <a:lumMod val="75000"/>
                  </a:schemeClr>
                </a:solidFill>
              </a:rPr>
              <a:t>Typical credits: 2 units for PE.</a:t>
            </a:r>
          </a:p>
        </p:txBody>
      </p:sp>
    </p:spTree>
    <p:extLst>
      <p:ext uri="{BB962C8B-B14F-4D97-AF65-F5344CB8AC3E}">
        <p14:creationId xmlns:p14="http://schemas.microsoft.com/office/powerpoint/2010/main" val="30373369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 y="1079739"/>
            <a:ext cx="9143999" cy="768231"/>
          </a:xfrm>
        </p:spPr>
        <p:txBody>
          <a:bodyPr>
            <a:noAutofit/>
          </a:bodyPr>
          <a:lstStyle/>
          <a:p>
            <a:r>
              <a:rPr lang="en-US" dirty="0"/>
              <a:t>Military to Civilian Transition</a:t>
            </a:r>
          </a:p>
        </p:txBody>
      </p:sp>
      <p:sp>
        <p:nvSpPr>
          <p:cNvPr id="3" name="Content Placeholder 2"/>
          <p:cNvSpPr>
            <a:spLocks noGrp="1"/>
          </p:cNvSpPr>
          <p:nvPr>
            <p:ph idx="1"/>
          </p:nvPr>
        </p:nvSpPr>
        <p:spPr>
          <a:xfrm>
            <a:off x="367264" y="1886993"/>
            <a:ext cx="8431967" cy="4011641"/>
          </a:xfrm>
        </p:spPr>
        <p:txBody>
          <a:bodyPr>
            <a:normAutofit/>
          </a:bodyPr>
          <a:lstStyle/>
          <a:p>
            <a:r>
              <a:rPr lang="en-US" dirty="0"/>
              <a:t>Post-9/11 Veterans are more likely to say </a:t>
            </a:r>
            <a:r>
              <a:rPr lang="en-US" dirty="0">
                <a:hlinkClick r:id="rId2"/>
              </a:rPr>
              <a:t>they struggled with the lack of structure in civilian life</a:t>
            </a:r>
            <a:r>
              <a:rPr lang="en-US" dirty="0"/>
              <a:t>, and felt disconnected from family or friends. </a:t>
            </a:r>
          </a:p>
          <a:p>
            <a:r>
              <a:rPr lang="en-US" dirty="0">
                <a:hlinkClick r:id="rId2"/>
              </a:rPr>
              <a:t>Half of post-9/11 veterans say </a:t>
            </a:r>
            <a:r>
              <a:rPr lang="en-US" dirty="0"/>
              <a:t>it was “somewhat or very difficult” for them to readjust to civilian life after military service.</a:t>
            </a:r>
          </a:p>
          <a:p>
            <a:r>
              <a:rPr lang="en-US" dirty="0">
                <a:hlinkClick r:id="rId3"/>
              </a:rPr>
              <a:t>45,000 veterans </a:t>
            </a:r>
            <a:r>
              <a:rPr lang="en-US" dirty="0"/>
              <a:t>and active-duty personnel committed suicide over the past six years. More than 20 per day.</a:t>
            </a:r>
          </a:p>
          <a:p>
            <a:endParaRPr lang="en-US" sz="2400" dirty="0"/>
          </a:p>
        </p:txBody>
      </p:sp>
    </p:spTree>
    <p:extLst>
      <p:ext uri="{BB962C8B-B14F-4D97-AF65-F5344CB8AC3E}">
        <p14:creationId xmlns:p14="http://schemas.microsoft.com/office/powerpoint/2010/main" val="234590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729A-1DA4-4999-AC5B-6CF11D645D50}"/>
              </a:ext>
            </a:extLst>
          </p:cNvPr>
          <p:cNvSpPr>
            <a:spLocks noGrp="1"/>
          </p:cNvSpPr>
          <p:nvPr>
            <p:ph type="title"/>
          </p:nvPr>
        </p:nvSpPr>
        <p:spPr>
          <a:xfrm>
            <a:off x="628651" y="993455"/>
            <a:ext cx="7886700" cy="697044"/>
          </a:xfrm>
        </p:spPr>
        <p:txBody>
          <a:bodyPr>
            <a:normAutofit/>
          </a:bodyPr>
          <a:lstStyle/>
          <a:p>
            <a:pPr algn="ctr"/>
            <a:r>
              <a:rPr lang="en-US" dirty="0"/>
              <a:t>EQUITY</a:t>
            </a:r>
          </a:p>
        </p:txBody>
      </p:sp>
      <p:sp>
        <p:nvSpPr>
          <p:cNvPr id="3" name="Content Placeholder 2">
            <a:extLst>
              <a:ext uri="{FF2B5EF4-FFF2-40B4-BE49-F238E27FC236}">
                <a16:creationId xmlns:a16="http://schemas.microsoft.com/office/drawing/2014/main" id="{7C3C7403-552E-4C9E-8AE5-C74D6A4730AE}"/>
              </a:ext>
            </a:extLst>
          </p:cNvPr>
          <p:cNvSpPr>
            <a:spLocks noGrp="1"/>
          </p:cNvSpPr>
          <p:nvPr>
            <p:ph idx="1"/>
          </p:nvPr>
        </p:nvSpPr>
        <p:spPr>
          <a:xfrm>
            <a:off x="413886" y="1626434"/>
            <a:ext cx="8479857" cy="4302175"/>
          </a:xfrm>
        </p:spPr>
        <p:txBody>
          <a:bodyPr>
            <a:noAutofit/>
          </a:bodyPr>
          <a:lstStyle/>
          <a:p>
            <a:r>
              <a:rPr lang="en-US" sz="2400" dirty="0">
                <a:hlinkClick r:id="rId3"/>
              </a:rPr>
              <a:t>43% of post-9/11 veterans </a:t>
            </a:r>
            <a:r>
              <a:rPr lang="en-US" sz="2400" dirty="0"/>
              <a:t>has a service-connected disability.</a:t>
            </a:r>
            <a:endParaRPr lang="en-US" sz="2400" baseline="30000" dirty="0"/>
          </a:p>
          <a:p>
            <a:r>
              <a:rPr lang="en-US" sz="2400" dirty="0">
                <a:hlinkClick r:id="rId4"/>
              </a:rPr>
              <a:t>Roughly one in ten veterans between the ages of 18 and 34 years lives in poverty</a:t>
            </a:r>
            <a:r>
              <a:rPr lang="en-US" sz="2400" dirty="0"/>
              <a:t>. Poverty is even more common among disabled young veterans. </a:t>
            </a:r>
          </a:p>
          <a:p>
            <a:r>
              <a:rPr lang="en-US" sz="2400" dirty="0">
                <a:hlinkClick r:id="rId5"/>
              </a:rPr>
              <a:t>Almost half of homeless veterans were African American </a:t>
            </a:r>
            <a:r>
              <a:rPr lang="en-US" sz="2400" dirty="0"/>
              <a:t>in 2008 despite the fact that only 11 percent of veterans overall are African American.</a:t>
            </a:r>
          </a:p>
          <a:p>
            <a:r>
              <a:rPr lang="en-US" sz="2400" dirty="0"/>
              <a:t>The </a:t>
            </a:r>
            <a:r>
              <a:rPr lang="en-US" sz="2400" dirty="0">
                <a:hlinkClick r:id="rId6"/>
              </a:rPr>
              <a:t>homeless rate </a:t>
            </a:r>
            <a:r>
              <a:rPr lang="en-US" sz="2400" dirty="0"/>
              <a:t>among young veterans is more than double the rate among nonveterans the same age.</a:t>
            </a:r>
          </a:p>
          <a:p>
            <a:r>
              <a:rPr lang="en-US" sz="2400" dirty="0">
                <a:hlinkClick r:id="rId7"/>
              </a:rPr>
              <a:t>One in six post-9/11 veterans is a women</a:t>
            </a:r>
            <a:r>
              <a:rPr lang="en-US" sz="2400" dirty="0"/>
              <a:t>. This number will </a:t>
            </a:r>
            <a:r>
              <a:rPr lang="en-US" sz="2400" dirty="0">
                <a:hlinkClick r:id="rId3"/>
              </a:rPr>
              <a:t>double by 2040</a:t>
            </a:r>
            <a:r>
              <a:rPr lang="en-US" sz="2400" dirty="0"/>
              <a:t>.</a:t>
            </a:r>
          </a:p>
        </p:txBody>
      </p:sp>
    </p:spTree>
    <p:extLst>
      <p:ext uri="{BB962C8B-B14F-4D97-AF65-F5344CB8AC3E}">
        <p14:creationId xmlns:p14="http://schemas.microsoft.com/office/powerpoint/2010/main" val="84971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 y="1027323"/>
            <a:ext cx="9143999" cy="666724"/>
          </a:xfrm>
        </p:spPr>
        <p:txBody>
          <a:bodyPr>
            <a:noAutofit/>
          </a:bodyPr>
          <a:lstStyle/>
          <a:p>
            <a:pPr algn="ctr"/>
            <a:r>
              <a:rPr lang="en-US" dirty="0">
                <a:hlinkClick r:id="rId3">
                  <a:extLst>
                    <a:ext uri="{A12FA001-AC4F-418D-AE19-62706E023703}">
                      <ahyp:hlinkClr xmlns="" xmlns:ahyp="http://schemas.microsoft.com/office/drawing/2018/hyperlinkcolor" val="tx"/>
                    </a:ext>
                  </a:extLst>
                </a:hlinkClick>
              </a:rPr>
              <a:t>Equity</a:t>
            </a:r>
            <a:r>
              <a:rPr lang="en-US" dirty="0">
                <a:solidFill>
                  <a:schemeClr val="accent4">
                    <a:lumMod val="50000"/>
                  </a:schemeClr>
                </a:solidFill>
              </a:rPr>
              <a:t> </a:t>
            </a:r>
            <a:r>
              <a:rPr lang="en-US" dirty="0"/>
              <a:t>and CPL</a:t>
            </a:r>
          </a:p>
        </p:txBody>
      </p:sp>
      <p:sp>
        <p:nvSpPr>
          <p:cNvPr id="3" name="Content Placeholder 2"/>
          <p:cNvSpPr>
            <a:spLocks noGrp="1"/>
          </p:cNvSpPr>
          <p:nvPr>
            <p:ph idx="1"/>
          </p:nvPr>
        </p:nvSpPr>
        <p:spPr>
          <a:xfrm>
            <a:off x="280219" y="1694047"/>
            <a:ext cx="8568813" cy="4482916"/>
          </a:xfrm>
        </p:spPr>
        <p:txBody>
          <a:bodyPr>
            <a:noAutofit/>
          </a:bodyPr>
          <a:lstStyle/>
          <a:p>
            <a:r>
              <a:rPr lang="en-US" sz="2400" dirty="0">
                <a:solidFill>
                  <a:schemeClr val="accent4">
                    <a:lumMod val="50000"/>
                  </a:schemeClr>
                </a:solidFill>
              </a:rPr>
              <a:t>Significant equity impact of CPL on completion improvement: </a:t>
            </a:r>
          </a:p>
          <a:p>
            <a:pPr lvl="1"/>
            <a:r>
              <a:rPr lang="en-US" dirty="0">
                <a:solidFill>
                  <a:schemeClr val="accent4">
                    <a:lumMod val="50000"/>
                  </a:schemeClr>
                </a:solidFill>
              </a:rPr>
              <a:t>Latinx +24%</a:t>
            </a:r>
          </a:p>
          <a:p>
            <a:pPr lvl="1"/>
            <a:r>
              <a:rPr lang="en-US" dirty="0">
                <a:solidFill>
                  <a:schemeClr val="accent4">
                    <a:lumMod val="50000"/>
                  </a:schemeClr>
                </a:solidFill>
              </a:rPr>
              <a:t>Black +14% </a:t>
            </a:r>
          </a:p>
          <a:p>
            <a:pPr lvl="1"/>
            <a:r>
              <a:rPr lang="en-US" dirty="0">
                <a:solidFill>
                  <a:schemeClr val="accent4">
                    <a:lumMod val="50000"/>
                  </a:schemeClr>
                </a:solidFill>
              </a:rPr>
              <a:t>Enrolled in community college +25%</a:t>
            </a:r>
          </a:p>
          <a:p>
            <a:pPr lvl="1"/>
            <a:r>
              <a:rPr lang="en-US" dirty="0">
                <a:solidFill>
                  <a:schemeClr val="accent4">
                    <a:lumMod val="50000"/>
                  </a:schemeClr>
                </a:solidFill>
              </a:rPr>
              <a:t>Pell recipients +19%</a:t>
            </a:r>
          </a:p>
          <a:p>
            <a:r>
              <a:rPr lang="en-US" sz="2400" dirty="0">
                <a:solidFill>
                  <a:schemeClr val="accent4">
                    <a:lumMod val="50000"/>
                  </a:schemeClr>
                </a:solidFill>
              </a:rPr>
              <a:t>Almost twice the higher ed completion rate for adult learners: 49% vs. 27% </a:t>
            </a:r>
          </a:p>
          <a:p>
            <a:r>
              <a:rPr lang="en-US" sz="2400" dirty="0">
                <a:solidFill>
                  <a:schemeClr val="accent4">
                    <a:lumMod val="50000"/>
                  </a:schemeClr>
                </a:solidFill>
              </a:rPr>
              <a:t>When analyzed in isolation, CPL increases the likelihood of higher ed completion by more than 17% in adult learners</a:t>
            </a:r>
          </a:p>
          <a:p>
            <a:r>
              <a:rPr lang="en-US" sz="2400" dirty="0">
                <a:solidFill>
                  <a:schemeClr val="accent4">
                    <a:lumMod val="50000"/>
                  </a:schemeClr>
                </a:solidFill>
              </a:rPr>
              <a:t>Significantly reduced time to degree compared to similar students without CPL </a:t>
            </a:r>
          </a:p>
        </p:txBody>
      </p:sp>
    </p:spTree>
    <p:extLst>
      <p:ext uri="{BB962C8B-B14F-4D97-AF65-F5344CB8AC3E}">
        <p14:creationId xmlns:p14="http://schemas.microsoft.com/office/powerpoint/2010/main" val="30867138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9F3F3145572F4EB026CCEAA7B63C59" ma:contentTypeVersion="15" ma:contentTypeDescription="Create a new document." ma:contentTypeScope="" ma:versionID="aaee6c230c92a55818bbfe09f91792ab">
  <xsd:schema xmlns:xsd="http://www.w3.org/2001/XMLSchema" xmlns:xs="http://www.w3.org/2001/XMLSchema" xmlns:p="http://schemas.microsoft.com/office/2006/metadata/properties" xmlns:ns1="http://schemas.microsoft.com/sharepoint/v3" xmlns:ns2="774ae3b8-d421-4d60-af2f-16a6e260eac4" xmlns:ns3="08c9a626-486d-42eb-bccc-2df973deaade" targetNamespace="http://schemas.microsoft.com/office/2006/metadata/properties" ma:root="true" ma:fieldsID="974e3c89e824c70cf7a9376b74559238" ns1:_="" ns2:_="" ns3:_="">
    <xsd:import namespace="http://schemas.microsoft.com/sharepoint/v3"/>
    <xsd:import namespace="774ae3b8-d421-4d60-af2f-16a6e260eac4"/>
    <xsd:import namespace="08c9a626-486d-42eb-bccc-2df973deaad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4ae3b8-d421-4d60-af2f-16a6e260ea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c9a626-486d-42eb-bccc-2df973deaad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471CA3-8942-4E02-9621-4B06B78279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74ae3b8-d421-4d60-af2f-16a6e260eac4"/>
    <ds:schemaRef ds:uri="08c9a626-486d-42eb-bccc-2df973deaa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D89141-1AF7-4967-82A1-5A0E9D5DC228}">
  <ds:schemaRefs>
    <ds:schemaRef ds:uri="http://www.w3.org/XML/1998/namespace"/>
    <ds:schemaRef ds:uri="http://purl.org/dc/elements/1.1/"/>
    <ds:schemaRef ds:uri="http://schemas.microsoft.com/sharepoint/v3"/>
    <ds:schemaRef ds:uri="08c9a626-486d-42eb-bccc-2df973deaade"/>
    <ds:schemaRef ds:uri="http://purl.org/dc/dcmitype/"/>
    <ds:schemaRef ds:uri="http://schemas.microsoft.com/office/2006/documentManagement/types"/>
    <ds:schemaRef ds:uri="http://schemas.microsoft.com/office/2006/metadata/properties"/>
    <ds:schemaRef ds:uri="774ae3b8-d421-4d60-af2f-16a6e260eac4"/>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B0A376DB-1FBB-46C2-8F2B-F0295A7019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17312</TotalTime>
  <Words>3521</Words>
  <Application>Microsoft Office PowerPoint</Application>
  <PresentationFormat>On-screen Show (4:3)</PresentationFormat>
  <Paragraphs>289</Paragraphs>
  <Slides>35</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Symbol</vt:lpstr>
      <vt:lpstr>Times New Roman</vt:lpstr>
      <vt:lpstr>Office Theme</vt:lpstr>
      <vt:lpstr>Military CPL (MilCPL) and the  Military Articulation Platform (MAP)</vt:lpstr>
      <vt:lpstr>AGENDA</vt:lpstr>
      <vt:lpstr>MAP INITIATIVE MISSION</vt:lpstr>
      <vt:lpstr>PowerPoint Presentation</vt:lpstr>
      <vt:lpstr>THE CREDIT THEY DESERVE</vt:lpstr>
      <vt:lpstr>THE CREDIT THEY DESERVE</vt:lpstr>
      <vt:lpstr>Military to Civilian Transition</vt:lpstr>
      <vt:lpstr>EQUITY</vt:lpstr>
      <vt:lpstr>Equity and CPL</vt:lpstr>
      <vt:lpstr>OPPORTUNITY</vt:lpstr>
      <vt:lpstr>PowerPoint Presentation</vt:lpstr>
      <vt:lpstr>PowerPoint Presentation</vt:lpstr>
      <vt:lpstr>PowerPoint Presentation</vt:lpstr>
      <vt:lpstr>PowerPoint Presentation</vt:lpstr>
      <vt:lpstr>National Veterans’ Success Tracker (NVEST)</vt:lpstr>
      <vt:lpstr>THE BIG GAP</vt:lpstr>
      <vt:lpstr>MAP</vt:lpstr>
      <vt:lpstr>MAP OVERVIEW</vt:lpstr>
      <vt:lpstr>Early Outcomes</vt:lpstr>
      <vt:lpstr>Demonstration</vt:lpstr>
      <vt:lpstr>MAP Process</vt:lpstr>
      <vt:lpstr>MAP Initiative &amp; Plans to Scale</vt:lpstr>
      <vt:lpstr>All Forms of CPL</vt:lpstr>
      <vt:lpstr>Track and Report CPL Metrics</vt:lpstr>
      <vt:lpstr>Common Course Numbering</vt:lpstr>
      <vt:lpstr>FUNDING</vt:lpstr>
      <vt:lpstr>POTENTIAL FUNDING</vt:lpstr>
      <vt:lpstr>PowerPoint Presentation</vt:lpstr>
      <vt:lpstr>Opportunity and Obligation</vt:lpstr>
      <vt:lpstr>Advocate</vt:lpstr>
      <vt:lpstr>MAP 2022 Cohort</vt:lpstr>
      <vt:lpstr>Vet Friendly Standards​</vt:lpstr>
      <vt:lpstr>Vet Friendly Standards​</vt:lpstr>
      <vt:lpstr>Thank You</vt:lpstr>
      <vt:lpstr>Resources</vt:lpstr>
    </vt:vector>
  </TitlesOfParts>
  <Company>RCC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Cartwright, Peggy</dc:creator>
  <cp:lastModifiedBy>Lee, Samuel</cp:lastModifiedBy>
  <cp:revision>226</cp:revision>
  <cp:lastPrinted>2020-08-11T17:45:46Z</cp:lastPrinted>
  <dcterms:created xsi:type="dcterms:W3CDTF">2018-08-15T17:17:37Z</dcterms:created>
  <dcterms:modified xsi:type="dcterms:W3CDTF">2021-11-02T15:53:18Z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0x010100009F3F3145572F4EB026CCEAA7B63C59</vt:lpwstr>
  </property>
</Properties>
</file>